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543" r:id="rId3"/>
    <p:sldId id="599" r:id="rId4"/>
    <p:sldId id="600" r:id="rId5"/>
    <p:sldId id="547" r:id="rId6"/>
    <p:sldId id="6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44E"/>
    <a:srgbClr val="F8F8F8"/>
    <a:srgbClr val="20AF31"/>
    <a:srgbClr val="C21B05"/>
    <a:srgbClr val="153359"/>
    <a:srgbClr val="508AA0"/>
    <a:srgbClr val="BC393F"/>
    <a:srgbClr val="2C3F64"/>
    <a:srgbClr val="ACACAC"/>
    <a:srgbClr val="FFB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pl-PL" smtClean="0"/>
              <a:t>06.11.2019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pl-PL" smtClean="0"/>
              <a:t>06.11.2019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z obrazam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0" y="5115656"/>
            <a:ext cx="12192000" cy="1742344"/>
          </a:xfrm>
          <a:prstGeom prst="rect">
            <a:avLst/>
          </a:prstGeom>
          <a:solidFill>
            <a:srgbClr val="20A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5115656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9" name="Symbol zastępczy obrazu 2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4" name="Symbol zastępczy obrazu 2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0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10" name="Symbol zastępczy stopki 4"/>
          <p:cNvSpPr>
            <a:spLocks noGrp="1"/>
          </p:cNvSpPr>
          <p:nvPr>
            <p:ph type="ftr" sz="quarter" idx="10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51812" y="1714498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5305" y="6540649"/>
            <a:ext cx="12005534" cy="28950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pl-PL"/>
              <a:t>Copyright © 2015 Sylwia Wrona  				                       	                        			     Trening kreatywności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-1" y="6379285"/>
            <a:ext cx="12192000" cy="478714"/>
          </a:xfrm>
          <a:prstGeom prst="rect">
            <a:avLst/>
          </a:prstGeom>
          <a:solidFill>
            <a:srgbClr val="20A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Symbol zastępczy stopki 4"/>
          <p:cNvSpPr txBox="1">
            <a:spLocks/>
          </p:cNvSpPr>
          <p:nvPr userDrawn="1"/>
        </p:nvSpPr>
        <p:spPr>
          <a:xfrm>
            <a:off x="77097" y="6467131"/>
            <a:ext cx="12005534" cy="35590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i="1" dirty="0"/>
              <a:t>Innowacje rynkowe – projektowanie i wdrażanie </a:t>
            </a:r>
            <a:r>
              <a:rPr lang="pl-PL" b="1" dirty="0"/>
              <a:t>  						                  rok akademicki 2019/2020              </a:t>
            </a:r>
            <a:r>
              <a:rPr lang="pl-PL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8" r:id="rId8"/>
    <p:sldLayoutId id="214748365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l.linkedin.com/in/sylwiawrona" TargetMode="External"/><Relationship Id="rId2" Type="http://schemas.openxmlformats.org/officeDocument/2006/relationships/hyperlink" Target="mailto:sylwia.wrona@ue.wroc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06131" y="1897435"/>
            <a:ext cx="7982088" cy="1544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pl-PL" sz="4400" b="1" dirty="0">
                <a:solidFill>
                  <a:srgbClr val="0D244E"/>
                </a:solidFill>
              </a:rPr>
              <a:t>INNOWACJE RYNKOWE </a:t>
            </a:r>
            <a:br>
              <a:rPr lang="pl-PL" sz="4400" b="1" dirty="0">
                <a:solidFill>
                  <a:srgbClr val="0D244E"/>
                </a:solidFill>
              </a:rPr>
            </a:br>
            <a:r>
              <a:rPr lang="pl-PL" sz="4400" b="1" dirty="0">
                <a:solidFill>
                  <a:srgbClr val="0D244E"/>
                </a:solidFill>
              </a:rPr>
              <a:t>– PROJEKTOWANIE I WDRAŻANIE</a:t>
            </a:r>
          </a:p>
        </p:txBody>
      </p:sp>
      <p:pic>
        <p:nvPicPr>
          <p:cNvPr id="1028" name="Picture 4" descr="http://www.ue.wroc.pl/p/logotyp2/poziom_pl.jpg">
            <a:extLst>
              <a:ext uri="{FF2B5EF4-FFF2-40B4-BE49-F238E27FC236}">
                <a16:creationId xmlns:a16="http://schemas.microsoft.com/office/drawing/2014/main" id="{C2863237-58A5-4B33-B46C-666122FC4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66" y="4094307"/>
            <a:ext cx="319815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801CE344-FC1E-4213-BFA0-D807AAB2BFE2}"/>
              </a:ext>
            </a:extLst>
          </p:cNvPr>
          <p:cNvSpPr/>
          <p:nvPr/>
        </p:nvSpPr>
        <p:spPr>
          <a:xfrm>
            <a:off x="8186839" y="5355554"/>
            <a:ext cx="37119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2400" dirty="0">
                <a:solidFill>
                  <a:schemeClr val="bg1"/>
                </a:solidFill>
                <a:cs typeface="Helvetica" pitchFamily="34" charset="0"/>
              </a:rPr>
              <a:t>Wydział Zarządzania</a:t>
            </a:r>
          </a:p>
          <a:p>
            <a:pPr algn="r"/>
            <a:r>
              <a:rPr lang="pl-PL" sz="2400" dirty="0">
                <a:solidFill>
                  <a:schemeClr val="bg1"/>
                </a:solidFill>
                <a:cs typeface="Helvetica" pitchFamily="34" charset="0"/>
              </a:rPr>
              <a:t>studia stacjonarne II stopnia</a:t>
            </a:r>
          </a:p>
          <a:p>
            <a:pPr algn="r"/>
            <a:r>
              <a:rPr lang="pl-PL" sz="2400" dirty="0">
                <a:solidFill>
                  <a:schemeClr val="bg1"/>
                </a:solidFill>
                <a:cs typeface="Helvetica" pitchFamily="34" charset="0"/>
              </a:rPr>
              <a:t>rok akademicki 2019/2020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4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1BAE5DE8-9F38-496C-9CD7-0AA44C96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68" y="546394"/>
            <a:ext cx="10820161" cy="637504"/>
          </a:xfrm>
        </p:spPr>
        <p:txBody>
          <a:bodyPr>
            <a:normAutofit/>
          </a:bodyPr>
          <a:lstStyle/>
          <a:p>
            <a:r>
              <a:rPr lang="pl-PL" b="1" cap="none" dirty="0">
                <a:solidFill>
                  <a:srgbClr val="0D244E"/>
                </a:solidFill>
                <a:latin typeface="+mn-lt"/>
              </a:rPr>
              <a:t>INNOWACJE RYNKOWE – PROJEKTOWANIE I WDRAŻANIE</a:t>
            </a:r>
          </a:p>
        </p:txBody>
      </p:sp>
      <p:pic>
        <p:nvPicPr>
          <p:cNvPr id="7" name="Picture 2" descr="polishopa2016_logo_color_big">
            <a:extLst>
              <a:ext uri="{FF2B5EF4-FFF2-40B4-BE49-F238E27FC236}">
                <a16:creationId xmlns:a16="http://schemas.microsoft.com/office/drawing/2014/main" id="{0B254448-F9CF-4093-AE02-0820BA6739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559" y="3935661"/>
            <a:ext cx="1133475" cy="1002665"/>
          </a:xfrm>
          <a:prstGeom prst="rect">
            <a:avLst/>
          </a:prstGeom>
          <a:noFill/>
          <a:extLst/>
        </p:spPr>
      </p:pic>
      <p:pic>
        <p:nvPicPr>
          <p:cNvPr id="9" name="Picture 4" descr="http://www.technologpark.pl/uploads/backend_file/backend_file/1929/Logotyp_WPT-JPG.jpg">
            <a:extLst>
              <a:ext uri="{FF2B5EF4-FFF2-40B4-BE49-F238E27FC236}">
                <a16:creationId xmlns:a16="http://schemas.microsoft.com/office/drawing/2014/main" id="{5DF8F98E-0B08-40E9-AF22-1174141A6C7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456" y="5048585"/>
            <a:ext cx="2265680" cy="1133475"/>
          </a:xfrm>
          <a:prstGeom prst="rect">
            <a:avLst/>
          </a:prstGeom>
          <a:noFill/>
          <a:extLst/>
        </p:spPr>
      </p:pic>
      <p:sp>
        <p:nvSpPr>
          <p:cNvPr id="10" name="Prostokąt 9">
            <a:extLst>
              <a:ext uri="{FF2B5EF4-FFF2-40B4-BE49-F238E27FC236}">
                <a16:creationId xmlns:a16="http://schemas.microsoft.com/office/drawing/2014/main" id="{578612F3-671F-4A71-9F25-18174554B72A}"/>
              </a:ext>
            </a:extLst>
          </p:cNvPr>
          <p:cNvSpPr/>
          <p:nvPr/>
        </p:nvSpPr>
        <p:spPr>
          <a:xfrm>
            <a:off x="950767" y="3737123"/>
            <a:ext cx="7972672" cy="1399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pl-PL" dirty="0">
                <a:solidFill>
                  <a:schemeClr val="tx2"/>
                </a:solidFill>
                <a:cs typeface="Helvetica" pitchFamily="34" charset="0"/>
              </a:rPr>
              <a:t>Specjalność wyróżniona na forum międzynarodowym </a:t>
            </a:r>
            <a:br>
              <a:rPr lang="pl-PL" dirty="0">
                <a:solidFill>
                  <a:schemeClr val="tx2"/>
                </a:solidFill>
                <a:cs typeface="Helvetica" pitchFamily="34" charset="0"/>
              </a:rPr>
            </a:br>
            <a:r>
              <a:rPr lang="pl-PL" dirty="0">
                <a:solidFill>
                  <a:schemeClr val="tx2"/>
                </a:solidFill>
                <a:cs typeface="Helvetica" pitchFamily="34" charset="0"/>
              </a:rPr>
              <a:t>w konkursie </a:t>
            </a:r>
            <a:r>
              <a:rPr lang="pl-PL" b="1" dirty="0">
                <a:solidFill>
                  <a:schemeClr val="tx2"/>
                </a:solidFill>
                <a:cs typeface="Helvetica" pitchFamily="34" charset="0"/>
              </a:rPr>
              <a:t>POLISHOPA HONEYCOMBS AWARD 2016 </a:t>
            </a:r>
            <a:br>
              <a:rPr lang="pl-PL" b="1" dirty="0">
                <a:solidFill>
                  <a:schemeClr val="tx2"/>
                </a:solidFill>
                <a:cs typeface="Helvetica" pitchFamily="34" charset="0"/>
              </a:rPr>
            </a:br>
            <a:r>
              <a:rPr lang="pl-PL" dirty="0">
                <a:solidFill>
                  <a:schemeClr val="tx2"/>
                </a:solidFill>
                <a:cs typeface="Helvetica" pitchFamily="34" charset="0"/>
              </a:rPr>
              <a:t>w kategorii EDUKACJA jako innowacyjny projekt oparty </a:t>
            </a:r>
            <a:br>
              <a:rPr lang="pl-PL" dirty="0">
                <a:solidFill>
                  <a:schemeClr val="tx2"/>
                </a:solidFill>
                <a:cs typeface="Helvetica" pitchFamily="34" charset="0"/>
              </a:rPr>
            </a:br>
            <a:r>
              <a:rPr lang="pl-PL" dirty="0">
                <a:solidFill>
                  <a:schemeClr val="tx2"/>
                </a:solidFill>
                <a:cs typeface="Helvetica" pitchFamily="34" charset="0"/>
              </a:rPr>
              <a:t>na metodyce Design Thinking (najlepsze inicjatywy powstałe w Polsce).</a:t>
            </a: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36EDB4C0-9DFC-4DE5-A016-C5B2FB284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767" y="1462114"/>
            <a:ext cx="10914662" cy="444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rgbClr val="20AF31"/>
              </a:buClr>
              <a:buSzPct val="90000"/>
            </a:pPr>
            <a:r>
              <a:rPr lang="pl-PL" sz="2100" b="1" dirty="0">
                <a:solidFill>
                  <a:srgbClr val="C21B05"/>
                </a:solidFill>
                <a:cs typeface="Helvetica" pitchFamily="34" charset="0"/>
              </a:rPr>
              <a:t>Jak tworzyć i skutecznie wdrażać innowacje…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C21B05"/>
              </a:buClr>
              <a:buSzPct val="90000"/>
              <a:buFont typeface="Wingdings 3" panose="05040102010807070707" pitchFamily="18" charset="2"/>
              <a:buChar char="{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specjalność o charakterze praktycznym stworzona w oparciu o Design Thinking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C21B05"/>
              </a:buClr>
              <a:buSzPct val="90000"/>
              <a:buFont typeface="Wingdings 3" panose="05040102010807070707" pitchFamily="18" charset="2"/>
              <a:buChar char="{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obejmuje całość działań innowacyjnych punktem odniesienia czyniąc użytkownika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C21B05"/>
              </a:buClr>
              <a:buSzPct val="90000"/>
              <a:buFont typeface="Wingdings 3" panose="05040102010807070707" pitchFamily="18" charset="2"/>
              <a:buChar char="{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podstawą na modułach/kursach specjalizacyjnych jest praca warsztatowa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9DF8894-AB1E-4F4A-A703-1A606EBDDF7A}"/>
              </a:ext>
            </a:extLst>
          </p:cNvPr>
          <p:cNvSpPr/>
          <p:nvPr/>
        </p:nvSpPr>
        <p:spPr>
          <a:xfrm>
            <a:off x="950767" y="5395886"/>
            <a:ext cx="2546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solidFill>
                  <a:schemeClr val="tx2"/>
                </a:solidFill>
                <a:cs typeface="Helvetica" pitchFamily="34" charset="0"/>
              </a:rPr>
              <a:t>PARTNER SPECJALNOŚCI </a:t>
            </a:r>
            <a:endParaRPr lang="pl-PL" b="1" dirty="0"/>
          </a:p>
        </p:txBody>
      </p:sp>
      <p:pic>
        <p:nvPicPr>
          <p:cNvPr id="13" name="Picture 2" descr="http://www.ue.wroc.pl/p/logotyp2/pion_pl.jpg">
            <a:extLst>
              <a:ext uri="{FF2B5EF4-FFF2-40B4-BE49-F238E27FC236}">
                <a16:creationId xmlns:a16="http://schemas.microsoft.com/office/drawing/2014/main" id="{64823B77-B3A2-4F94-8D6B-ABFD37FBF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229" y="5103124"/>
            <a:ext cx="689113" cy="10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12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2602860" y="1486073"/>
            <a:ext cx="6978747" cy="1092396"/>
            <a:chOff x="2008500" y="2137589"/>
            <a:chExt cx="6978747" cy="1092396"/>
          </a:xfrm>
        </p:grpSpPr>
        <p:grpSp>
          <p:nvGrpSpPr>
            <p:cNvPr id="7" name="Grupa 6"/>
            <p:cNvGrpSpPr>
              <a:grpSpLocks noChangeAspect="1"/>
            </p:cNvGrpSpPr>
            <p:nvPr/>
          </p:nvGrpSpPr>
          <p:grpSpPr>
            <a:xfrm>
              <a:off x="2008500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20" name="Sześciokąt 19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4675A7"/>
              </a:solidFill>
              <a:ln>
                <a:solidFill>
                  <a:srgbClr val="4675A7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lvl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EMPATYZACJA (EMPATHIZE)</a:t>
                </a:r>
                <a:endParaRPr lang="pl-PL" sz="1000" b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Grupa 7"/>
            <p:cNvGrpSpPr>
              <a:grpSpLocks noChangeAspect="1"/>
            </p:cNvGrpSpPr>
            <p:nvPr/>
          </p:nvGrpSpPr>
          <p:grpSpPr>
            <a:xfrm>
              <a:off x="3447364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8" name="Sześciokąt 17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28B149"/>
              </a:solidFill>
              <a:ln>
                <a:solidFill>
                  <a:srgbClr val="28B149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lvl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kern="1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DEFINIOWANIE PROBLEMU (DEFINE)</a:t>
                </a:r>
              </a:p>
            </p:txBody>
          </p:sp>
        </p:grpSp>
        <p:grpSp>
          <p:nvGrpSpPr>
            <p:cNvPr id="9" name="Grupa 8"/>
            <p:cNvGrpSpPr>
              <a:grpSpLocks noChangeAspect="1"/>
            </p:cNvGrpSpPr>
            <p:nvPr/>
          </p:nvGrpSpPr>
          <p:grpSpPr>
            <a:xfrm>
              <a:off x="4886228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6" name="Sześciokąt 15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FFB11D"/>
              </a:solidFill>
              <a:ln>
                <a:solidFill>
                  <a:srgbClr val="FFB11D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GENEROWANIE POMYSŁÓW (IDEATE)</a:t>
                </a:r>
              </a:p>
            </p:txBody>
          </p:sp>
        </p:grpSp>
        <p:grpSp>
          <p:nvGrpSpPr>
            <p:cNvPr id="10" name="Grupa 9"/>
            <p:cNvGrpSpPr>
              <a:grpSpLocks noChangeAspect="1"/>
            </p:cNvGrpSpPr>
            <p:nvPr/>
          </p:nvGrpSpPr>
          <p:grpSpPr>
            <a:xfrm>
              <a:off x="7761166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4" name="Sześciokąt 13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924AA7"/>
              </a:solidFill>
              <a:ln>
                <a:solidFill>
                  <a:srgbClr val="924AA7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TESTOWANIE (TEST)</a:t>
                </a:r>
              </a:p>
            </p:txBody>
          </p:sp>
        </p:grpSp>
        <p:grpSp>
          <p:nvGrpSpPr>
            <p:cNvPr id="11" name="Grupa 10"/>
            <p:cNvGrpSpPr>
              <a:grpSpLocks noChangeAspect="1"/>
            </p:cNvGrpSpPr>
            <p:nvPr/>
          </p:nvGrpSpPr>
          <p:grpSpPr>
            <a:xfrm>
              <a:off x="6323697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2" name="Sześciokąt 11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BF1C3B"/>
              </a:solidFill>
              <a:ln>
                <a:solidFill>
                  <a:srgbClr val="BF1C3B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BUDOWANIE PROTOTYPÓW (PROTOTYPE)</a:t>
                </a:r>
              </a:p>
            </p:txBody>
          </p:sp>
        </p:grpSp>
      </p:grpSp>
      <p:sp>
        <p:nvSpPr>
          <p:cNvPr id="23" name="Sześciokąt 22"/>
          <p:cNvSpPr/>
          <p:nvPr/>
        </p:nvSpPr>
        <p:spPr>
          <a:xfrm>
            <a:off x="1163887" y="1486073"/>
            <a:ext cx="1226081" cy="109239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75000"/>
            </a:schemeClr>
          </a:solidFill>
          <a:ln>
            <a:solidFill>
              <a:srgbClr val="4675A7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Sześciokąt 4"/>
          <p:cNvSpPr/>
          <p:nvPr/>
        </p:nvSpPr>
        <p:spPr>
          <a:xfrm>
            <a:off x="1353779" y="1655260"/>
            <a:ext cx="846296" cy="7540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9850" rIns="0" bIns="69850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 „PRZED”</a:t>
            </a:r>
            <a:endParaRPr lang="pl-PL" sz="1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Sześciokąt 24"/>
          <p:cNvSpPr/>
          <p:nvPr/>
        </p:nvSpPr>
        <p:spPr>
          <a:xfrm>
            <a:off x="9792995" y="1496831"/>
            <a:ext cx="1226081" cy="109239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75000"/>
            </a:schemeClr>
          </a:solidFill>
          <a:ln>
            <a:solidFill>
              <a:srgbClr val="4675A7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Sześciokąt 4"/>
          <p:cNvSpPr/>
          <p:nvPr/>
        </p:nvSpPr>
        <p:spPr>
          <a:xfrm>
            <a:off x="9982887" y="1655260"/>
            <a:ext cx="846296" cy="7540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9850" rIns="0" bIns="69850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 „PO”</a:t>
            </a:r>
            <a:endParaRPr lang="pl-PL" sz="1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ytuł 1"/>
          <p:cNvSpPr>
            <a:spLocks noGrp="1"/>
          </p:cNvSpPr>
          <p:nvPr>
            <p:ph type="title"/>
          </p:nvPr>
        </p:nvSpPr>
        <p:spPr>
          <a:xfrm>
            <a:off x="621268" y="546394"/>
            <a:ext cx="10820161" cy="637504"/>
          </a:xfrm>
        </p:spPr>
        <p:txBody>
          <a:bodyPr>
            <a:normAutofit/>
          </a:bodyPr>
          <a:lstStyle/>
          <a:p>
            <a:r>
              <a:rPr lang="pl-PL" b="1" cap="none" dirty="0">
                <a:solidFill>
                  <a:srgbClr val="0D244E"/>
                </a:solidFill>
                <a:latin typeface="+mn-lt"/>
              </a:rPr>
              <a:t>PRZEDMIOTY SPECJALIZACYJNE</a:t>
            </a:r>
          </a:p>
        </p:txBody>
      </p:sp>
      <p:sp>
        <p:nvSpPr>
          <p:cNvPr id="29" name="Symbol zastępczy zawartości 2">
            <a:extLst>
              <a:ext uri="{FF2B5EF4-FFF2-40B4-BE49-F238E27FC236}">
                <a16:creationId xmlns:a16="http://schemas.microsoft.com/office/drawing/2014/main" id="{BE26A59C-31B5-4892-878C-970D61755EAB}"/>
              </a:ext>
            </a:extLst>
          </p:cNvPr>
          <p:cNvSpPr txBox="1">
            <a:spLocks/>
          </p:cNvSpPr>
          <p:nvPr/>
        </p:nvSpPr>
        <p:spPr bwMode="auto">
          <a:xfrm>
            <a:off x="1163887" y="2996404"/>
            <a:ext cx="8948435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9528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2730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b="1" dirty="0">
                <a:solidFill>
                  <a:schemeClr val="tx2"/>
                </a:solidFill>
                <a:latin typeface="+mn-lt"/>
              </a:rPr>
              <a:t>P1</a:t>
            </a:r>
            <a:r>
              <a:rPr lang="pl-PL" altLang="pl-PL" sz="2000" dirty="0">
                <a:solidFill>
                  <a:schemeClr val="tx2"/>
                </a:solidFill>
                <a:latin typeface="+mn-lt"/>
              </a:rPr>
              <a:t>: Projektowanie innowacji</a:t>
            </a:r>
          </a:p>
          <a:p>
            <a:pPr marL="263525" indent="-263525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b="1" dirty="0">
                <a:solidFill>
                  <a:schemeClr val="tx2"/>
                </a:solidFill>
                <a:latin typeface="+mn-lt"/>
              </a:rPr>
              <a:t>P2</a:t>
            </a:r>
            <a:r>
              <a:rPr lang="pl-PL" altLang="pl-PL" sz="2000" dirty="0">
                <a:solidFill>
                  <a:schemeClr val="tx2"/>
                </a:solidFill>
                <a:latin typeface="+mn-lt"/>
              </a:rPr>
              <a:t>: Empatyzacja i definiowanie problemu jako podstawa projektowania innowacji</a:t>
            </a:r>
          </a:p>
          <a:p>
            <a:pPr marL="0" indent="2730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sz="2000" b="1" dirty="0">
                <a:solidFill>
                  <a:schemeClr val="tx2"/>
                </a:solidFill>
              </a:rPr>
              <a:t>P3</a:t>
            </a:r>
            <a:r>
              <a:rPr lang="pl-PL" sz="2000" dirty="0">
                <a:solidFill>
                  <a:schemeClr val="tx2"/>
                </a:solidFill>
              </a:rPr>
              <a:t>: Ideacja i twórcze rozwiązywanie problemów</a:t>
            </a:r>
          </a:p>
          <a:p>
            <a:pPr marL="0" indent="2730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sz="2000" b="1" dirty="0">
                <a:solidFill>
                  <a:schemeClr val="tx2"/>
                </a:solidFill>
              </a:rPr>
              <a:t>P4</a:t>
            </a:r>
            <a:r>
              <a:rPr lang="pl-PL" sz="2000" dirty="0">
                <a:solidFill>
                  <a:schemeClr val="tx2"/>
                </a:solidFill>
              </a:rPr>
              <a:t>: Prototypowanie i testowanie rozwiązań</a:t>
            </a:r>
          </a:p>
          <a:p>
            <a:pPr marL="0" indent="2730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sz="2000" b="1" dirty="0">
                <a:solidFill>
                  <a:schemeClr val="tx2"/>
                </a:solidFill>
              </a:rPr>
              <a:t>P5</a:t>
            </a:r>
            <a:r>
              <a:rPr lang="pl-PL" sz="2000" dirty="0">
                <a:solidFill>
                  <a:schemeClr val="tx2"/>
                </a:solidFill>
              </a:rPr>
              <a:t>: Projektowanie doświadczeń i service design</a:t>
            </a:r>
          </a:p>
          <a:p>
            <a:pPr marL="0" indent="2730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sz="2000" b="1" dirty="0">
                <a:solidFill>
                  <a:schemeClr val="tx2"/>
                </a:solidFill>
              </a:rPr>
              <a:t>P6</a:t>
            </a:r>
            <a:r>
              <a:rPr lang="pl-PL" sz="2000" dirty="0">
                <a:solidFill>
                  <a:schemeClr val="tx2"/>
                </a:solidFill>
              </a:rPr>
              <a:t>: Komercjalizacja i wdrażanie innowacyjnych rozwiązań</a:t>
            </a:r>
            <a:endParaRPr lang="pl-PL" altLang="pl-PL" sz="2000" dirty="0">
              <a:solidFill>
                <a:schemeClr val="tx2"/>
              </a:solidFill>
              <a:latin typeface="+mn-lt"/>
            </a:endParaRPr>
          </a:p>
          <a:p>
            <a:pPr marL="0" indent="27305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endParaRPr lang="pl-PL" altLang="pl-PL" sz="2000" dirty="0">
              <a:latin typeface="+mn-lt"/>
            </a:endParaRPr>
          </a:p>
        </p:txBody>
      </p:sp>
      <p:pic>
        <p:nvPicPr>
          <p:cNvPr id="27" name="Picture 2" descr="http://www.ue.wroc.pl/p/logotyp2/pion_pl.jpg">
            <a:extLst>
              <a:ext uri="{FF2B5EF4-FFF2-40B4-BE49-F238E27FC236}">
                <a16:creationId xmlns:a16="http://schemas.microsoft.com/office/drawing/2014/main" id="{C81F660C-950B-494C-BC61-6D1B19B25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229" y="5103124"/>
            <a:ext cx="689113" cy="10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61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2602860" y="1486073"/>
            <a:ext cx="6978747" cy="1092396"/>
            <a:chOff x="2008500" y="2137589"/>
            <a:chExt cx="6978747" cy="1092396"/>
          </a:xfrm>
        </p:grpSpPr>
        <p:grpSp>
          <p:nvGrpSpPr>
            <p:cNvPr id="7" name="Grupa 6"/>
            <p:cNvGrpSpPr>
              <a:grpSpLocks noChangeAspect="1"/>
            </p:cNvGrpSpPr>
            <p:nvPr/>
          </p:nvGrpSpPr>
          <p:grpSpPr>
            <a:xfrm>
              <a:off x="2008500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20" name="Sześciokąt 19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4675A7"/>
              </a:solidFill>
              <a:ln>
                <a:solidFill>
                  <a:srgbClr val="4675A7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lvl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EMPATYZACJA (EMPATHIZE)</a:t>
                </a:r>
                <a:endParaRPr lang="pl-PL" sz="1000" b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Grupa 7"/>
            <p:cNvGrpSpPr>
              <a:grpSpLocks noChangeAspect="1"/>
            </p:cNvGrpSpPr>
            <p:nvPr/>
          </p:nvGrpSpPr>
          <p:grpSpPr>
            <a:xfrm>
              <a:off x="3447364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8" name="Sześciokąt 17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28B149"/>
              </a:solidFill>
              <a:ln>
                <a:solidFill>
                  <a:srgbClr val="28B149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lvl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kern="1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DEFINIOWANIE PROBLEMU (DEFINE)</a:t>
                </a:r>
              </a:p>
            </p:txBody>
          </p:sp>
        </p:grpSp>
        <p:grpSp>
          <p:nvGrpSpPr>
            <p:cNvPr id="9" name="Grupa 8"/>
            <p:cNvGrpSpPr>
              <a:grpSpLocks noChangeAspect="1"/>
            </p:cNvGrpSpPr>
            <p:nvPr/>
          </p:nvGrpSpPr>
          <p:grpSpPr>
            <a:xfrm>
              <a:off x="4886228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6" name="Sześciokąt 15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FFB11D"/>
              </a:solidFill>
              <a:ln>
                <a:solidFill>
                  <a:srgbClr val="FFB11D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GENEROWANIE POMYSŁÓW (IDEATE)</a:t>
                </a:r>
              </a:p>
            </p:txBody>
          </p:sp>
        </p:grpSp>
        <p:grpSp>
          <p:nvGrpSpPr>
            <p:cNvPr id="10" name="Grupa 9"/>
            <p:cNvGrpSpPr>
              <a:grpSpLocks noChangeAspect="1"/>
            </p:cNvGrpSpPr>
            <p:nvPr/>
          </p:nvGrpSpPr>
          <p:grpSpPr>
            <a:xfrm>
              <a:off x="7761166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4" name="Sześciokąt 13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924AA7"/>
              </a:solidFill>
              <a:ln>
                <a:solidFill>
                  <a:srgbClr val="924AA7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TESTOWANIE (TEST)</a:t>
                </a:r>
              </a:p>
            </p:txBody>
          </p:sp>
        </p:grpSp>
        <p:grpSp>
          <p:nvGrpSpPr>
            <p:cNvPr id="11" name="Grupa 10"/>
            <p:cNvGrpSpPr>
              <a:grpSpLocks noChangeAspect="1"/>
            </p:cNvGrpSpPr>
            <p:nvPr/>
          </p:nvGrpSpPr>
          <p:grpSpPr>
            <a:xfrm>
              <a:off x="6323697" y="2137589"/>
              <a:ext cx="1226081" cy="1092396"/>
              <a:chOff x="2010" y="2375405"/>
              <a:chExt cx="1532940" cy="1316075"/>
            </a:xfrm>
            <a:effectLst>
              <a:reflection blurRad="6350" stA="50000" endA="300" endPos="38500" dist="50800" dir="5400000" sy="-100000" algn="bl" rotWithShape="0"/>
            </a:effectLst>
          </p:grpSpPr>
          <p:sp>
            <p:nvSpPr>
              <p:cNvPr id="12" name="Sześciokąt 11"/>
              <p:cNvSpPr/>
              <p:nvPr/>
            </p:nvSpPr>
            <p:spPr>
              <a:xfrm>
                <a:off x="2010" y="2375405"/>
                <a:ext cx="1532940" cy="1316075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BF1C3B"/>
              </a:solidFill>
              <a:ln>
                <a:solidFill>
                  <a:srgbClr val="BF1C3B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Sześciokąt 4"/>
              <p:cNvSpPr/>
              <p:nvPr/>
            </p:nvSpPr>
            <p:spPr>
              <a:xfrm>
                <a:off x="239428" y="2579235"/>
                <a:ext cx="1058104" cy="908415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69850" rIns="0" bIns="69850" numCol="1" spcCol="1270" anchor="ctr" anchorCtr="0">
                <a:noAutofit/>
              </a:bodyPr>
              <a:lstStyle/>
              <a:p>
                <a:pPr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l-PL" sz="1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BUDOWANIE PROTOTYPÓW (PROTOTYPE)</a:t>
                </a:r>
              </a:p>
            </p:txBody>
          </p:sp>
        </p:grpSp>
      </p:grpSp>
      <p:sp>
        <p:nvSpPr>
          <p:cNvPr id="23" name="Sześciokąt 22"/>
          <p:cNvSpPr/>
          <p:nvPr/>
        </p:nvSpPr>
        <p:spPr>
          <a:xfrm>
            <a:off x="1163887" y="1486073"/>
            <a:ext cx="1226081" cy="109239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75000"/>
            </a:schemeClr>
          </a:solidFill>
          <a:ln>
            <a:solidFill>
              <a:srgbClr val="4675A7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Sześciokąt 4"/>
          <p:cNvSpPr/>
          <p:nvPr/>
        </p:nvSpPr>
        <p:spPr>
          <a:xfrm>
            <a:off x="1353779" y="1655260"/>
            <a:ext cx="846296" cy="7540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9850" rIns="0" bIns="69850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 „PRZED”</a:t>
            </a:r>
            <a:endParaRPr lang="pl-PL" sz="1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Sześciokąt 24"/>
          <p:cNvSpPr/>
          <p:nvPr/>
        </p:nvSpPr>
        <p:spPr>
          <a:xfrm>
            <a:off x="9792995" y="1496831"/>
            <a:ext cx="1226081" cy="1092396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75000"/>
            </a:schemeClr>
          </a:solidFill>
          <a:ln>
            <a:solidFill>
              <a:srgbClr val="4675A7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Sześciokąt 4"/>
          <p:cNvSpPr/>
          <p:nvPr/>
        </p:nvSpPr>
        <p:spPr>
          <a:xfrm>
            <a:off x="9982887" y="1655260"/>
            <a:ext cx="846296" cy="7540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69850" rIns="0" bIns="69850" numCol="1" spcCol="1270" anchor="ctr" anchorCtr="0">
            <a:noAutofit/>
          </a:bodyPr>
          <a:lstStyle/>
          <a:p>
            <a:pPr lvl="0" algn="ctr" defTabSz="2444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 „PO”</a:t>
            </a:r>
            <a:endParaRPr lang="pl-PL" sz="1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ytuł 1"/>
          <p:cNvSpPr>
            <a:spLocks noGrp="1"/>
          </p:cNvSpPr>
          <p:nvPr>
            <p:ph type="title"/>
          </p:nvPr>
        </p:nvSpPr>
        <p:spPr>
          <a:xfrm>
            <a:off x="621268" y="546394"/>
            <a:ext cx="10820161" cy="637504"/>
          </a:xfrm>
        </p:spPr>
        <p:txBody>
          <a:bodyPr>
            <a:normAutofit/>
          </a:bodyPr>
          <a:lstStyle/>
          <a:p>
            <a:r>
              <a:rPr lang="pl-PL" b="1" cap="none" dirty="0">
                <a:solidFill>
                  <a:srgbClr val="0D244E"/>
                </a:solidFill>
                <a:latin typeface="+mn-lt"/>
              </a:rPr>
              <a:t>ZAKRES</a:t>
            </a: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7C0AEFBC-F15D-473A-B1C6-3092B37009B1}"/>
              </a:ext>
            </a:extLst>
          </p:cNvPr>
          <p:cNvGrpSpPr/>
          <p:nvPr/>
        </p:nvGrpSpPr>
        <p:grpSpPr>
          <a:xfrm>
            <a:off x="1091478" y="3031147"/>
            <a:ext cx="10444308" cy="2738758"/>
            <a:chOff x="1091478" y="3031147"/>
            <a:chExt cx="10444308" cy="2738758"/>
          </a:xfrm>
        </p:grpSpPr>
        <p:sp>
          <p:nvSpPr>
            <p:cNvPr id="30" name="Prostokąt 29">
              <a:extLst>
                <a:ext uri="{FF2B5EF4-FFF2-40B4-BE49-F238E27FC236}">
                  <a16:creationId xmlns:a16="http://schemas.microsoft.com/office/drawing/2014/main" id="{260FFA68-C8FD-4040-A6B1-45945094E125}"/>
                </a:ext>
              </a:extLst>
            </p:cNvPr>
            <p:cNvSpPr/>
            <p:nvPr/>
          </p:nvSpPr>
          <p:spPr>
            <a:xfrm>
              <a:off x="1091478" y="3033130"/>
              <a:ext cx="1872208" cy="2736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2563" indent="-182563">
                <a:lnSpc>
                  <a:spcPct val="120000"/>
                </a:lnSpc>
                <a:spcBef>
                  <a:spcPct val="20000"/>
                </a:spcBef>
                <a:buSzPct val="90000"/>
                <a:buFont typeface="Wingdings 3" panose="05040102010807070707" pitchFamily="18" charset="2"/>
                <a:buChar char="{"/>
              </a:pPr>
              <a:r>
                <a:rPr lang="pl-PL" sz="1200" b="1" dirty="0">
                  <a:solidFill>
                    <a:schemeClr val="tx2"/>
                  </a:solidFill>
                  <a:latin typeface="+mn-lt"/>
                </a:rPr>
                <a:t>P 1</a:t>
              </a: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: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innowacyjność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w biznesie,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innowacje społeczne, projektowanie zorientowane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na użytkownika,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filozofia Design Thinking (DTJ pigułka), budowa zespołu projektowego, komunikacja w zespole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endParaRPr lang="pl-PL" sz="12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33" name="Prostokąt 32">
              <a:extLst>
                <a:ext uri="{FF2B5EF4-FFF2-40B4-BE49-F238E27FC236}">
                  <a16:creationId xmlns:a16="http://schemas.microsoft.com/office/drawing/2014/main" id="{E057186A-44AC-4724-89FA-009E4C5E99AD}"/>
                </a:ext>
              </a:extLst>
            </p:cNvPr>
            <p:cNvSpPr/>
            <p:nvPr/>
          </p:nvSpPr>
          <p:spPr>
            <a:xfrm>
              <a:off x="2872215" y="3031147"/>
              <a:ext cx="1872000" cy="22935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2563" indent="-182563">
                <a:lnSpc>
                  <a:spcPct val="120000"/>
                </a:lnSpc>
                <a:spcBef>
                  <a:spcPct val="20000"/>
                </a:spcBef>
                <a:spcAft>
                  <a:spcPts val="600"/>
                </a:spcAft>
                <a:buSzPct val="90000"/>
                <a:buFont typeface="Wingdings 3" panose="05040102010807070707" pitchFamily="18" charset="2"/>
                <a:buChar char="{"/>
              </a:pPr>
              <a:r>
                <a:rPr lang="pl-PL" sz="1200" b="1" dirty="0">
                  <a:solidFill>
                    <a:schemeClr val="tx2"/>
                  </a:solidFill>
                  <a:latin typeface="+mn-lt"/>
                </a:rPr>
                <a:t>P 2:</a:t>
              </a:r>
              <a:br>
                <a:rPr lang="pl-PL" sz="1200" b="1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badania wspierające innowacyjność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(badania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w projektowaniu zorientowanym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na użytkownika),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analiza trendów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i insighty rynkowe,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definiowanie problemu</a:t>
              </a:r>
            </a:p>
          </p:txBody>
        </p:sp>
        <p:sp>
          <p:nvSpPr>
            <p:cNvPr id="34" name="Prostokąt 33">
              <a:extLst>
                <a:ext uri="{FF2B5EF4-FFF2-40B4-BE49-F238E27FC236}">
                  <a16:creationId xmlns:a16="http://schemas.microsoft.com/office/drawing/2014/main" id="{582CB3ED-7787-43F1-B10A-031FBE3B4A97}"/>
                </a:ext>
              </a:extLst>
            </p:cNvPr>
            <p:cNvSpPr/>
            <p:nvPr/>
          </p:nvSpPr>
          <p:spPr>
            <a:xfrm>
              <a:off x="4615900" y="3031147"/>
              <a:ext cx="1872000" cy="20719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2563" indent="-182563">
                <a:lnSpc>
                  <a:spcPct val="120000"/>
                </a:lnSpc>
                <a:spcBef>
                  <a:spcPct val="20000"/>
                </a:spcBef>
                <a:spcAft>
                  <a:spcPts val="600"/>
                </a:spcAft>
                <a:buSzPct val="90000"/>
                <a:buFont typeface="Wingdings 3" panose="05040102010807070707" pitchFamily="18" charset="2"/>
                <a:buChar char="{"/>
              </a:pPr>
              <a:r>
                <a:rPr lang="pl-PL" sz="1200" b="1" dirty="0">
                  <a:solidFill>
                    <a:schemeClr val="tx2"/>
                  </a:solidFill>
                  <a:latin typeface="+mn-lt"/>
                </a:rPr>
                <a:t>P 3: </a:t>
              </a:r>
              <a:br>
                <a:rPr lang="pl-PL" sz="1200" b="1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trening kreatywności, generowanie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pomysłów,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twórcze rozwiazywanie problemów, kreatywność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w biznesie (metody, techniki, narzędzia)</a:t>
              </a:r>
            </a:p>
          </p:txBody>
        </p:sp>
        <p:sp>
          <p:nvSpPr>
            <p:cNvPr id="35" name="Prostokąt 34">
              <a:extLst>
                <a:ext uri="{FF2B5EF4-FFF2-40B4-BE49-F238E27FC236}">
                  <a16:creationId xmlns:a16="http://schemas.microsoft.com/office/drawing/2014/main" id="{6BD6F7A7-E77D-468D-AA19-B076D9E67330}"/>
                </a:ext>
              </a:extLst>
            </p:cNvPr>
            <p:cNvSpPr/>
            <p:nvPr/>
          </p:nvSpPr>
          <p:spPr>
            <a:xfrm>
              <a:off x="6336560" y="3031147"/>
              <a:ext cx="1872000" cy="25151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63525" indent="-263525">
                <a:lnSpc>
                  <a:spcPct val="120000"/>
                </a:lnSpc>
                <a:spcBef>
                  <a:spcPct val="20000"/>
                </a:spcBef>
                <a:spcAft>
                  <a:spcPts val="600"/>
                </a:spcAft>
                <a:buSzPct val="90000"/>
                <a:buFont typeface="Wingdings 3" panose="05040102010807070707" pitchFamily="18" charset="2"/>
                <a:buChar char="{"/>
              </a:pPr>
              <a:r>
                <a:rPr lang="pl-PL" sz="1200" b="1" dirty="0">
                  <a:solidFill>
                    <a:schemeClr val="tx2"/>
                  </a:solidFill>
                  <a:latin typeface="+mn-lt"/>
                </a:rPr>
                <a:t>P 4: </a:t>
              </a:r>
              <a:br>
                <a:rPr lang="pl-PL" sz="1200" b="1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</a:rPr>
                <a:t>wizualizacja rozwiązań i nadawanie pomysłom fizycznej formy, </a:t>
              </a: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informatyczne narzędzia projektowe, testowanie użyteczności,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ocena/ ewaluacja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i poprawianie rozwiązań</a:t>
              </a:r>
            </a:p>
          </p:txBody>
        </p:sp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id="{3ED92752-9256-4D37-87E0-F52607CAECE8}"/>
                </a:ext>
              </a:extLst>
            </p:cNvPr>
            <p:cNvSpPr/>
            <p:nvPr/>
          </p:nvSpPr>
          <p:spPr>
            <a:xfrm>
              <a:off x="9663786" y="3031147"/>
              <a:ext cx="1872000" cy="18503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2563" indent="-182563">
                <a:lnSpc>
                  <a:spcPct val="120000"/>
                </a:lnSpc>
                <a:spcBef>
                  <a:spcPct val="20000"/>
                </a:spcBef>
                <a:spcAft>
                  <a:spcPts val="600"/>
                </a:spcAft>
                <a:buSzPct val="90000"/>
                <a:buFont typeface="Wingdings 3" panose="05040102010807070707" pitchFamily="18" charset="2"/>
                <a:buChar char="{"/>
              </a:pPr>
              <a:r>
                <a:rPr lang="pl-PL" sz="1200" b="1" dirty="0">
                  <a:solidFill>
                    <a:schemeClr val="tx2"/>
                  </a:solidFill>
                  <a:latin typeface="+mn-lt"/>
                </a:rPr>
                <a:t>P 6: </a:t>
              </a:r>
              <a:br>
                <a:rPr lang="pl-PL" sz="1200" b="1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modele biznesowe,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źródła finansowania, wycena wartości,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ochrona prawna</a:t>
              </a:r>
              <a:r>
                <a:rPr lang="pl-PL" sz="1200" dirty="0">
                  <a:solidFill>
                    <a:schemeClr val="tx2"/>
                  </a:solidFill>
                </a:rPr>
                <a:t>, nowoczesne narzędzia komunikacji </a:t>
              </a:r>
              <a:br>
                <a:rPr lang="pl-PL" sz="1200" dirty="0">
                  <a:solidFill>
                    <a:schemeClr val="tx2"/>
                  </a:solidFill>
                </a:rPr>
              </a:br>
              <a:r>
                <a:rPr lang="pl-PL" sz="1200" dirty="0">
                  <a:solidFill>
                    <a:schemeClr val="tx2"/>
                  </a:solidFill>
                </a:rPr>
                <a:t>z rynkiem, Startupy</a:t>
              </a:r>
              <a:endParaRPr lang="pl-PL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7" name="Prostokąt 36">
              <a:extLst>
                <a:ext uri="{FF2B5EF4-FFF2-40B4-BE49-F238E27FC236}">
                  <a16:creationId xmlns:a16="http://schemas.microsoft.com/office/drawing/2014/main" id="{FFAC5756-4286-4A28-972C-5D063452EA17}"/>
                </a:ext>
              </a:extLst>
            </p:cNvPr>
            <p:cNvSpPr/>
            <p:nvPr/>
          </p:nvSpPr>
          <p:spPr>
            <a:xfrm>
              <a:off x="8147641" y="3031147"/>
              <a:ext cx="1872000" cy="18503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2563" indent="-182563">
                <a:lnSpc>
                  <a:spcPct val="120000"/>
                </a:lnSpc>
                <a:spcBef>
                  <a:spcPct val="20000"/>
                </a:spcBef>
                <a:spcAft>
                  <a:spcPts val="600"/>
                </a:spcAft>
                <a:buSzPct val="90000"/>
                <a:buFont typeface="Wingdings 3" panose="05040102010807070707" pitchFamily="18" charset="2"/>
                <a:buChar char="{"/>
              </a:pPr>
              <a:r>
                <a:rPr lang="pl-PL" sz="1200" b="1" dirty="0">
                  <a:solidFill>
                    <a:schemeClr val="tx2"/>
                  </a:solidFill>
                  <a:latin typeface="+mn-lt"/>
                </a:rPr>
                <a:t>P 5: </a:t>
              </a:r>
              <a:br>
                <a:rPr lang="pl-PL" sz="1200" b="1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projektowanie doświadczeń użytkownika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(UX design), </a:t>
              </a:r>
              <a:br>
                <a:rPr lang="pl-PL" sz="1200" dirty="0">
                  <a:solidFill>
                    <a:schemeClr val="tx2"/>
                  </a:solidFill>
                  <a:latin typeface="+mn-lt"/>
                </a:rPr>
              </a:br>
              <a:r>
                <a:rPr lang="pl-PL" sz="1200" dirty="0">
                  <a:solidFill>
                    <a:schemeClr val="tx2"/>
                  </a:solidFill>
                  <a:latin typeface="+mn-lt"/>
                </a:rPr>
                <a:t>service design, projektowanie propozycji wartości</a:t>
              </a:r>
            </a:p>
          </p:txBody>
        </p:sp>
      </p:grpSp>
      <p:pic>
        <p:nvPicPr>
          <p:cNvPr id="1026" name="Picture 2" descr="http://www.ue.wroc.pl/p/logotyp2/pion_pl.jpg">
            <a:extLst>
              <a:ext uri="{FF2B5EF4-FFF2-40B4-BE49-F238E27FC236}">
                <a16:creationId xmlns:a16="http://schemas.microsoft.com/office/drawing/2014/main" id="{AB369BC3-F44B-4B8D-82F1-643EE1273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229" y="5103124"/>
            <a:ext cx="689113" cy="10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7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3136AD0-3F0E-4F94-960B-9910B28DE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471" y="560232"/>
            <a:ext cx="7563585" cy="63750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0D244E"/>
                </a:solidFill>
                <a:latin typeface="+mn-lt"/>
              </a:rPr>
              <a:t>Opiekun specjalności</a:t>
            </a:r>
            <a:endParaRPr lang="pl-PL" sz="2800" b="1" cap="none" dirty="0">
              <a:solidFill>
                <a:srgbClr val="0D244E"/>
              </a:solidFill>
              <a:latin typeface="+mn-lt"/>
            </a:endParaRP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882A0A51-8D1F-48C4-AD67-DB410C5EE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426" y="2407438"/>
            <a:ext cx="4923259" cy="24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rgbClr val="20AF31"/>
              </a:buClr>
              <a:buSzPct val="90000"/>
            </a:pPr>
            <a:r>
              <a:rPr lang="pl-PL" sz="2100" b="1" dirty="0">
                <a:solidFill>
                  <a:srgbClr val="C00000"/>
                </a:solidFill>
                <a:cs typeface="Helvetica" pitchFamily="34" charset="0"/>
              </a:rPr>
              <a:t>dr Sylwia Wrona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20AF31"/>
              </a:buClr>
              <a:buSzPct val="90000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Katedra Strategii i Metod Zarządzania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20AF31"/>
              </a:buClr>
              <a:buSzPct val="90000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bud. Z, pok. 823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20AF31"/>
              </a:buClr>
              <a:buSzPct val="90000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  <a:hlinkClick r:id="rId2"/>
              </a:rPr>
              <a:t>sylwia.wrona@ue.wroc.pl</a:t>
            </a: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 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20AF31"/>
              </a:buClr>
              <a:buSzPct val="90000"/>
            </a:pPr>
            <a:r>
              <a:rPr lang="pl-PL" sz="2100" dirty="0">
                <a:solidFill>
                  <a:schemeClr val="tx2"/>
                </a:solidFill>
                <a:cs typeface="Helvetica" pitchFamily="34" charset="0"/>
                <a:hlinkClick r:id="rId3"/>
              </a:rPr>
              <a:t>https://pl.linkedin.com/in/sylwiawrona</a:t>
            </a:r>
            <a:r>
              <a:rPr lang="pl-PL" sz="2100" dirty="0">
                <a:solidFill>
                  <a:schemeClr val="tx2"/>
                </a:solidFill>
                <a:cs typeface="Helvetica" pitchFamily="34" charset="0"/>
              </a:rPr>
              <a:t>  </a:t>
            </a:r>
          </a:p>
        </p:txBody>
      </p:sp>
      <p:pic>
        <p:nvPicPr>
          <p:cNvPr id="5" name="Picture 2" descr="http://www.ue.wroc.pl/p/logotyp2/pion_pl.jpg">
            <a:extLst>
              <a:ext uri="{FF2B5EF4-FFF2-40B4-BE49-F238E27FC236}">
                <a16:creationId xmlns:a16="http://schemas.microsoft.com/office/drawing/2014/main" id="{21CA7CFB-2F67-441E-92AB-94BADA078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59" y="2016537"/>
            <a:ext cx="1946061" cy="28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28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382D75-6DC6-4908-8B05-64D061C4B1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Zdrowie i sprawność fizyczna (panoramiczna)</Template>
  <TotalTime>0</TotalTime>
  <Words>219</Words>
  <Application>Microsoft Office PowerPoint</Application>
  <PresentationFormat>Panoramiczny</PresentationFormat>
  <Paragraphs>45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Wingdings</vt:lpstr>
      <vt:lpstr>Wingdings 3</vt:lpstr>
      <vt:lpstr>Health Fitness 16x9</vt:lpstr>
      <vt:lpstr>Prezentacja programu PowerPoint</vt:lpstr>
      <vt:lpstr>INNOWACJE RYNKOWE – PROJEKTOWANIE I WDRAŻANIE</vt:lpstr>
      <vt:lpstr>PRZEDMIOTY SPECJALIZACYJNE</vt:lpstr>
      <vt:lpstr>ZAKRES</vt:lpstr>
      <vt:lpstr>Opiekun specjalności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2015-05-03T14:28:18Z</dcterms:created>
  <dcterms:modified xsi:type="dcterms:W3CDTF">2019-11-06T06:17:36Z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TC029223919991</vt:lpwstr>
  </property>
</Properties>
</file>