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88" r:id="rId2"/>
  </p:sldMasterIdLst>
  <p:notesMasterIdLst>
    <p:notesMasterId r:id="rId13"/>
  </p:notesMasterIdLst>
  <p:sldIdLst>
    <p:sldId id="257" r:id="rId3"/>
    <p:sldId id="258" r:id="rId4"/>
    <p:sldId id="259" r:id="rId5"/>
    <p:sldId id="260" r:id="rId6"/>
    <p:sldId id="269" r:id="rId7"/>
    <p:sldId id="268" r:id="rId8"/>
    <p:sldId id="270" r:id="rId9"/>
    <p:sldId id="261" r:id="rId10"/>
    <p:sldId id="262" r:id="rId11"/>
    <p:sldId id="267" r:id="rId12"/>
  </p:sldIdLst>
  <p:sldSz cx="9144000" cy="6858000" type="screen4x3"/>
  <p:notesSz cx="7099300" cy="102346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A76CE"/>
    <a:srgbClr val="AF2F36"/>
    <a:srgbClr val="295596"/>
    <a:srgbClr val="FFFFFF"/>
    <a:srgbClr val="C0C0C0"/>
    <a:srgbClr val="387194"/>
    <a:srgbClr val="C23E3E"/>
    <a:srgbClr val="29292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83855" autoAdjust="0"/>
  </p:normalViewPr>
  <p:slideViewPr>
    <p:cSldViewPr>
      <p:cViewPr varScale="1">
        <p:scale>
          <a:sx n="76" d="100"/>
          <a:sy n="76" d="100"/>
        </p:scale>
        <p:origin x="177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Kliknij, aby edytować style wzorca tekstu</a:t>
            </a:r>
          </a:p>
          <a:p>
            <a:pPr lvl="1"/>
            <a:r>
              <a:rPr lang="en-GB" noProof="0" smtClean="0"/>
              <a:t>Drugi poziom</a:t>
            </a:r>
          </a:p>
          <a:p>
            <a:pPr lvl="2"/>
            <a:r>
              <a:rPr lang="en-GB" noProof="0" smtClean="0"/>
              <a:t>Trzeci poziom</a:t>
            </a:r>
          </a:p>
          <a:p>
            <a:pPr lvl="3"/>
            <a:r>
              <a:rPr lang="en-GB" noProof="0" smtClean="0"/>
              <a:t>Czwarty poziom</a:t>
            </a:r>
          </a:p>
          <a:p>
            <a:pPr lvl="4"/>
            <a:r>
              <a:rPr lang="en-GB" noProof="0" smtClean="0"/>
              <a:t>Piąty poziom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8C4F0B6-02BD-4A84-8B51-8AF1545295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1298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832711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417780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826874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326660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321333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519697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2449521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86169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106170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876230"/>
            <a:ext cx="5204119" cy="462935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23707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2875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389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400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461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5967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4424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45363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144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8743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409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270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1433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523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5613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9251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3DA42-BBE2-4FD8-A9F3-7E8189F3159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04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7419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884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891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55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535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268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68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407282" y="6576950"/>
            <a:ext cx="8748000" cy="304800"/>
          </a:xfrm>
          <a:prstGeom prst="rect">
            <a:avLst/>
          </a:prstGeom>
          <a:gradFill rotWithShape="1">
            <a:gsLst>
              <a:gs pos="0">
                <a:srgbClr val="295596"/>
              </a:gs>
              <a:gs pos="100000">
                <a:srgbClr val="1B4A8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-36512" y="0"/>
            <a:ext cx="443794" cy="6885384"/>
          </a:xfrm>
          <a:prstGeom prst="rect">
            <a:avLst/>
          </a:prstGeom>
          <a:solidFill>
            <a:srgbClr val="CD98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8" name="Picture 9" descr="poziom-pol-kolor_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77788"/>
            <a:ext cx="33115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10"/>
          <p:cNvSpPr txBox="1">
            <a:spLocks noChangeArrowheads="1"/>
          </p:cNvSpPr>
          <p:nvPr/>
        </p:nvSpPr>
        <p:spPr bwMode="auto">
          <a:xfrm rot="10800000">
            <a:off x="-42062" y="77787"/>
            <a:ext cx="430887" cy="644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l-PL" sz="1600" b="0" dirty="0" smtClean="0">
                <a:solidFill>
                  <a:srgbClr val="292929"/>
                </a:solidFill>
                <a:latin typeface="Calibri" pitchFamily="34" charset="0"/>
              </a:rPr>
              <a:t>SPECJALNOŚĆ: </a:t>
            </a:r>
            <a:r>
              <a:rPr lang="pl-PL" sz="1600" b="1" baseline="0" dirty="0" smtClean="0">
                <a:solidFill>
                  <a:srgbClr val="292929"/>
                </a:solidFill>
                <a:latin typeface="Calibri" pitchFamily="34" charset="0"/>
              </a:rPr>
              <a:t>FINANSE I </a:t>
            </a:r>
            <a:r>
              <a:rPr lang="pl-PL" sz="1600" b="1" dirty="0" smtClean="0">
                <a:solidFill>
                  <a:srgbClr val="292929"/>
                </a:solidFill>
                <a:latin typeface="Calibri" pitchFamily="34" charset="0"/>
              </a:rPr>
              <a:t>RACHUNKOWOŚĆ – PROGRAM ZAAWANSOWANY</a:t>
            </a: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4644008" y="0"/>
            <a:ext cx="44999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pl-PL" sz="1600" b="1" baseline="0" dirty="0" smtClean="0">
                <a:solidFill>
                  <a:srgbClr val="AF2F36"/>
                </a:solidFill>
                <a:latin typeface="Calibri" panose="020F0502020204030204" pitchFamily="34" charset="0"/>
              </a:rPr>
              <a:t>FINANSE I </a:t>
            </a:r>
            <a:r>
              <a:rPr lang="pl-PL" sz="1600" b="1" dirty="0" smtClean="0">
                <a:solidFill>
                  <a:srgbClr val="AF2F36"/>
                </a:solidFill>
                <a:latin typeface="Calibri" panose="020F0502020204030204" pitchFamily="34" charset="0"/>
              </a:rPr>
              <a:t>RACHUNKOWOŚĆ</a:t>
            </a:r>
            <a:r>
              <a:rPr lang="pl-PL" sz="1600" b="1" baseline="0" dirty="0" smtClean="0">
                <a:solidFill>
                  <a:srgbClr val="AF2F36"/>
                </a:solidFill>
                <a:latin typeface="Calibri" panose="020F0502020204030204" pitchFamily="34" charset="0"/>
              </a:rPr>
              <a:t/>
            </a:r>
            <a:br>
              <a:rPr lang="pl-PL" sz="1600" b="1" baseline="0" dirty="0" smtClean="0">
                <a:solidFill>
                  <a:srgbClr val="AF2F36"/>
                </a:solidFill>
                <a:latin typeface="Calibri" panose="020F0502020204030204" pitchFamily="34" charset="0"/>
              </a:rPr>
            </a:br>
            <a:r>
              <a:rPr lang="pl-PL" sz="1600" b="1" baseline="0" dirty="0" smtClean="0">
                <a:solidFill>
                  <a:srgbClr val="AF2F36"/>
                </a:solidFill>
                <a:latin typeface="Calibri" panose="020F0502020204030204" pitchFamily="34" charset="0"/>
              </a:rPr>
              <a:t>PROGRAM ZAAWANSOWANY</a:t>
            </a:r>
            <a:r>
              <a:rPr lang="pl-PL" sz="1600" baseline="0" dirty="0" smtClean="0">
                <a:solidFill>
                  <a:srgbClr val="4D4D4D"/>
                </a:solidFill>
                <a:latin typeface="Calibri" panose="020F0502020204030204" pitchFamily="34" charset="0"/>
              </a:rPr>
              <a:t/>
            </a:r>
            <a:br>
              <a:rPr lang="pl-PL" sz="1600" baseline="0" dirty="0" smtClean="0">
                <a:solidFill>
                  <a:srgbClr val="4D4D4D"/>
                </a:solidFill>
                <a:latin typeface="Calibri" panose="020F0502020204030204" pitchFamily="34" charset="0"/>
              </a:rPr>
            </a:br>
            <a:r>
              <a:rPr lang="pl-PL" sz="1600" baseline="0" dirty="0" smtClean="0">
                <a:solidFill>
                  <a:srgbClr val="4D4D4D"/>
                </a:solidFill>
                <a:latin typeface="Calibri" panose="020F0502020204030204" pitchFamily="34" charset="0"/>
              </a:rPr>
              <a:t>Opiekun: Prof. dr hab. Krzysztof Jajuga</a:t>
            </a:r>
            <a:endParaRPr lang="pl-PL" sz="1600" dirty="0" smtClean="0">
              <a:solidFill>
                <a:srgbClr val="4D4D4D"/>
              </a:solidFill>
              <a:latin typeface="Calibri" panose="020F0502020204030204" pitchFamily="34" charset="0"/>
            </a:endParaRP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529838" y="6565075"/>
            <a:ext cx="862544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sz="1300" b="1" i="0" dirty="0" smtClean="0">
                <a:solidFill>
                  <a:schemeClr val="bg1"/>
                </a:solidFill>
                <a:latin typeface="Calibri" pitchFamily="34" charset="0"/>
              </a:rPr>
              <a:t>STUDIA PIERWSZEGO</a:t>
            </a:r>
            <a:r>
              <a:rPr lang="pl-PL" sz="1300" b="1" i="0" baseline="0" dirty="0" smtClean="0">
                <a:solidFill>
                  <a:schemeClr val="bg1"/>
                </a:solidFill>
                <a:latin typeface="Calibri" pitchFamily="34" charset="0"/>
              </a:rPr>
              <a:t> STOPNIA – STACJONARNE		</a:t>
            </a:r>
            <a:r>
              <a:rPr lang="pl-PL" sz="1300" b="1" i="1" dirty="0" smtClean="0">
                <a:solidFill>
                  <a:srgbClr val="292929"/>
                </a:solidFill>
                <a:latin typeface="Calibri" pitchFamily="34" charset="0"/>
              </a:rPr>
              <a:t>	</a:t>
            </a:r>
            <a:r>
              <a:rPr lang="pl-PL" sz="1300" b="1" i="1" baseline="0" dirty="0" smtClean="0">
                <a:solidFill>
                  <a:srgbClr val="292929"/>
                </a:solidFill>
                <a:latin typeface="Calibri" pitchFamily="34" charset="0"/>
              </a:rPr>
              <a:t>                                </a:t>
            </a:r>
            <a:r>
              <a:rPr lang="pl-PL" sz="1200" b="1" i="0" baseline="0" dirty="0" smtClean="0">
                <a:solidFill>
                  <a:schemeClr val="bg1"/>
                </a:solidFill>
                <a:latin typeface="Calibri" pitchFamily="34" charset="0"/>
              </a:rPr>
              <a:t>Wrocław</a:t>
            </a:r>
            <a:r>
              <a:rPr lang="pl-PL" sz="1200" b="1" dirty="0" smtClean="0">
                <a:solidFill>
                  <a:schemeClr val="bg1"/>
                </a:solidFill>
                <a:latin typeface="Calibri" pitchFamily="34" charset="0"/>
              </a:rPr>
              <a:t>, maj</a:t>
            </a:r>
            <a:r>
              <a:rPr lang="pl-PL" sz="1200" b="1" baseline="0" dirty="0" smtClean="0">
                <a:solidFill>
                  <a:schemeClr val="bg1"/>
                </a:solidFill>
                <a:latin typeface="Calibri" pitchFamily="34" charset="0"/>
              </a:rPr>
              <a:t> 2019</a:t>
            </a:r>
            <a:endParaRPr lang="pl-PL" sz="12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3" name="Łącznik prostoliniowy 2"/>
          <p:cNvCxnSpPr/>
          <p:nvPr userDrawn="1"/>
        </p:nvCxnSpPr>
        <p:spPr>
          <a:xfrm>
            <a:off x="684213" y="908720"/>
            <a:ext cx="8280275" cy="0"/>
          </a:xfrm>
          <a:prstGeom prst="line">
            <a:avLst/>
          </a:prstGeom>
          <a:ln w="19050">
            <a:solidFill>
              <a:srgbClr val="2955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684213" y="908050"/>
            <a:ext cx="8351837" cy="5689600"/>
          </a:xfrm>
          <a:prstGeom prst="rect">
            <a:avLst/>
          </a:prstGeom>
          <a:gradFill rotWithShape="1">
            <a:gsLst>
              <a:gs pos="0">
                <a:srgbClr val="295596"/>
              </a:gs>
              <a:gs pos="100000">
                <a:srgbClr val="1B4A8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0"/>
            <a:ext cx="611188" cy="6858000"/>
          </a:xfrm>
          <a:prstGeom prst="rect">
            <a:avLst/>
          </a:prstGeom>
          <a:solidFill>
            <a:srgbClr val="CD982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1028" name="Picture 9" descr="poziom-pol-kolor_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77788"/>
            <a:ext cx="3311525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10"/>
          <p:cNvSpPr txBox="1">
            <a:spLocks noChangeArrowheads="1"/>
          </p:cNvSpPr>
          <p:nvPr/>
        </p:nvSpPr>
        <p:spPr bwMode="auto">
          <a:xfrm rot="10800000">
            <a:off x="-3175" y="0"/>
            <a:ext cx="614363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pl-PL" sz="2800" b="1" dirty="0" smtClean="0">
                <a:solidFill>
                  <a:srgbClr val="292929"/>
                </a:solidFill>
                <a:latin typeface="Calibri" pitchFamily="34" charset="0"/>
              </a:rPr>
              <a:t>Science </a:t>
            </a:r>
            <a:r>
              <a:rPr lang="en-US" sz="2800" b="1" dirty="0" smtClean="0">
                <a:solidFill>
                  <a:srgbClr val="292929"/>
                </a:solidFill>
                <a:latin typeface="Calibri" pitchFamily="34" charset="0"/>
              </a:rPr>
              <a:t>meets Social Science </a:t>
            </a:r>
            <a:endParaRPr lang="pl-PL" sz="2800" b="1" dirty="0" smtClean="0">
              <a:solidFill>
                <a:srgbClr val="292929"/>
              </a:solidFill>
              <a:latin typeface="Calibri" pitchFamily="34" charset="0"/>
            </a:endParaRPr>
          </a:p>
        </p:txBody>
      </p:sp>
      <p:sp>
        <p:nvSpPr>
          <p:cNvPr id="1030" name="Text Box 11"/>
          <p:cNvSpPr txBox="1">
            <a:spLocks noChangeArrowheads="1"/>
          </p:cNvSpPr>
          <p:nvPr/>
        </p:nvSpPr>
        <p:spPr bwMode="auto">
          <a:xfrm>
            <a:off x="5327650" y="0"/>
            <a:ext cx="381635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pl-PL" sz="1400" smtClean="0">
                <a:solidFill>
                  <a:srgbClr val="C23E3E"/>
                </a:solidFill>
                <a:latin typeface="Arial Rounded MT Bold" pitchFamily="34" charset="0"/>
              </a:rPr>
              <a:t>Dr Krzysztof Piontek</a:t>
            </a:r>
            <a: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  <a:t/>
            </a:r>
            <a:b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</a:br>
            <a: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  <a:t>Katedra Inwestycji Finansowych</a:t>
            </a:r>
            <a:b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</a:br>
            <a: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  <a:t> i Zarz</a:t>
            </a:r>
            <a:r>
              <a:rPr lang="pl-PL" sz="1400" b="1" smtClean="0">
                <a:solidFill>
                  <a:srgbClr val="4D4D4D"/>
                </a:solidFill>
                <a:latin typeface="Arial Rounded MT Bold" pitchFamily="34" charset="0"/>
              </a:rPr>
              <a:t>ą</a:t>
            </a:r>
            <a:r>
              <a:rPr lang="pl-PL" sz="1400" smtClean="0">
                <a:solidFill>
                  <a:srgbClr val="4D4D4D"/>
                </a:solidFill>
                <a:latin typeface="Arial Rounded MT Bold" pitchFamily="34" charset="0"/>
              </a:rPr>
              <a:t>dzania Ryzykiem</a:t>
            </a:r>
          </a:p>
        </p:txBody>
      </p:sp>
      <p:sp>
        <p:nvSpPr>
          <p:cNvPr id="1031" name="Text Box 12"/>
          <p:cNvSpPr txBox="1">
            <a:spLocks noChangeArrowheads="1"/>
          </p:cNvSpPr>
          <p:nvPr/>
        </p:nvSpPr>
        <p:spPr bwMode="auto">
          <a:xfrm>
            <a:off x="684213" y="6553200"/>
            <a:ext cx="8351837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sz="1300" b="1" i="1" dirty="0" smtClean="0">
                <a:solidFill>
                  <a:srgbClr val="292929"/>
                </a:solidFill>
                <a:latin typeface="Calibri" pitchFamily="34" charset="0"/>
              </a:rPr>
              <a:t>Analiza mocy wybranych testów metod szacowania wartości zagrożonej		</a:t>
            </a:r>
            <a:r>
              <a:rPr lang="pl-PL" sz="1200" b="1" dirty="0" smtClean="0">
                <a:solidFill>
                  <a:srgbClr val="AF2F36"/>
                </a:solidFill>
                <a:latin typeface="Arial Rounded MT Bold" pitchFamily="34" charset="0"/>
              </a:rPr>
              <a:t>Wrocław, 27.11.2012</a:t>
            </a:r>
          </a:p>
        </p:txBody>
      </p:sp>
    </p:spTree>
    <p:extLst>
      <p:ext uri="{BB962C8B-B14F-4D97-AF65-F5344CB8AC3E}">
        <p14:creationId xmlns:p14="http://schemas.microsoft.com/office/powerpoint/2010/main" val="2745111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krzysztof.jajuga@ue.wroc.p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611560" y="1117188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600"/>
              </a:spcBef>
              <a:spcAft>
                <a:spcPts val="2400"/>
              </a:spcAft>
            </a:pPr>
            <a:r>
              <a:rPr lang="pl-PL" altLang="pl-PL" sz="4800" b="1" dirty="0">
                <a:latin typeface="Calibri" panose="020F0502020204030204" pitchFamily="34" charset="0"/>
              </a:rPr>
              <a:t>STUDIA 1 STOPNIA</a:t>
            </a:r>
            <a:br>
              <a:rPr lang="pl-PL" altLang="pl-PL" sz="4800" b="1" dirty="0">
                <a:latin typeface="Calibri" panose="020F0502020204030204" pitchFamily="34" charset="0"/>
              </a:rPr>
            </a:br>
            <a:r>
              <a:rPr lang="pl-PL" altLang="pl-PL" sz="32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4800" b="1" dirty="0" smtClean="0">
                <a:latin typeface="Calibri" panose="020F0502020204030204" pitchFamily="34" charset="0"/>
              </a:rPr>
              <a:t/>
            </a:r>
            <a:br>
              <a:rPr lang="pl-PL" altLang="pl-PL" sz="4800" b="1" dirty="0" smtClean="0">
                <a:latin typeface="Calibri" panose="020F0502020204030204" pitchFamily="34" charset="0"/>
              </a:rPr>
            </a:br>
            <a:r>
              <a:rPr lang="pl-PL" altLang="pl-PL" sz="4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SPECJALNOŚĆ</a:t>
            </a:r>
            <a:r>
              <a:rPr lang="pl-PL" altLang="pl-PL" sz="4800" b="1" dirty="0">
                <a:solidFill>
                  <a:srgbClr val="C00000"/>
                </a:solidFill>
                <a:latin typeface="Calibri" panose="020F0502020204030204" pitchFamily="34" charset="0"/>
              </a:rPr>
              <a:t>: </a:t>
            </a:r>
            <a:br>
              <a:rPr lang="pl-PL" altLang="pl-PL" sz="4800" b="1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pl-PL" altLang="pl-PL" sz="4800" b="1" dirty="0">
                <a:solidFill>
                  <a:srgbClr val="C00000"/>
                </a:solidFill>
                <a:latin typeface="Calibri" panose="020F0502020204030204" pitchFamily="34" charset="0"/>
              </a:rPr>
              <a:t>FINANSE I RACHUNKOWOŚĆ – PROGRAM ZAAWANSOWANY</a:t>
            </a:r>
            <a:r>
              <a:rPr lang="pl-PL" altLang="pl-PL" sz="4000" b="1" dirty="0">
                <a:latin typeface="Calibri" panose="020F0502020204030204" pitchFamily="34" charset="0"/>
              </a:rPr>
              <a:t/>
            </a:r>
            <a:br>
              <a:rPr lang="pl-PL" altLang="pl-PL" sz="4000" b="1" dirty="0">
                <a:latin typeface="Calibri" panose="020F0502020204030204" pitchFamily="34" charset="0"/>
              </a:rPr>
            </a:br>
            <a:r>
              <a:rPr lang="pl-PL" altLang="pl-PL" sz="20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4000" b="1" dirty="0" smtClean="0">
                <a:latin typeface="Calibri" panose="020F0502020204030204" pitchFamily="34" charset="0"/>
              </a:rPr>
              <a:t/>
            </a:r>
            <a:br>
              <a:rPr lang="pl-PL" altLang="pl-PL" sz="4000" b="1" dirty="0" smtClean="0">
                <a:latin typeface="Calibri" panose="020F0502020204030204" pitchFamily="34" charset="0"/>
              </a:rPr>
            </a:br>
            <a:r>
              <a:rPr lang="pl-PL" altLang="pl-PL" sz="3200" b="1" dirty="0" smtClean="0">
                <a:latin typeface="Calibri" panose="020F0502020204030204" pitchFamily="34" charset="0"/>
              </a:rPr>
              <a:t>Opiekun </a:t>
            </a:r>
            <a:r>
              <a:rPr lang="pl-PL" altLang="pl-PL" sz="3200" b="1" dirty="0">
                <a:latin typeface="Calibri" panose="020F0502020204030204" pitchFamily="34" charset="0"/>
              </a:rPr>
              <a:t>specjalności:</a:t>
            </a:r>
            <a:br>
              <a:rPr lang="pl-PL" altLang="pl-PL" sz="3200" b="1" dirty="0">
                <a:latin typeface="Calibri" panose="020F0502020204030204" pitchFamily="34" charset="0"/>
              </a:rPr>
            </a:br>
            <a:r>
              <a:rPr lang="pl-PL" altLang="pl-PL" sz="3200" b="1" dirty="0">
                <a:latin typeface="Calibri" panose="020F0502020204030204" pitchFamily="34" charset="0"/>
              </a:rPr>
              <a:t>Prof. dr hab. Krzysztof Jajuga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409042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277888"/>
            <a:ext cx="8229600" cy="114300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INFORMACJE</a:t>
            </a:r>
            <a:r>
              <a:rPr lang="pl-PL" altLang="pl-PL" sz="2400" b="1" dirty="0" smtClean="0">
                <a:solidFill>
                  <a:schemeClr val="tx1"/>
                </a:solidFill>
              </a:rPr>
              <a:t> </a:t>
            </a:r>
            <a:endParaRPr lang="pl-PL" altLang="pl-PL" b="1" dirty="0" smtClean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4888" y="2287413"/>
            <a:ext cx="8229600" cy="452596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pl-PL" altLang="pl-PL" sz="2400" b="1" dirty="0" smtClean="0">
                <a:latin typeface="Calibri" panose="020F0502020204030204" pitchFamily="34" charset="0"/>
              </a:rPr>
              <a:t>Prof. dr hab. Krzysztof Jajuga</a:t>
            </a:r>
          </a:p>
          <a:p>
            <a:pPr marL="609600" indent="-609600">
              <a:buFontTx/>
              <a:buNone/>
            </a:pPr>
            <a:endParaRPr lang="pl-PL" altLang="pl-PL" sz="2400" b="1" dirty="0" smtClean="0">
              <a:latin typeface="Calibri" panose="020F0502020204030204" pitchFamily="34" charset="0"/>
            </a:endParaRPr>
          </a:p>
          <a:p>
            <a:pPr marL="609600" indent="-609600">
              <a:buFontTx/>
              <a:buNone/>
            </a:pPr>
            <a:r>
              <a:rPr lang="pl-PL" altLang="pl-PL" sz="2400" b="1" dirty="0" err="1" smtClean="0">
                <a:latin typeface="Calibri" panose="020F0502020204030204" pitchFamily="34" charset="0"/>
              </a:rPr>
              <a:t>krzysztof.jajuga@ue.wroc.pl</a:t>
            </a:r>
            <a:endParaRPr lang="pl-PL" altLang="pl-PL" sz="2400" b="1" dirty="0" smtClean="0">
              <a:latin typeface="Calibri" panose="020F0502020204030204" pitchFamily="34" charset="0"/>
            </a:endParaRPr>
          </a:p>
          <a:p>
            <a:pPr marL="609600" indent="-609600">
              <a:buFontTx/>
              <a:buNone/>
            </a:pPr>
            <a:endParaRPr lang="pl-PL" altLang="pl-PL" sz="2400" b="1" dirty="0" smtClean="0">
              <a:latin typeface="Calibri" panose="020F0502020204030204" pitchFamily="34" charset="0"/>
            </a:endParaRPr>
          </a:p>
          <a:p>
            <a:pPr marL="609600" indent="-609600">
              <a:buFontTx/>
              <a:buNone/>
            </a:pPr>
            <a:r>
              <a:rPr lang="pl-PL" altLang="pl-PL" sz="2400" b="1" dirty="0" smtClean="0">
                <a:latin typeface="Calibri" panose="020F0502020204030204" pitchFamily="34" charset="0"/>
              </a:rPr>
              <a:t>Pokój 417, budynek Z – w godzinach konsultacji lub w terminie umówionym mailem</a:t>
            </a:r>
          </a:p>
        </p:txBody>
      </p:sp>
    </p:spTree>
    <p:extLst>
      <p:ext uri="{BB962C8B-B14F-4D97-AF65-F5344CB8AC3E}">
        <p14:creationId xmlns:p14="http://schemas.microsoft.com/office/powerpoint/2010/main" val="96712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IDEA SPECJALNOŚCI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27373"/>
            <a:ext cx="8229600" cy="4525963"/>
          </a:xfrm>
        </p:spPr>
        <p:txBody>
          <a:bodyPr/>
          <a:lstStyle/>
          <a:p>
            <a:pPr>
              <a:lnSpc>
                <a:spcPts val="3500"/>
              </a:lnSpc>
              <a:spcAft>
                <a:spcPts val="600"/>
              </a:spcAft>
              <a:buNone/>
            </a:pPr>
            <a:r>
              <a:rPr lang="pl-PL" sz="2800" b="1" dirty="0" smtClean="0">
                <a:latin typeface="Calibri" pitchFamily="34" charset="0"/>
              </a:rPr>
              <a:t>Specjalnie zaprojektowana ścieżka dydaktyczna dla wyróżniających się studentów</a:t>
            </a:r>
          </a:p>
          <a:p>
            <a:pPr>
              <a:lnSpc>
                <a:spcPts val="3500"/>
              </a:lnSpc>
              <a:spcAft>
                <a:spcPts val="600"/>
              </a:spcAft>
              <a:buNone/>
            </a:pPr>
            <a:r>
              <a:rPr lang="pl-PL" sz="2800" b="1" dirty="0" smtClean="0">
                <a:latin typeface="Calibri" pitchFamily="34" charset="0"/>
              </a:rPr>
              <a:t>Program tej specjalności jest z jednej strony bardziej zaawansowany, częściowo zorientowany na elementy badawcze, z drugiej strony ma jeszcze większy związek z praktyką</a:t>
            </a:r>
          </a:p>
          <a:p>
            <a:pPr>
              <a:lnSpc>
                <a:spcPts val="3500"/>
              </a:lnSpc>
              <a:spcAft>
                <a:spcPts val="600"/>
              </a:spcAft>
              <a:buNone/>
            </a:pPr>
            <a:r>
              <a:rPr lang="pl-PL" sz="2800" b="1" dirty="0" smtClean="0">
                <a:latin typeface="Calibri" pitchFamily="34" charset="0"/>
              </a:rPr>
              <a:t>Z uwagi na elitarny charakter studiów, będzie uruchomiona jedna grupa, licząca do 20 osób</a:t>
            </a:r>
          </a:p>
          <a:p>
            <a:pPr marL="609600" indent="-609600">
              <a:buFontTx/>
              <a:buNone/>
            </a:pPr>
            <a:endParaRPr lang="pl-PL" altLang="pl-PL" sz="2400" b="1" dirty="0" smtClean="0">
              <a:latin typeface="Calibri" panose="020F0502020204030204" pitchFamily="34" charset="0"/>
            </a:endParaRPr>
          </a:p>
          <a:p>
            <a:pPr marL="609600" indent="-609600">
              <a:lnSpc>
                <a:spcPct val="150000"/>
              </a:lnSpc>
              <a:buFontTx/>
              <a:buNone/>
            </a:pPr>
            <a:endParaRPr lang="pl-PL" altLang="pl-PL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TREŚCI PROGRAMOWE 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1844824"/>
            <a:ext cx="8229600" cy="4525963"/>
          </a:xfrm>
        </p:spPr>
        <p:txBody>
          <a:bodyPr/>
          <a:lstStyle/>
          <a:p>
            <a:pPr>
              <a:spcAft>
                <a:spcPts val="1800"/>
              </a:spcAft>
              <a:buNone/>
            </a:pPr>
            <a:r>
              <a:rPr lang="pl-PL" sz="2800" b="1" dirty="0" smtClean="0">
                <a:latin typeface="Calibri" pitchFamily="34" charset="0"/>
              </a:rPr>
              <a:t>Trzy przedmioty po 60 godzin, </a:t>
            </a:r>
            <a:br>
              <a:rPr lang="pl-PL" sz="2800" b="1" dirty="0" smtClean="0">
                <a:latin typeface="Calibri" pitchFamily="34" charset="0"/>
              </a:rPr>
            </a:br>
            <a:r>
              <a:rPr lang="pl-PL" sz="2800" b="1" dirty="0" smtClean="0">
                <a:latin typeface="Calibri" pitchFamily="34" charset="0"/>
              </a:rPr>
              <a:t>każdy zaliczany jako całość:</a:t>
            </a:r>
          </a:p>
          <a:p>
            <a:pPr lvl="0"/>
            <a:r>
              <a:rPr lang="pl-PL" sz="2800" b="1" dirty="0" smtClean="0">
                <a:latin typeface="Calibri" pitchFamily="34" charset="0"/>
              </a:rPr>
              <a:t>Finanse przedsiębiorstwa – zaawansowane zagadnienia (opiekun Prof. Tomasz Słoński) </a:t>
            </a:r>
          </a:p>
          <a:p>
            <a:pPr lvl="0"/>
            <a:r>
              <a:rPr lang="pl-PL" sz="2800" b="1" dirty="0" smtClean="0">
                <a:latin typeface="Calibri" pitchFamily="34" charset="0"/>
              </a:rPr>
              <a:t>Rachunkowość – zaawansowane zagadnienia (opiekun Prof. Bartłomiej Nita)</a:t>
            </a:r>
          </a:p>
          <a:p>
            <a:pPr lvl="0"/>
            <a:r>
              <a:rPr lang="pl-PL" sz="2800" b="1" dirty="0" smtClean="0">
                <a:latin typeface="Calibri" pitchFamily="34" charset="0"/>
              </a:rPr>
              <a:t>Rynek finansowy – zaawansowane zagadnienia (opiekun Prof. Katarzyna </a:t>
            </a:r>
            <a:r>
              <a:rPr lang="pl-PL" sz="2800" b="1" dirty="0" err="1" smtClean="0">
                <a:latin typeface="Calibri" pitchFamily="34" charset="0"/>
              </a:rPr>
              <a:t>Kuziak</a:t>
            </a:r>
            <a:r>
              <a:rPr lang="pl-PL" sz="2800" b="1" dirty="0" smtClean="0">
                <a:latin typeface="Calibri" pitchFamily="34" charset="0"/>
              </a:rPr>
              <a:t>)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pl-PL" altLang="pl-PL" sz="2400" b="1" dirty="0" smtClean="0"/>
              <a:t>Wystąpienia publiczne – 30 godzin</a:t>
            </a:r>
            <a:endParaRPr lang="pl-PL" altLang="pl-P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4839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880" y="1133872"/>
            <a:ext cx="8229600" cy="78296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TREŚCI PROGRAMOWE 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11349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pl-PL" sz="2200" b="1" dirty="0" smtClean="0">
                <a:solidFill>
                  <a:srgbClr val="C00000"/>
                </a:solidFill>
                <a:latin typeface="Calibri" pitchFamily="34" charset="0"/>
              </a:rPr>
              <a:t>Finanse przedsiębiorstwa: </a:t>
            </a:r>
          </a:p>
          <a:p>
            <a:pPr lvl="0">
              <a:spcBef>
                <a:spcPts val="300"/>
              </a:spcBef>
              <a:buNone/>
            </a:pPr>
            <a:r>
              <a:rPr lang="cs-CZ" sz="2200" b="1" dirty="0" smtClean="0">
                <a:latin typeface="Calibri" pitchFamily="34" charset="0"/>
              </a:rPr>
              <a:t>Ekspansja przedsiębiorstwa i jego restrukturyzacja, </a:t>
            </a:r>
            <a:r>
              <a:rPr lang="pl-PL" sz="2200" b="1" dirty="0" smtClean="0">
                <a:latin typeface="Calibri" pitchFamily="34" charset="0"/>
              </a:rPr>
              <a:t>Finanse przedsiębiorstwa międzynarodowego, Zarządzanie ryzykiem przedsiębiorstwa</a:t>
            </a:r>
          </a:p>
          <a:p>
            <a:pPr lvl="0">
              <a:spcBef>
                <a:spcPts val="1200"/>
              </a:spcBef>
              <a:buNone/>
            </a:pPr>
            <a:r>
              <a:rPr lang="pl-PL" sz="2200" b="1" dirty="0" smtClean="0">
                <a:solidFill>
                  <a:srgbClr val="C00000"/>
                </a:solidFill>
                <a:latin typeface="Calibri" pitchFamily="34" charset="0"/>
              </a:rPr>
              <a:t>Rachunkowość:</a:t>
            </a:r>
          </a:p>
          <a:p>
            <a:pPr>
              <a:spcBef>
                <a:spcPts val="300"/>
              </a:spcBef>
              <a:buNone/>
            </a:pPr>
            <a:r>
              <a:rPr lang="pl-PL" sz="2200" b="1" dirty="0" smtClean="0">
                <a:latin typeface="Calibri" pitchFamily="34" charset="0"/>
              </a:rPr>
              <a:t>Polityka rachunkowości przedsiębiorstw, Rachunkowość instrumentów finansowych i rachunkowość zabezpieczeń, Rachunkowość w grupach kapitałowych, Komputerowe wspomaganie rachunkowości</a:t>
            </a:r>
          </a:p>
          <a:p>
            <a:pPr>
              <a:spcBef>
                <a:spcPts val="1200"/>
              </a:spcBef>
              <a:buNone/>
            </a:pPr>
            <a:r>
              <a:rPr lang="pl-PL" sz="2200" b="1" dirty="0" smtClean="0">
                <a:solidFill>
                  <a:srgbClr val="C00000"/>
                </a:solidFill>
                <a:latin typeface="Calibri" pitchFamily="34" charset="0"/>
              </a:rPr>
              <a:t>Rynek finansowy: </a:t>
            </a:r>
          </a:p>
          <a:p>
            <a:pPr>
              <a:spcBef>
                <a:spcPts val="300"/>
              </a:spcBef>
              <a:buNone/>
            </a:pPr>
            <a:r>
              <a:rPr lang="pl-PL" sz="2200" b="1" dirty="0" smtClean="0">
                <a:latin typeface="Calibri" pitchFamily="34" charset="0"/>
              </a:rPr>
              <a:t>Zaawansowane narzędzia analizy rynku finansowego, Analiza instrumentów finansowych, Globalny rynek finansowy</a:t>
            </a:r>
            <a:endParaRPr lang="pl-PL" altLang="pl-P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2994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880" y="1133872"/>
            <a:ext cx="8229600" cy="78296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TREŚCI PROGRAMOWE 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896" y="1916832"/>
            <a:ext cx="8229600" cy="4525963"/>
          </a:xfrm>
        </p:spPr>
        <p:txBody>
          <a:bodyPr/>
          <a:lstStyle/>
          <a:p>
            <a:pPr lvl="0">
              <a:lnSpc>
                <a:spcPts val="3500"/>
              </a:lnSpc>
              <a:spcBef>
                <a:spcPts val="0"/>
              </a:spcBef>
              <a:buNone/>
            </a:pPr>
            <a:r>
              <a:rPr lang="pl-PL" sz="2200" b="1" dirty="0" smtClean="0">
                <a:latin typeface="Calibri" pitchFamily="34" charset="0"/>
              </a:rPr>
              <a:t>Ponadto</a:t>
            </a:r>
          </a:p>
          <a:p>
            <a:pPr lvl="1">
              <a:lnSpc>
                <a:spcPts val="3500"/>
              </a:lnSpc>
              <a:spcBef>
                <a:spcPts val="0"/>
              </a:spcBef>
              <a:buNone/>
            </a:pPr>
            <a:r>
              <a:rPr lang="pl-PL" sz="2200" b="1" dirty="0" smtClean="0">
                <a:latin typeface="Calibri" pitchFamily="34" charset="0"/>
              </a:rPr>
              <a:t>wizyta </a:t>
            </a:r>
            <a:r>
              <a:rPr lang="pl-PL" sz="2200" b="1" dirty="0" smtClean="0">
                <a:latin typeface="Calibri" pitchFamily="34" charset="0"/>
              </a:rPr>
              <a:t>na GPW w Warszawie </a:t>
            </a:r>
          </a:p>
          <a:p>
            <a:pPr lvl="1">
              <a:lnSpc>
                <a:spcPts val="35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pl-PL" sz="2200" b="1" dirty="0">
                <a:latin typeface="Calibri" pitchFamily="34" charset="0"/>
              </a:rPr>
              <a:t>w</a:t>
            </a:r>
            <a:r>
              <a:rPr lang="pl-PL" sz="2200" b="1" dirty="0" smtClean="0">
                <a:latin typeface="Calibri" pitchFamily="34" charset="0"/>
              </a:rPr>
              <a:t>izyty w instytucjach finansowych</a:t>
            </a:r>
          </a:p>
          <a:p>
            <a:pPr lvl="0">
              <a:lnSpc>
                <a:spcPts val="3500"/>
              </a:lnSpc>
              <a:spcAft>
                <a:spcPts val="1200"/>
              </a:spcAft>
              <a:buNone/>
            </a:pPr>
            <a:r>
              <a:rPr lang="pl-PL" sz="2200" b="1" dirty="0" smtClean="0">
                <a:latin typeface="Calibri" pitchFamily="34" charset="0"/>
              </a:rPr>
              <a:t>Wykłady osób z praktyki</a:t>
            </a:r>
          </a:p>
          <a:p>
            <a:pPr lvl="0">
              <a:lnSpc>
                <a:spcPts val="3500"/>
              </a:lnSpc>
              <a:spcAft>
                <a:spcPts val="1200"/>
              </a:spcAft>
              <a:buNone/>
            </a:pPr>
            <a:r>
              <a:rPr lang="pl-PL" sz="2200" b="1" dirty="0" smtClean="0">
                <a:latin typeface="Calibri" pitchFamily="34" charset="0"/>
              </a:rPr>
              <a:t>W ramach przedmiotu „Rynek finansowy” tematyka najnowszych trendów z rynku finansowego (</a:t>
            </a:r>
            <a:r>
              <a:rPr lang="pl-PL" sz="2200" b="1" dirty="0" err="1" smtClean="0">
                <a:latin typeface="Calibri" pitchFamily="34" charset="0"/>
              </a:rPr>
              <a:t>FinTech</a:t>
            </a:r>
            <a:r>
              <a:rPr lang="pl-PL" sz="2200" b="1" dirty="0" smtClean="0">
                <a:latin typeface="Calibri" pitchFamily="34" charset="0"/>
              </a:rPr>
              <a:t>, robo-doradztwo, technologie </a:t>
            </a:r>
            <a:r>
              <a:rPr lang="pl-PL" sz="2200" b="1" dirty="0" err="1" smtClean="0">
                <a:latin typeface="Calibri" pitchFamily="34" charset="0"/>
              </a:rPr>
              <a:t>blockchain</a:t>
            </a:r>
            <a:r>
              <a:rPr lang="pl-PL" sz="2200" b="1" dirty="0" smtClean="0">
                <a:latin typeface="Calibri" pitchFamily="34" charset="0"/>
              </a:rPr>
              <a:t>, Big Data)</a:t>
            </a:r>
          </a:p>
        </p:txBody>
      </p:sp>
    </p:spTree>
    <p:extLst>
      <p:ext uri="{BB962C8B-B14F-4D97-AF65-F5344CB8AC3E}">
        <p14:creationId xmlns:p14="http://schemas.microsoft.com/office/powerpoint/2010/main" val="96815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880" y="1133872"/>
            <a:ext cx="8229600" cy="926976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CECHY SPECJALNOŚCI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896" y="1772816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pl-PL" sz="2200" b="1" dirty="0" smtClean="0"/>
              <a:t>Zaawansowane</a:t>
            </a:r>
            <a:r>
              <a:rPr lang="pl-PL" sz="2200" b="1" dirty="0" smtClean="0">
                <a:solidFill>
                  <a:srgbClr val="5A76CE"/>
                </a:solidFill>
              </a:rPr>
              <a:t> </a:t>
            </a:r>
            <a:r>
              <a:rPr lang="pl-PL" sz="2200" b="1" dirty="0" smtClean="0"/>
              <a:t>i nowoczesne zagadnienia</a:t>
            </a:r>
          </a:p>
          <a:p>
            <a:pPr lvl="0">
              <a:buNone/>
            </a:pPr>
            <a:r>
              <a:rPr lang="pl-PL" sz="2200" b="1" dirty="0" smtClean="0"/>
              <a:t>Zajęcia z naciskiem na zaawansowane problemy praktyki</a:t>
            </a:r>
          </a:p>
          <a:p>
            <a:pPr lvl="0">
              <a:buNone/>
            </a:pPr>
            <a:r>
              <a:rPr lang="pl-PL" sz="2200" b="1" dirty="0" smtClean="0"/>
              <a:t>Duża partycypacja studentów w zajęciach </a:t>
            </a:r>
          </a:p>
          <a:p>
            <a:pPr lvl="0">
              <a:buNone/>
            </a:pPr>
            <a:r>
              <a:rPr lang="pl-PL" sz="2200" b="1" dirty="0" smtClean="0"/>
              <a:t>Większy niż na innych specjalnościach udział pracy własnej studenta</a:t>
            </a:r>
          </a:p>
          <a:p>
            <a:pPr lvl="0">
              <a:buNone/>
            </a:pPr>
            <a:r>
              <a:rPr lang="pl-PL" sz="2200" b="1" dirty="0" smtClean="0"/>
              <a:t>Ciekawe formy zajęć</a:t>
            </a:r>
          </a:p>
          <a:p>
            <a:pPr lvl="0">
              <a:buNone/>
            </a:pPr>
            <a:r>
              <a:rPr lang="pl-PL" sz="2200" b="1" dirty="0" smtClean="0"/>
              <a:t>Stymulacja działalności naukowej studentów (projekty)</a:t>
            </a:r>
          </a:p>
          <a:p>
            <a:pPr marL="0" indent="0">
              <a:buNone/>
            </a:pPr>
            <a:r>
              <a:rPr lang="pl-PL" sz="2200" b="1" dirty="0" smtClean="0"/>
              <a:t>Specjalność</a:t>
            </a:r>
            <a:r>
              <a:rPr lang="pl-PL" sz="2200" b="1" dirty="0"/>
              <a:t>, po której </a:t>
            </a:r>
            <a:r>
              <a:rPr lang="pl-PL" sz="2200" b="1" dirty="0" smtClean="0"/>
              <a:t>są duże </a:t>
            </a:r>
            <a:r>
              <a:rPr lang="pl-PL" sz="2200" b="1" dirty="0"/>
              <a:t>szanse w konkursach dla studentów organizowanych przez różne </a:t>
            </a:r>
            <a:r>
              <a:rPr lang="pl-PL" sz="2200" b="1" dirty="0" smtClean="0"/>
              <a:t>instytucje</a:t>
            </a:r>
          </a:p>
          <a:p>
            <a:pPr marL="0" indent="0">
              <a:buNone/>
            </a:pPr>
            <a:r>
              <a:rPr lang="pl-PL" sz="2200" b="1" dirty="0" smtClean="0"/>
              <a:t>Jedyna specjalność, w której niewielka </a:t>
            </a:r>
            <a:r>
              <a:rPr lang="pl-PL" sz="2200" b="1" dirty="0"/>
              <a:t>grupa pozwala na zupełnie inny styl prowadzenia zajęć i relacji </a:t>
            </a:r>
            <a:r>
              <a:rPr lang="pl-PL" sz="2200" b="1" dirty="0" smtClean="0"/>
              <a:t>student-nauczyciel</a:t>
            </a:r>
          </a:p>
        </p:txBody>
      </p:sp>
    </p:spTree>
    <p:extLst>
      <p:ext uri="{BB962C8B-B14F-4D97-AF65-F5344CB8AC3E}">
        <p14:creationId xmlns:p14="http://schemas.microsoft.com/office/powerpoint/2010/main" val="129948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62880" y="1133872"/>
            <a:ext cx="8229600" cy="926976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CECHY SPECJALNOŚCI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6896" y="1772816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Zgodność z KRK</a:t>
            </a:r>
          </a:p>
          <a:p>
            <a:pPr lvl="0">
              <a:buNone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Zajęcia prowadzone w języku polskim, przy czym pomocna jest </a:t>
            </a:r>
            <a:r>
              <a:rPr lang="pl-PL" sz="2400" b="1" dirty="0" smtClean="0">
                <a:solidFill>
                  <a:srgbClr val="5A76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znajomość j. angielskiego (z uwagi na niektóre materiały dydaktyczne)</a:t>
            </a:r>
          </a:p>
          <a:p>
            <a:pPr lvl="0">
              <a:buNone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Jeden stopień z całego przedmiotu</a:t>
            </a:r>
            <a:endParaRPr lang="pl-PL" altLang="pl-PL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1205880"/>
            <a:ext cx="8229600" cy="710952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WARUNKI UCZESTNICTWA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2880" y="1999381"/>
            <a:ext cx="8481120" cy="4525963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libri" panose="020F0502020204030204" pitchFamily="34" charset="0"/>
              </a:rPr>
              <a:t>dobra średnia z dotychczasowych przedmiotów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400" b="1" dirty="0" smtClean="0">
                <a:latin typeface="Calibri" panose="020F0502020204030204" pitchFamily="34" charset="0"/>
              </a:rPr>
              <a:t>motywacja (odzwierciedlona w krótkim liście motywacyjnym)   </a:t>
            </a:r>
          </a:p>
          <a:p>
            <a:pPr marL="609600" indent="-609600">
              <a:lnSpc>
                <a:spcPct val="150000"/>
              </a:lnSpc>
              <a:buFontTx/>
              <a:buChar char="-"/>
            </a:pPr>
            <a:endParaRPr lang="pl-PL" altLang="pl-PL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13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90872" y="1205880"/>
            <a:ext cx="8229600" cy="1143000"/>
          </a:xfrm>
        </p:spPr>
        <p:txBody>
          <a:bodyPr/>
          <a:lstStyle/>
          <a:p>
            <a:pPr algn="l"/>
            <a:r>
              <a:rPr lang="pl-PL" altLang="pl-PL" sz="2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KWALIFIKACJA</a:t>
            </a:r>
            <a:endParaRPr lang="pl-PL" altLang="pl-PL" sz="4800" b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0872" y="1772816"/>
            <a:ext cx="8229600" cy="4525963"/>
          </a:xfrm>
        </p:spPr>
        <p:txBody>
          <a:bodyPr/>
          <a:lstStyle/>
          <a:p>
            <a:pPr>
              <a:spcAft>
                <a:spcPts val="900"/>
              </a:spcAft>
              <a:buNone/>
            </a:pPr>
            <a:r>
              <a:rPr lang="pl-PL" sz="2400" b="1" dirty="0" smtClean="0">
                <a:latin typeface="Calibri" panose="020F0502020204030204" pitchFamily="34" charset="0"/>
              </a:rPr>
              <a:t>Osoby zainteresowane proszone są o złożenie do Profesora Krzysztofa Jajugi krótkiego (do jednej strony) listu motywacyjnego w wersji papierowej (w języku polskim) oraz zaświadczenia o średniej z pierwszych trzech semestrów; należy podać adres mailowy (z domeny ue.wroc.pl)</a:t>
            </a:r>
          </a:p>
          <a:p>
            <a:pPr>
              <a:spcAft>
                <a:spcPts val="900"/>
              </a:spcAft>
              <a:buNone/>
            </a:pPr>
            <a:r>
              <a:rPr lang="pl-PL" sz="2400" b="1" dirty="0" smtClean="0">
                <a:latin typeface="Calibri" panose="020F0502020204030204" pitchFamily="34" charset="0"/>
              </a:rPr>
              <a:t>Proszę:</a:t>
            </a:r>
          </a:p>
          <a:p>
            <a:pPr>
              <a:spcAft>
                <a:spcPts val="900"/>
              </a:spcAft>
              <a:buFontTx/>
              <a:buChar char="-"/>
            </a:pPr>
            <a:r>
              <a:rPr lang="pl-PL" sz="2400" b="1" dirty="0" smtClean="0">
                <a:latin typeface="Calibri" panose="020F0502020204030204" pitchFamily="34" charset="0"/>
              </a:rPr>
              <a:t>złożyć to w sekretariacie 418 Z do 22 maja 14.00,</a:t>
            </a:r>
          </a:p>
          <a:p>
            <a:pPr>
              <a:spcAft>
                <a:spcPts val="900"/>
              </a:spcAft>
              <a:buFontTx/>
              <a:buChar char="-"/>
            </a:pPr>
            <a:r>
              <a:rPr lang="pl-PL" sz="2400" b="1" dirty="0" smtClean="0">
                <a:latin typeface="Calibri" panose="020F0502020204030204" pitchFamily="34" charset="0"/>
              </a:rPr>
              <a:t>wysłać mail informujący o złożeniu </a:t>
            </a:r>
            <a:r>
              <a:rPr lang="pl-PL" sz="2400" b="1" dirty="0" smtClean="0">
                <a:latin typeface="Calibri" panose="020F0502020204030204" pitchFamily="34" charset="0"/>
              </a:rPr>
              <a:t>do  </a:t>
            </a:r>
            <a:r>
              <a:rPr lang="pl-PL" sz="2400" b="1" dirty="0" smtClean="0">
                <a:latin typeface="Calibri" panose="020F0502020204030204" pitchFamily="34" charset="0"/>
                <a:hlinkClick r:id="rId3"/>
              </a:rPr>
              <a:t>krzysztof.jajuga@ue.wroc.pl</a:t>
            </a:r>
            <a:endParaRPr lang="pl-PL" sz="2400" b="1" dirty="0" smtClean="0">
              <a:latin typeface="Calibri" panose="020F0502020204030204" pitchFamily="34" charset="0"/>
            </a:endParaRPr>
          </a:p>
          <a:p>
            <a:pPr>
              <a:lnSpc>
                <a:spcPts val="3200"/>
              </a:lnSpc>
              <a:spcAft>
                <a:spcPts val="900"/>
              </a:spcAft>
              <a:buNone/>
            </a:pPr>
            <a:r>
              <a:rPr lang="pl-PL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Informacja o osobach zakwalifikowanych (mail) – 23 maja 2019</a:t>
            </a:r>
            <a:endParaRPr lang="pl-PL" altLang="pl-PL" sz="24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2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Projekt domyślny">
  <a:themeElements>
    <a:clrScheme name="2_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3914</TotalTime>
  <Words>311</Words>
  <Application>Microsoft Office PowerPoint</Application>
  <PresentationFormat>Pokaz na ekranie (4:3)</PresentationFormat>
  <Paragraphs>52</Paragraphs>
  <Slides>10</Slides>
  <Notes>10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10</vt:i4>
      </vt:variant>
    </vt:vector>
  </HeadingPairs>
  <TitlesOfParts>
    <vt:vector size="15" baseType="lpstr">
      <vt:lpstr>Arial</vt:lpstr>
      <vt:lpstr>Arial Rounded MT Bold</vt:lpstr>
      <vt:lpstr>Calibri</vt:lpstr>
      <vt:lpstr>2_Projekt domyślny</vt:lpstr>
      <vt:lpstr>3_Projekt domyślny</vt:lpstr>
      <vt:lpstr>Prezentacja programu PowerPoint</vt:lpstr>
      <vt:lpstr>IDEA SPECJALNOŚCI</vt:lpstr>
      <vt:lpstr>TREŚCI PROGRAMOWE </vt:lpstr>
      <vt:lpstr>TREŚCI PROGRAMOWE </vt:lpstr>
      <vt:lpstr>TREŚCI PROGRAMOWE </vt:lpstr>
      <vt:lpstr>CECHY SPECJALNOŚCI</vt:lpstr>
      <vt:lpstr>CECHY SPECJALNOŚCI</vt:lpstr>
      <vt:lpstr>WARUNKI UCZESTNICTWA</vt:lpstr>
      <vt:lpstr>KWALIFIKACJA</vt:lpstr>
      <vt:lpstr>INFORMACJE </vt:lpstr>
    </vt:vector>
  </TitlesOfParts>
  <Company>UE Wrocław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Piontek</dc:creator>
  <cp:lastModifiedBy>Jajuga, Krzysztof</cp:lastModifiedBy>
  <cp:revision>358</cp:revision>
  <cp:lastPrinted>2013-06-18T15:11:42Z</cp:lastPrinted>
  <dcterms:created xsi:type="dcterms:W3CDTF">2009-03-27T12:26:44Z</dcterms:created>
  <dcterms:modified xsi:type="dcterms:W3CDTF">2019-05-16T09:55:46Z</dcterms:modified>
</cp:coreProperties>
</file>