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28"/>
  </p:notesMasterIdLst>
  <p:sldIdLst>
    <p:sldId id="466" r:id="rId3"/>
    <p:sldId id="489" r:id="rId4"/>
    <p:sldId id="488" r:id="rId5"/>
    <p:sldId id="486" r:id="rId6"/>
    <p:sldId id="487" r:id="rId7"/>
    <p:sldId id="490" r:id="rId8"/>
    <p:sldId id="491" r:id="rId9"/>
    <p:sldId id="492" r:id="rId10"/>
    <p:sldId id="471" r:id="rId11"/>
    <p:sldId id="502" r:id="rId12"/>
    <p:sldId id="593" r:id="rId13"/>
    <p:sldId id="602" r:id="rId14"/>
    <p:sldId id="603" r:id="rId15"/>
    <p:sldId id="604" r:id="rId16"/>
    <p:sldId id="606" r:id="rId17"/>
    <p:sldId id="614" r:id="rId18"/>
    <p:sldId id="615" r:id="rId19"/>
    <p:sldId id="616" r:id="rId20"/>
    <p:sldId id="617" r:id="rId21"/>
    <p:sldId id="618" r:id="rId22"/>
    <p:sldId id="619" r:id="rId23"/>
    <p:sldId id="620" r:id="rId24"/>
    <p:sldId id="495" r:id="rId25"/>
    <p:sldId id="500" r:id="rId26"/>
    <p:sldId id="578" r:id="rId2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lansza tytułowa" id="{EA420D68-107B-C34C-940B-9ADB619789A2}">
          <p14:sldIdLst>
            <p14:sldId id="466"/>
          </p14:sldIdLst>
        </p14:section>
        <p14:section name="O Uczelni" id="{AF25C121-923A-E241-84E5-29062C6640BC}">
          <p14:sldIdLst>
            <p14:sldId id="489"/>
            <p14:sldId id="488"/>
            <p14:sldId id="486"/>
            <p14:sldId id="487"/>
            <p14:sldId id="490"/>
            <p14:sldId id="491"/>
            <p14:sldId id="492"/>
            <p14:sldId id="471"/>
            <p14:sldId id="502"/>
            <p14:sldId id="593"/>
            <p14:sldId id="602"/>
            <p14:sldId id="603"/>
            <p14:sldId id="604"/>
            <p14:sldId id="606"/>
            <p14:sldId id="614"/>
            <p14:sldId id="615"/>
            <p14:sldId id="616"/>
            <p14:sldId id="617"/>
            <p14:sldId id="618"/>
            <p14:sldId id="619"/>
            <p14:sldId id="620"/>
          </p14:sldIdLst>
        </p14:section>
        <p14:section name="Rekrutacja" id="{A74C99DF-D5EE-C445-8CB2-2EA8FF3A7324}">
          <p14:sldIdLst>
            <p14:sldId id="495"/>
            <p14:sldId id="500"/>
          </p14:sldIdLst>
        </p14:section>
        <p14:section name="Final" id="{FDD421D6-D368-644B-9038-CED524D9CC53}">
          <p14:sldIdLst>
            <p14:sldId id="5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gata" initials="APP" lastIdx="7" clrIdx="0"/>
  <p:cmAuthor id="1" name="Ola" initials="O" lastIdx="28" clrIdx="1"/>
  <p:cmAuthor id="2" name="Michal Biernacki" initials="MB" lastIdx="3" clrIdx="2"/>
  <p:cmAuthor id="3" name="Michal Biernacki" initials="MB [2]" lastIdx="1" clrIdx="3"/>
  <p:cmAuthor id="4" name="Michal Biernacki" initials="MB [3]" lastIdx="1" clrIdx="4"/>
  <p:cmAuthor id="5" name="Michal Biernacki" initials="MB [4]" lastIdx="1" clrIdx="5"/>
  <p:cmAuthor id="6" name="Michal Biernacki" initials="MB [5]" lastIdx="1" clrIdx="6"/>
  <p:cmAuthor id="7" name="Michal Biernacki" initials="MB [6]" lastIdx="1" clrIdx="7"/>
  <p:cmAuthor id="8" name="Michal Biernacki" initials="MB [7]" lastIdx="1" clrIdx="8"/>
  <p:cmAuthor id="9" name="Michal Biernacki" initials="MB [8]" lastIdx="1" clrIdx="9"/>
  <p:cmAuthor id="10" name="Michal Biernacki" initials="MB [9]" lastIdx="1" clrIdx="10"/>
  <p:cmAuthor id="11" name="Michal Biernacki" initials="MB [10]" lastIdx="1" clrIdx="11"/>
  <p:cmAuthor id="12" name="Michal Biernacki" initials="MB [11]" lastIdx="1" clrIdx="1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0434"/>
    <a:srgbClr val="C5122F"/>
    <a:srgbClr val="F0F0F1"/>
    <a:srgbClr val="404040"/>
    <a:srgbClr val="8282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Styl jasny 3 — Ak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yl jasny 2 — Ak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16DA210-FB5B-4158-B5E0-FEB733F419BA}" styleName="Styl jasny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350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9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2A7AE-1B66-4F49-B5D7-517E9D994D8F}" type="datetimeFigureOut">
              <a:rPr lang="pl-PL" smtClean="0"/>
              <a:t>09.10.2019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4230F-4B90-4BE8-BCD8-5A7CE4012E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1674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914519" y="283886"/>
            <a:ext cx="10364551" cy="5667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t>Tekst tytułowy</a:t>
            </a:r>
          </a:p>
        </p:txBody>
      </p:sp>
      <p:pic>
        <p:nvPicPr>
          <p:cNvPr id="24" name="Logotyp_pozio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30387" y="6014215"/>
            <a:ext cx="2331226" cy="524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914519" y="283886"/>
            <a:ext cx="10364551" cy="5667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t>Tekst tytułowy</a:t>
            </a:r>
          </a:p>
        </p:txBody>
      </p:sp>
      <p:pic>
        <p:nvPicPr>
          <p:cNvPr id="24" name="Logotyp_pozio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30387" y="6014215"/>
            <a:ext cx="2331226" cy="524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2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609679" y="3509993"/>
            <a:ext cx="10974230" cy="1252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08863" tIns="108863" rIns="108863" bIns="108863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609679" y="4762500"/>
            <a:ext cx="10974230" cy="209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08863" tIns="108863" rIns="108863" bIns="108863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0">
            <a:off x="10733737" y="-1363785"/>
            <a:ext cx="2235949" cy="255090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801" y="-679755"/>
            <a:ext cx="1256715" cy="143373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541" y="246083"/>
            <a:ext cx="786845" cy="88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74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push/>
  </p:transition>
  <p:hf sldNum="0" hdr="0" ftr="0"/>
  <p:txStyles>
    <p:titleStyle>
      <a:lvl1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1pPr>
      <a:lvl2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0" marR="0" indent="0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1pPr>
      <a:lvl2pPr marL="0" marR="0" indent="544319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2pPr>
      <a:lvl3pPr marL="0" marR="0" indent="1088639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3pPr>
      <a:lvl4pPr marL="0" marR="0" indent="1632958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4pPr>
      <a:lvl5pPr marL="0" marR="0" indent="2177278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5pPr>
      <a:lvl6pPr marL="0" marR="0" indent="2721597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6pPr>
      <a:lvl7pPr marL="0" marR="0" indent="3265917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7pPr>
      <a:lvl8pPr marL="0" marR="0" indent="3810236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8pPr>
      <a:lvl9pPr marL="0" marR="0" indent="4354556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9pPr>
    </p:bodyStyle>
    <p:otherStyle>
      <a:lvl1pPr marL="0" marR="0" indent="0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544319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088639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632958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2177278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721597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3265917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810236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4354556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609679" y="3509993"/>
            <a:ext cx="10974230" cy="1252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08863" tIns="108863" rIns="108863" bIns="108863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609679" y="4762500"/>
            <a:ext cx="10974230" cy="209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08863" tIns="108863" rIns="108863" bIns="108863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0">
            <a:off x="10733737" y="-1363785"/>
            <a:ext cx="2235949" cy="255090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801" y="-679755"/>
            <a:ext cx="1256715" cy="1433735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541" y="246083"/>
            <a:ext cx="786845" cy="88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13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ransition spd="slow">
    <p:push/>
  </p:transition>
  <p:hf sldNum="0" hdr="0" ftr="0"/>
  <p:txStyles>
    <p:titleStyle>
      <a:lvl1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1pPr>
      <a:lvl2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0" marR="0" indent="0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1pPr>
      <a:lvl2pPr marL="0" marR="0" indent="544319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2pPr>
      <a:lvl3pPr marL="0" marR="0" indent="1088639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3pPr>
      <a:lvl4pPr marL="0" marR="0" indent="1632958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4pPr>
      <a:lvl5pPr marL="0" marR="0" indent="2177278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5pPr>
      <a:lvl6pPr marL="0" marR="0" indent="2721597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6pPr>
      <a:lvl7pPr marL="0" marR="0" indent="3265917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7pPr>
      <a:lvl8pPr marL="0" marR="0" indent="3810236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8pPr>
      <a:lvl9pPr marL="0" marR="0" indent="4354556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9pPr>
    </p:bodyStyle>
    <p:otherStyle>
      <a:lvl1pPr marL="0" marR="0" indent="0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544319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088639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632958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2177278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721597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3265917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810236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4354556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image" Target="../media/image34.emf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12" Type="http://schemas.openxmlformats.org/officeDocument/2006/relationships/image" Target="../media/image3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32.emf"/><Relationship Id="rId5" Type="http://schemas.openxmlformats.org/officeDocument/2006/relationships/image" Target="../media/image27.png"/><Relationship Id="rId10" Type="http://schemas.openxmlformats.org/officeDocument/2006/relationships/image" Target="../media/image31.emf"/><Relationship Id="rId4" Type="http://schemas.openxmlformats.org/officeDocument/2006/relationships/image" Target="../media/image26.png"/><Relationship Id="rId9" Type="http://schemas.openxmlformats.org/officeDocument/2006/relationships/image" Target="../media/image30.emf"/><Relationship Id="rId14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8.png"/><Relationship Id="rId4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101" y="-366466"/>
            <a:ext cx="10713493" cy="8023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7D541DD-8EA7-5142-98F3-80F437A75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271" y="3490668"/>
            <a:ext cx="2780245" cy="322999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57" y="4813038"/>
            <a:ext cx="1726575" cy="194735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39" y="1892368"/>
            <a:ext cx="2418980" cy="2759715"/>
          </a:xfrm>
          <a:prstGeom prst="rect">
            <a:avLst/>
          </a:prstGeom>
        </p:spPr>
      </p:pic>
      <p:sp>
        <p:nvSpPr>
          <p:cNvPr id="10" name="PoleTekstowe 9"/>
          <p:cNvSpPr txBox="1"/>
          <p:nvPr/>
        </p:nvSpPr>
        <p:spPr>
          <a:xfrm>
            <a:off x="1014183" y="5559242"/>
            <a:ext cx="173763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10886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4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ue.wroc.pl</a:t>
            </a:r>
            <a:endParaRPr kumimoji="0" lang="pl-PL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aushan Script" charset="0"/>
              <a:ea typeface="Kaushan Script" charset="0"/>
              <a:cs typeface="Kaushan Script" charset="0"/>
              <a:sym typeface="Arial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287" y="4292884"/>
            <a:ext cx="1260215" cy="182906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3B2B362-24E0-844D-B5AB-273C6BEC3A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5592" y="2809227"/>
            <a:ext cx="1877103" cy="92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36146"/>
      </p:ext>
    </p:extLst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914519" y="136583"/>
            <a:ext cx="10364550" cy="566760"/>
          </a:xfrm>
          <a:prstGeom prst="rect">
            <a:avLst/>
          </a:prstGeom>
        </p:spPr>
        <p:txBody>
          <a:bodyPr/>
          <a:lstStyle/>
          <a:p>
            <a:r>
              <a:rPr b="1" dirty="0" err="1"/>
              <a:t>Studia</a:t>
            </a:r>
            <a:r>
              <a:rPr b="1" dirty="0"/>
              <a:t> I </a:t>
            </a:r>
            <a:r>
              <a:rPr b="1" dirty="0" err="1"/>
              <a:t>stopnia</a:t>
            </a:r>
            <a:r>
              <a:rPr b="1" dirty="0"/>
              <a:t> </a:t>
            </a:r>
            <a:r>
              <a:rPr dirty="0"/>
              <a:t>- </a:t>
            </a:r>
            <a:r>
              <a:rPr lang="pl-PL" dirty="0"/>
              <a:t>11</a:t>
            </a:r>
            <a:r>
              <a:rPr dirty="0"/>
              <a:t> </a:t>
            </a:r>
            <a:r>
              <a:rPr dirty="0" err="1"/>
              <a:t>kierunków</a:t>
            </a:r>
            <a:r>
              <a:rPr dirty="0"/>
              <a:t> </a:t>
            </a:r>
            <a:r>
              <a:rPr dirty="0" err="1"/>
              <a:t>kształcenia</a:t>
            </a:r>
            <a:endParaRPr dirty="0"/>
          </a:p>
        </p:txBody>
      </p:sp>
      <p:sp>
        <p:nvSpPr>
          <p:cNvPr id="96" name="Shape 96"/>
          <p:cNvSpPr/>
          <p:nvPr/>
        </p:nvSpPr>
        <p:spPr>
          <a:xfrm>
            <a:off x="5708385" y="970193"/>
            <a:ext cx="776823" cy="64008"/>
          </a:xfrm>
          <a:prstGeom prst="rect">
            <a:avLst/>
          </a:prstGeom>
          <a:solidFill>
            <a:srgbClr val="ECECEC"/>
          </a:solidFill>
          <a:ln w="12700">
            <a:miter lim="400000"/>
          </a:ln>
        </p:spPr>
        <p:txBody>
          <a:bodyPr lIns="22860" rIns="22860" anchor="ctr"/>
          <a:lstStyle/>
          <a:p>
            <a:pPr algn="ctr" defTabSz="544319" hangingPunct="0">
              <a:defRPr>
                <a:solidFill>
                  <a:srgbClr val="216BA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sz="2150" kern="0">
              <a:solidFill>
                <a:srgbClr val="216BA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99" name="Group 99"/>
          <p:cNvGrpSpPr/>
          <p:nvPr/>
        </p:nvGrpSpPr>
        <p:grpSpPr>
          <a:xfrm>
            <a:off x="1753591" y="1604074"/>
            <a:ext cx="2383977" cy="326475"/>
            <a:chOff x="17049" y="0"/>
            <a:chExt cx="4767953" cy="652948"/>
          </a:xfrm>
        </p:grpSpPr>
        <p:sp>
          <p:nvSpPr>
            <p:cNvPr id="97" name="Shape 97"/>
            <p:cNvSpPr/>
            <p:nvPr/>
          </p:nvSpPr>
          <p:spPr>
            <a:xfrm flipH="1" flipV="1">
              <a:off x="3756677" y="0"/>
              <a:ext cx="1028327" cy="652949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98" name="Shape 98"/>
            <p:cNvSpPr/>
            <p:nvPr/>
          </p:nvSpPr>
          <p:spPr>
            <a:xfrm flipH="1" flipV="1">
              <a:off x="17049" y="0"/>
              <a:ext cx="3739631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00" name="Shape 100"/>
          <p:cNvSpPr/>
          <p:nvPr/>
        </p:nvSpPr>
        <p:spPr>
          <a:xfrm>
            <a:off x="1732079" y="1196320"/>
            <a:ext cx="4151886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60" rIns="22860">
            <a:spAutoFit/>
          </a:bodyPr>
          <a:lstStyle>
            <a:lvl1pPr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Analityka</a:t>
            </a:r>
            <a:r>
              <a:rPr sz="1600" kern="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gospodarcza</a:t>
            </a:r>
          </a:p>
        </p:txBody>
      </p:sp>
      <p:grpSp>
        <p:nvGrpSpPr>
          <p:cNvPr id="103" name="Group 103"/>
          <p:cNvGrpSpPr/>
          <p:nvPr/>
        </p:nvGrpSpPr>
        <p:grpSpPr>
          <a:xfrm>
            <a:off x="7954042" y="1768794"/>
            <a:ext cx="2428592" cy="254614"/>
            <a:chOff x="0" y="0"/>
            <a:chExt cx="4857182" cy="509227"/>
          </a:xfrm>
        </p:grpSpPr>
        <p:sp>
          <p:nvSpPr>
            <p:cNvPr id="101" name="Shape 101"/>
            <p:cNvSpPr/>
            <p:nvPr/>
          </p:nvSpPr>
          <p:spPr>
            <a:xfrm flipV="1">
              <a:off x="0" y="0"/>
              <a:ext cx="1174178" cy="509227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02" name="Shape 102"/>
            <p:cNvSpPr/>
            <p:nvPr/>
          </p:nvSpPr>
          <p:spPr>
            <a:xfrm>
              <a:off x="1174178" y="0"/>
              <a:ext cx="3683005" cy="0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04" name="Shape 104"/>
          <p:cNvSpPr/>
          <p:nvPr/>
        </p:nvSpPr>
        <p:spPr>
          <a:xfrm>
            <a:off x="8041594" y="1169553"/>
            <a:ext cx="239477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60" rIns="22860">
            <a:spAutoFit/>
          </a:bodyPr>
          <a:lstStyle>
            <a:lvl1pPr algn="r"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Międzynarodowe stosunki gospodarcze</a:t>
            </a:r>
          </a:p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endParaRPr sz="1600" kern="0" dirty="0">
              <a:latin typeface="Open Sans" charset="0"/>
              <a:ea typeface="Open Sans" charset="0"/>
              <a:cs typeface="Open Sans" charset="0"/>
            </a:endParaRPr>
          </a:p>
        </p:txBody>
      </p:sp>
      <p:grpSp>
        <p:nvGrpSpPr>
          <p:cNvPr id="111" name="Group 111"/>
          <p:cNvGrpSpPr/>
          <p:nvPr/>
        </p:nvGrpSpPr>
        <p:grpSpPr>
          <a:xfrm>
            <a:off x="1753589" y="5703274"/>
            <a:ext cx="2370654" cy="368059"/>
            <a:chOff x="-40685" y="-5747"/>
            <a:chExt cx="4741307" cy="736117"/>
          </a:xfrm>
        </p:grpSpPr>
        <p:sp>
          <p:nvSpPr>
            <p:cNvPr id="109" name="Shape 109"/>
            <p:cNvSpPr/>
            <p:nvPr/>
          </p:nvSpPr>
          <p:spPr>
            <a:xfrm flipH="1">
              <a:off x="3648456" y="-5747"/>
              <a:ext cx="1052166" cy="68917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10" name="Shape 110"/>
            <p:cNvSpPr/>
            <p:nvPr/>
          </p:nvSpPr>
          <p:spPr>
            <a:xfrm flipH="1">
              <a:off x="-40685" y="693628"/>
              <a:ext cx="3666881" cy="36742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12" name="Shape 112"/>
          <p:cNvSpPr/>
          <p:nvPr/>
        </p:nvSpPr>
        <p:spPr>
          <a:xfrm>
            <a:off x="1822232" y="5686251"/>
            <a:ext cx="213387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860" rIns="22860">
            <a:spAutoFit/>
          </a:bodyPr>
          <a:lstStyle>
            <a:lvl1pPr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Logistyka</a:t>
            </a:r>
            <a:endParaRPr sz="1600" kern="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13" name="Shape 113"/>
          <p:cNvSpPr/>
          <p:nvPr/>
        </p:nvSpPr>
        <p:spPr>
          <a:xfrm>
            <a:off x="4425603" y="1586118"/>
            <a:ext cx="3294803" cy="387618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22860" rIns="22860" anchor="ctr"/>
          <a:lstStyle/>
          <a:p>
            <a:pPr defTabSz="544319" hangingPunct="0">
              <a:defRPr>
                <a:solidFill>
                  <a:srgbClr val="FFFFFF"/>
                </a:solidFill>
              </a:defRPr>
            </a:pPr>
            <a:endParaRPr sz="215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" name="Group 116"/>
          <p:cNvGrpSpPr/>
          <p:nvPr/>
        </p:nvGrpSpPr>
        <p:grpSpPr>
          <a:xfrm>
            <a:off x="7954042" y="2681670"/>
            <a:ext cx="2428592" cy="164835"/>
            <a:chOff x="0" y="0"/>
            <a:chExt cx="4857182" cy="329668"/>
          </a:xfrm>
        </p:grpSpPr>
        <p:sp>
          <p:nvSpPr>
            <p:cNvPr id="114" name="Shape 114"/>
            <p:cNvSpPr/>
            <p:nvPr/>
          </p:nvSpPr>
          <p:spPr>
            <a:xfrm flipV="1">
              <a:off x="0" y="0"/>
              <a:ext cx="1174178" cy="329669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15" name="Shape 115"/>
            <p:cNvSpPr/>
            <p:nvPr/>
          </p:nvSpPr>
          <p:spPr>
            <a:xfrm>
              <a:off x="1174178" y="0"/>
              <a:ext cx="3683005" cy="0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119" name="Group 119"/>
          <p:cNvGrpSpPr/>
          <p:nvPr/>
        </p:nvGrpSpPr>
        <p:grpSpPr>
          <a:xfrm>
            <a:off x="7961077" y="4598490"/>
            <a:ext cx="2421558" cy="111975"/>
            <a:chOff x="14069" y="643880"/>
            <a:chExt cx="4843114" cy="223950"/>
          </a:xfrm>
        </p:grpSpPr>
        <p:sp>
          <p:nvSpPr>
            <p:cNvPr id="117" name="Shape 117"/>
            <p:cNvSpPr/>
            <p:nvPr/>
          </p:nvSpPr>
          <p:spPr>
            <a:xfrm>
              <a:off x="14069" y="643880"/>
              <a:ext cx="1160107" cy="22268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18" name="Shape 118"/>
            <p:cNvSpPr/>
            <p:nvPr/>
          </p:nvSpPr>
          <p:spPr>
            <a:xfrm>
              <a:off x="1174178" y="867829"/>
              <a:ext cx="3683005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20" name="Shape 120"/>
          <p:cNvSpPr/>
          <p:nvPr/>
        </p:nvSpPr>
        <p:spPr>
          <a:xfrm>
            <a:off x="7825292" y="4015850"/>
            <a:ext cx="263683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60" rIns="22860">
            <a:spAutoFit/>
          </a:bodyPr>
          <a:lstStyle>
            <a:lvl1pPr algn="r"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Zarządzanie i inżynieria produkcji</a:t>
            </a:r>
            <a:endParaRPr sz="1600" kern="0" dirty="0">
              <a:latin typeface="Open Sans" charset="0"/>
              <a:ea typeface="Open Sans" charset="0"/>
              <a:cs typeface="Open Sans" charset="0"/>
            </a:endParaRPr>
          </a:p>
        </p:txBody>
      </p:sp>
      <p:grpSp>
        <p:nvGrpSpPr>
          <p:cNvPr id="123" name="Group 123"/>
          <p:cNvGrpSpPr/>
          <p:nvPr/>
        </p:nvGrpSpPr>
        <p:grpSpPr>
          <a:xfrm>
            <a:off x="1753591" y="2373831"/>
            <a:ext cx="2370651" cy="133590"/>
            <a:chOff x="17049" y="0"/>
            <a:chExt cx="4741300" cy="267179"/>
          </a:xfrm>
        </p:grpSpPr>
        <p:sp>
          <p:nvSpPr>
            <p:cNvPr id="121" name="Shape 121"/>
            <p:cNvSpPr/>
            <p:nvPr/>
          </p:nvSpPr>
          <p:spPr>
            <a:xfrm flipH="1" flipV="1">
              <a:off x="3756677" y="0"/>
              <a:ext cx="1001673" cy="267180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22" name="Shape 122"/>
            <p:cNvSpPr/>
            <p:nvPr/>
          </p:nvSpPr>
          <p:spPr>
            <a:xfrm flipH="1" flipV="1">
              <a:off x="17049" y="0"/>
              <a:ext cx="3739631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24" name="Shape 124"/>
          <p:cNvSpPr/>
          <p:nvPr/>
        </p:nvSpPr>
        <p:spPr>
          <a:xfrm>
            <a:off x="1809353" y="1959837"/>
            <a:ext cx="213387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860" rIns="22860">
            <a:spAutoFit/>
          </a:bodyPr>
          <a:lstStyle>
            <a:lvl1pPr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Ekonomia</a:t>
            </a:r>
          </a:p>
        </p:txBody>
      </p:sp>
      <p:sp>
        <p:nvSpPr>
          <p:cNvPr id="125" name="Shape 125"/>
          <p:cNvSpPr/>
          <p:nvPr/>
        </p:nvSpPr>
        <p:spPr>
          <a:xfrm>
            <a:off x="1809353" y="3878056"/>
            <a:ext cx="2450444" cy="679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860" rIns="22860"/>
          <a:lstStyle>
            <a:lvl1pPr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Finanse</a:t>
            </a:r>
            <a:r>
              <a:rPr sz="1600" kern="0" dirty="0">
                <a:latin typeface="Open Sans" charset="0"/>
                <a:ea typeface="Open Sans" charset="0"/>
                <a:cs typeface="Open Sans" charset="0"/>
              </a:rPr>
              <a:t> i </a:t>
            </a: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rachunkowość</a:t>
            </a:r>
          </a:p>
        </p:txBody>
      </p:sp>
      <p:grpSp>
        <p:nvGrpSpPr>
          <p:cNvPr id="128" name="Group 128"/>
          <p:cNvGrpSpPr/>
          <p:nvPr/>
        </p:nvGrpSpPr>
        <p:grpSpPr>
          <a:xfrm>
            <a:off x="1753591" y="4237691"/>
            <a:ext cx="2370651" cy="158230"/>
            <a:chOff x="17049" y="-316459"/>
            <a:chExt cx="4741299" cy="316459"/>
          </a:xfrm>
        </p:grpSpPr>
        <p:sp>
          <p:nvSpPr>
            <p:cNvPr id="126" name="Shape 126"/>
            <p:cNvSpPr/>
            <p:nvPr/>
          </p:nvSpPr>
          <p:spPr>
            <a:xfrm flipH="1">
              <a:off x="3756676" y="-316460"/>
              <a:ext cx="1001674" cy="30376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27" name="Shape 127"/>
            <p:cNvSpPr/>
            <p:nvPr/>
          </p:nvSpPr>
          <p:spPr>
            <a:xfrm flipH="1" flipV="1">
              <a:off x="17049" y="0"/>
              <a:ext cx="3739631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pic>
        <p:nvPicPr>
          <p:cNvPr id="130" name="ekonomi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6432" y="1885833"/>
            <a:ext cx="479256" cy="5189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4" name="Group 134"/>
          <p:cNvGrpSpPr/>
          <p:nvPr/>
        </p:nvGrpSpPr>
        <p:grpSpPr>
          <a:xfrm rot="10800000">
            <a:off x="7967102" y="3518800"/>
            <a:ext cx="2385308" cy="1"/>
            <a:chOff x="17049" y="0"/>
            <a:chExt cx="4770613" cy="0"/>
          </a:xfrm>
        </p:grpSpPr>
        <p:sp>
          <p:nvSpPr>
            <p:cNvPr id="132" name="Shape 132"/>
            <p:cNvSpPr/>
            <p:nvPr/>
          </p:nvSpPr>
          <p:spPr>
            <a:xfrm flipH="1" flipV="1">
              <a:off x="3756677" y="0"/>
              <a:ext cx="1030987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33" name="Shape 133"/>
            <p:cNvSpPr/>
            <p:nvPr/>
          </p:nvSpPr>
          <p:spPr>
            <a:xfrm flipH="1" flipV="1">
              <a:off x="17049" y="0"/>
              <a:ext cx="3739631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35" name="Shape 135"/>
          <p:cNvSpPr/>
          <p:nvPr/>
        </p:nvSpPr>
        <p:spPr>
          <a:xfrm>
            <a:off x="8049394" y="3073428"/>
            <a:ext cx="2379176" cy="659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860" rIns="22860"/>
          <a:lstStyle>
            <a:lvl1pPr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algn="r"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Zarządzanie</a:t>
            </a:r>
          </a:p>
        </p:txBody>
      </p:sp>
      <p:sp>
        <p:nvSpPr>
          <p:cNvPr id="136" name="Shape 136"/>
          <p:cNvSpPr/>
          <p:nvPr/>
        </p:nvSpPr>
        <p:spPr>
          <a:xfrm>
            <a:off x="7926998" y="2095890"/>
            <a:ext cx="2535130" cy="599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60" rIns="22860">
            <a:spAutoFit/>
          </a:bodyPr>
          <a:lstStyle>
            <a:lvl1pPr algn="r"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Rachunkowość i controlling</a:t>
            </a:r>
            <a:endParaRPr sz="1600" kern="0" dirty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138" name="logistyka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0725" y="5686251"/>
            <a:ext cx="519510" cy="331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miedzynarodowe stosunki gospodarcz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626051" y="1258590"/>
            <a:ext cx="433916" cy="4339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" name="Group 119"/>
          <p:cNvGrpSpPr/>
          <p:nvPr/>
        </p:nvGrpSpPr>
        <p:grpSpPr>
          <a:xfrm>
            <a:off x="7926999" y="5716570"/>
            <a:ext cx="2482022" cy="352615"/>
            <a:chOff x="-106859" y="459071"/>
            <a:chExt cx="4964042" cy="408759"/>
          </a:xfrm>
        </p:grpSpPr>
        <p:sp>
          <p:nvSpPr>
            <p:cNvPr id="59" name="Shape 117"/>
            <p:cNvSpPr/>
            <p:nvPr/>
          </p:nvSpPr>
          <p:spPr>
            <a:xfrm>
              <a:off x="-106859" y="459071"/>
              <a:ext cx="1281035" cy="407490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60" name="Shape 118"/>
            <p:cNvSpPr/>
            <p:nvPr/>
          </p:nvSpPr>
          <p:spPr>
            <a:xfrm>
              <a:off x="1174178" y="867829"/>
              <a:ext cx="3683005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61" name="Shape 120"/>
          <p:cNvSpPr/>
          <p:nvPr/>
        </p:nvSpPr>
        <p:spPr>
          <a:xfrm>
            <a:off x="7783947" y="5228540"/>
            <a:ext cx="267275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60" rIns="22860">
            <a:spAutoFit/>
          </a:bodyPr>
          <a:lstStyle>
            <a:lvl1pPr algn="r"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Zarządzanie w </a:t>
            </a:r>
            <a:br>
              <a:rPr lang="pl-PL" sz="1600" kern="0" dirty="0">
                <a:latin typeface="Open Sans" charset="0"/>
                <a:ea typeface="Open Sans" charset="0"/>
                <a:cs typeface="Open Sans" charset="0"/>
              </a:rPr>
            </a:b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nowoczesnej gospodarce</a:t>
            </a:r>
            <a:endParaRPr sz="1600" kern="0" dirty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62" name="zarzadzani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757558" y="2988442"/>
            <a:ext cx="302409" cy="618408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hape 124"/>
          <p:cNvSpPr/>
          <p:nvPr/>
        </p:nvSpPr>
        <p:spPr>
          <a:xfrm>
            <a:off x="1807991" y="2733302"/>
            <a:ext cx="229642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60" rIns="22860">
            <a:spAutoFit/>
          </a:bodyPr>
          <a:lstStyle>
            <a:lvl1pPr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Ekonomia biznesu i finanse</a:t>
            </a:r>
            <a:endParaRPr sz="1600" kern="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66" name="Shape 125"/>
          <p:cNvSpPr/>
          <p:nvPr/>
        </p:nvSpPr>
        <p:spPr>
          <a:xfrm>
            <a:off x="1768568" y="4828949"/>
            <a:ext cx="2450444" cy="679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860" rIns="22860"/>
          <a:lstStyle>
            <a:lvl1pPr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Informatyka w biznesie</a:t>
            </a:r>
          </a:p>
        </p:txBody>
      </p:sp>
      <p:grpSp>
        <p:nvGrpSpPr>
          <p:cNvPr id="67" name="Group 128"/>
          <p:cNvGrpSpPr/>
          <p:nvPr/>
        </p:nvGrpSpPr>
        <p:grpSpPr>
          <a:xfrm>
            <a:off x="1732078" y="5056271"/>
            <a:ext cx="2405489" cy="302377"/>
            <a:chOff x="17049" y="-452293"/>
            <a:chExt cx="4849521" cy="452294"/>
          </a:xfrm>
        </p:grpSpPr>
        <p:sp>
          <p:nvSpPr>
            <p:cNvPr id="68" name="Shape 126"/>
            <p:cNvSpPr/>
            <p:nvPr/>
          </p:nvSpPr>
          <p:spPr>
            <a:xfrm flipH="1">
              <a:off x="3756675" y="-452293"/>
              <a:ext cx="1109895" cy="439593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74" name="Shape 127"/>
            <p:cNvSpPr/>
            <p:nvPr/>
          </p:nvSpPr>
          <p:spPr>
            <a:xfrm flipH="1" flipV="1">
              <a:off x="17049" y="0"/>
              <a:ext cx="3739631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77" name="Group 123"/>
          <p:cNvGrpSpPr/>
          <p:nvPr/>
        </p:nvGrpSpPr>
        <p:grpSpPr>
          <a:xfrm>
            <a:off x="1766918" y="3336559"/>
            <a:ext cx="2370651" cy="133590"/>
            <a:chOff x="17049" y="0"/>
            <a:chExt cx="4741300" cy="267179"/>
          </a:xfrm>
        </p:grpSpPr>
        <p:sp>
          <p:nvSpPr>
            <p:cNvPr id="79" name="Shape 121"/>
            <p:cNvSpPr/>
            <p:nvPr/>
          </p:nvSpPr>
          <p:spPr>
            <a:xfrm flipH="1" flipV="1">
              <a:off x="3756677" y="0"/>
              <a:ext cx="1001673" cy="267180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80" name="Shape 122"/>
            <p:cNvSpPr/>
            <p:nvPr/>
          </p:nvSpPr>
          <p:spPr>
            <a:xfrm flipH="1" flipV="1">
              <a:off x="17049" y="0"/>
              <a:ext cx="3739631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76" r="11132"/>
          <a:stretch/>
        </p:blipFill>
        <p:spPr>
          <a:xfrm>
            <a:off x="978978" y="2681670"/>
            <a:ext cx="540980" cy="72168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8296" y="3782199"/>
            <a:ext cx="469869" cy="56156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5441" y="4710035"/>
            <a:ext cx="464794" cy="5568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436"/>
          <a:stretch/>
        </p:blipFill>
        <p:spPr>
          <a:xfrm>
            <a:off x="10635597" y="2110217"/>
            <a:ext cx="519025" cy="63621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318" b="4956"/>
          <a:stretch/>
        </p:blipFill>
        <p:spPr>
          <a:xfrm>
            <a:off x="10684547" y="5265540"/>
            <a:ext cx="634676" cy="73222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" r="3503" b="3927"/>
          <a:stretch/>
        </p:blipFill>
        <p:spPr>
          <a:xfrm>
            <a:off x="10701491" y="4003260"/>
            <a:ext cx="735632" cy="85144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2518AF6-2D8B-1542-AE4B-621D825ACD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3325" y="1163538"/>
            <a:ext cx="4191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99898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3790" y="2152441"/>
            <a:ext cx="10364551" cy="2512323"/>
          </a:xfrm>
        </p:spPr>
        <p:txBody>
          <a:bodyPr/>
          <a:lstStyle/>
          <a:p>
            <a:r>
              <a:rPr lang="pl-PL" b="1" dirty="0">
                <a:latin typeface="Open Sans" charset="0"/>
                <a:ea typeface="Open Sans" charset="0"/>
                <a:cs typeface="Open Sans" charset="0"/>
              </a:rPr>
              <a:t>Analityka gospodarcza</a:t>
            </a:r>
            <a:br>
              <a:rPr lang="pl-PL" b="1" dirty="0">
                <a:latin typeface="Open Sans" charset="0"/>
                <a:ea typeface="Open Sans" charset="0"/>
                <a:cs typeface="Open Sans" charset="0"/>
              </a:rPr>
            </a:br>
            <a:br>
              <a:rPr lang="pl-PL" b="1" dirty="0">
                <a:latin typeface="Open Sans" charset="0"/>
                <a:ea typeface="Open Sans" charset="0"/>
                <a:cs typeface="Open Sans" charset="0"/>
              </a:rPr>
            </a:br>
            <a:r>
              <a:rPr lang="pl-PL" dirty="0">
                <a:latin typeface="Open Sans" charset="0"/>
                <a:ea typeface="Open Sans" charset="0"/>
                <a:cs typeface="Open Sans" charset="0"/>
              </a:rPr>
              <a:t>Zostań specjalistą dla biznesu oraz instytucji publicznych!</a:t>
            </a:r>
            <a:br>
              <a:rPr lang="pl-PL" sz="3200" dirty="0">
                <a:latin typeface="Open Sans" charset="0"/>
                <a:ea typeface="Open Sans" charset="0"/>
                <a:cs typeface="Open Sans" charset="0"/>
              </a:rPr>
            </a:b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911438A-6C58-0C43-B996-FB45947E0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366" y="2422940"/>
            <a:ext cx="570168" cy="58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48881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3790" y="2152441"/>
            <a:ext cx="10364551" cy="2512323"/>
          </a:xfrm>
        </p:spPr>
        <p:txBody>
          <a:bodyPr/>
          <a:lstStyle/>
          <a:p>
            <a:r>
              <a:rPr lang="pl-PL" b="1" dirty="0">
                <a:latin typeface="Open Sans" charset="0"/>
                <a:ea typeface="Open Sans" charset="0"/>
                <a:cs typeface="Open Sans" charset="0"/>
              </a:rPr>
              <a:t>Ekonomia</a:t>
            </a:r>
            <a:br>
              <a:rPr lang="pl-PL" b="1" dirty="0">
                <a:latin typeface="Open Sans" charset="0"/>
                <a:ea typeface="Open Sans" charset="0"/>
                <a:cs typeface="Open Sans" charset="0"/>
              </a:rPr>
            </a:br>
            <a:br>
              <a:rPr lang="pl-PL" b="1" dirty="0">
                <a:latin typeface="Open Sans" charset="0"/>
                <a:ea typeface="Open Sans" charset="0"/>
                <a:cs typeface="Open Sans" charset="0"/>
              </a:rPr>
            </a:br>
            <a:r>
              <a:rPr lang="pl-PL" dirty="0">
                <a:latin typeface="Open Sans" charset="0"/>
                <a:ea typeface="Open Sans" charset="0"/>
                <a:cs typeface="Open Sans" charset="0"/>
              </a:rPr>
              <a:t>Zostań ekonomistą z charakterem!</a:t>
            </a:r>
            <a:br>
              <a:rPr lang="pl-PL" sz="3200" dirty="0">
                <a:latin typeface="Open Sans" charset="0"/>
                <a:ea typeface="Open Sans" charset="0"/>
                <a:cs typeface="Open Sans" charset="0"/>
              </a:rPr>
            </a:br>
            <a:endParaRPr lang="pl-PL" dirty="0"/>
          </a:p>
        </p:txBody>
      </p:sp>
      <p:pic>
        <p:nvPicPr>
          <p:cNvPr id="3" name="ekonomia.png">
            <a:extLst>
              <a:ext uri="{FF2B5EF4-FFF2-40B4-BE49-F238E27FC236}">
                <a16:creationId xmlns:a16="http://schemas.microsoft.com/office/drawing/2014/main" id="{91D6B4E9-DAED-E447-A725-EBDA783D2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9848" y="2390624"/>
            <a:ext cx="591808" cy="6408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3439945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3790" y="2152441"/>
            <a:ext cx="10364551" cy="2512323"/>
          </a:xfrm>
        </p:spPr>
        <p:txBody>
          <a:bodyPr/>
          <a:lstStyle/>
          <a:p>
            <a:r>
              <a:rPr lang="pl-PL" b="1" dirty="0">
                <a:latin typeface="Open Sans" charset="0"/>
                <a:ea typeface="Open Sans" charset="0"/>
                <a:cs typeface="Open Sans" charset="0"/>
              </a:rPr>
              <a:t>Ekonomia biznesu i finanse</a:t>
            </a:r>
            <a:br>
              <a:rPr lang="pl-PL" b="1" dirty="0">
                <a:latin typeface="Open Sans" charset="0"/>
                <a:ea typeface="Open Sans" charset="0"/>
                <a:cs typeface="Open Sans" charset="0"/>
              </a:rPr>
            </a:br>
            <a:br>
              <a:rPr lang="pl-PL" b="1" dirty="0">
                <a:latin typeface="Open Sans" charset="0"/>
                <a:ea typeface="Open Sans" charset="0"/>
                <a:cs typeface="Open Sans" charset="0"/>
              </a:rPr>
            </a:br>
            <a:r>
              <a:rPr lang="pl-PL" dirty="0">
                <a:latin typeface="Open Sans" charset="0"/>
                <a:ea typeface="Open Sans" charset="0"/>
                <a:cs typeface="Open Sans" charset="0"/>
              </a:rPr>
              <a:t>Stań się częścią świata ekonomii i finansów!</a:t>
            </a:r>
            <a:br>
              <a:rPr lang="pl-PL" sz="3200" dirty="0">
                <a:latin typeface="Open Sans" charset="0"/>
                <a:ea typeface="Open Sans" charset="0"/>
                <a:cs typeface="Open Sans" charset="0"/>
              </a:rPr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EC5A69F-208C-AB4E-B912-65938B23AC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76" r="11132"/>
          <a:stretch/>
        </p:blipFill>
        <p:spPr>
          <a:xfrm>
            <a:off x="2700091" y="2261773"/>
            <a:ext cx="666350" cy="88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43259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3790" y="2152441"/>
            <a:ext cx="10364551" cy="2512323"/>
          </a:xfrm>
        </p:spPr>
        <p:txBody>
          <a:bodyPr/>
          <a:lstStyle/>
          <a:p>
            <a:r>
              <a:rPr lang="pl-PL" sz="3200" b="1" dirty="0">
                <a:solidFill>
                  <a:srgbClr val="C00000"/>
                </a:solidFill>
                <a:latin typeface="Open Sans" charset="0"/>
                <a:ea typeface="Open Sans" charset="0"/>
                <a:cs typeface="Open Sans" charset="0"/>
              </a:rPr>
              <a:t>Finanse i rachunkowość</a:t>
            </a:r>
            <a:br>
              <a:rPr lang="pl-PL" b="1" dirty="0">
                <a:latin typeface="Open Sans" charset="0"/>
                <a:ea typeface="Open Sans" charset="0"/>
                <a:cs typeface="Open Sans" charset="0"/>
              </a:rPr>
            </a:br>
            <a:br>
              <a:rPr lang="pl-PL" b="1" dirty="0">
                <a:latin typeface="Open Sans" charset="0"/>
                <a:ea typeface="Open Sans" charset="0"/>
                <a:cs typeface="Open Sans" charset="0"/>
              </a:rPr>
            </a:br>
            <a:r>
              <a:rPr lang="pl-PL" dirty="0"/>
              <a:t>Zostań finansistą</a:t>
            </a:r>
            <a:r>
              <a:rPr lang="pl-PL" dirty="0">
                <a:latin typeface="Open Sans" charset="0"/>
                <a:ea typeface="Open Sans" charset="0"/>
                <a:cs typeface="Open Sans" charset="0"/>
              </a:rPr>
              <a:t>!</a:t>
            </a:r>
            <a:br>
              <a:rPr lang="pl-PL" sz="3200" dirty="0">
                <a:latin typeface="Open Sans" charset="0"/>
                <a:ea typeface="Open Sans" charset="0"/>
                <a:cs typeface="Open Sans" charset="0"/>
              </a:rPr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DC570E3-262A-6349-80D8-495EA03FD89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9840" y="2319653"/>
            <a:ext cx="603874" cy="72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85077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3790" y="2152441"/>
            <a:ext cx="10364551" cy="2512323"/>
          </a:xfrm>
        </p:spPr>
        <p:txBody>
          <a:bodyPr/>
          <a:lstStyle/>
          <a:p>
            <a:r>
              <a:rPr lang="pl-PL" b="1" dirty="0"/>
              <a:t>Informatyka w biznesie</a:t>
            </a:r>
            <a:br>
              <a:rPr lang="pl-PL" b="1" dirty="0">
                <a:latin typeface="Open Sans" charset="0"/>
                <a:ea typeface="Open Sans" charset="0"/>
                <a:cs typeface="Open Sans" charset="0"/>
              </a:rPr>
            </a:br>
            <a:br>
              <a:rPr lang="pl-PL" b="1" dirty="0">
                <a:latin typeface="Open Sans" charset="0"/>
                <a:ea typeface="Open Sans" charset="0"/>
                <a:cs typeface="Open Sans" charset="0"/>
              </a:rPr>
            </a:br>
            <a:r>
              <a:rPr lang="pl-PL" sz="3200" dirty="0"/>
              <a:t>Zostań poszukiwanym specjalistą – połącz ekspercką wiedzę ekonomiczną z informatyczną!</a:t>
            </a:r>
            <a:br>
              <a:rPr lang="pl-PL" sz="3200" dirty="0">
                <a:latin typeface="Open Sans" charset="0"/>
                <a:ea typeface="Open Sans" charset="0"/>
                <a:cs typeface="Open Sans" charset="0"/>
              </a:rPr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5ED2C46-8387-464C-8DEF-3DA6C1D5D5B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5957" y="2066813"/>
            <a:ext cx="581215" cy="69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64076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3790" y="2152441"/>
            <a:ext cx="10364551" cy="2512323"/>
          </a:xfrm>
        </p:spPr>
        <p:txBody>
          <a:bodyPr/>
          <a:lstStyle/>
          <a:p>
            <a:r>
              <a:rPr lang="pl-PL" b="1" dirty="0"/>
              <a:t>Logistyka</a:t>
            </a:r>
            <a:br>
              <a:rPr lang="pl-PL" b="1" dirty="0">
                <a:latin typeface="Open Sans" charset="0"/>
                <a:ea typeface="Open Sans" charset="0"/>
                <a:cs typeface="Open Sans" charset="0"/>
              </a:rPr>
            </a:br>
            <a:br>
              <a:rPr lang="pl-PL" b="1" dirty="0">
                <a:latin typeface="Open Sans" charset="0"/>
                <a:ea typeface="Open Sans" charset="0"/>
                <a:cs typeface="Open Sans" charset="0"/>
              </a:rPr>
            </a:br>
            <a:r>
              <a:rPr lang="pl-PL" sz="3200" dirty="0"/>
              <a:t>Z nami mierzysz wysoko i daleko!</a:t>
            </a:r>
            <a:br>
              <a:rPr lang="pl-PL" sz="3200" dirty="0">
                <a:latin typeface="Open Sans" charset="0"/>
                <a:ea typeface="Open Sans" charset="0"/>
                <a:cs typeface="Open Sans" charset="0"/>
              </a:rPr>
            </a:br>
            <a:endParaRPr lang="pl-PL" dirty="0"/>
          </a:p>
        </p:txBody>
      </p:sp>
      <p:pic>
        <p:nvPicPr>
          <p:cNvPr id="3" name="logistyka.png">
            <a:extLst>
              <a:ext uri="{FF2B5EF4-FFF2-40B4-BE49-F238E27FC236}">
                <a16:creationId xmlns:a16="http://schemas.microsoft.com/office/drawing/2014/main" id="{B1951F6D-8E1E-DB44-8FBD-F0E780C94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6883" y="2429811"/>
            <a:ext cx="883198" cy="56282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62422190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3790" y="2152441"/>
            <a:ext cx="10364551" cy="2512323"/>
          </a:xfrm>
        </p:spPr>
        <p:txBody>
          <a:bodyPr/>
          <a:lstStyle/>
          <a:p>
            <a:r>
              <a:rPr lang="pl-PL" sz="3200" b="1" dirty="0">
                <a:solidFill>
                  <a:srgbClr val="C00000"/>
                </a:solidFill>
                <a:latin typeface="Open Sans" charset="0"/>
                <a:ea typeface="Open Sans" charset="0"/>
                <a:cs typeface="Open Sans" charset="0"/>
              </a:rPr>
              <a:t>Międzynarodowe stosunki gospodarcze</a:t>
            </a:r>
            <a:br>
              <a:rPr lang="pl-PL" b="1" dirty="0">
                <a:latin typeface="Open Sans" charset="0"/>
                <a:ea typeface="Open Sans" charset="0"/>
                <a:cs typeface="Open Sans" charset="0"/>
              </a:rPr>
            </a:br>
            <a:br>
              <a:rPr lang="pl-PL" b="1" dirty="0">
                <a:latin typeface="Open Sans" charset="0"/>
                <a:ea typeface="Open Sans" charset="0"/>
                <a:cs typeface="Open Sans" charset="0"/>
              </a:rPr>
            </a:br>
            <a:r>
              <a:rPr lang="pl-PL" sz="3200" dirty="0"/>
              <a:t>Zostań specjalistą, który potrafi opracować program działań firmy i skutecznie go wdrożyć!</a:t>
            </a:r>
            <a:br>
              <a:rPr lang="pl-PL" sz="3200" dirty="0">
                <a:latin typeface="Open Sans" charset="0"/>
                <a:ea typeface="Open Sans" charset="0"/>
                <a:cs typeface="Open Sans" charset="0"/>
              </a:rPr>
            </a:br>
            <a:endParaRPr lang="pl-PL" dirty="0"/>
          </a:p>
        </p:txBody>
      </p:sp>
      <p:pic>
        <p:nvPicPr>
          <p:cNvPr id="3" name="miedzynarodowe stosunki gospodarcze.png">
            <a:extLst>
              <a:ext uri="{FF2B5EF4-FFF2-40B4-BE49-F238E27FC236}">
                <a16:creationId xmlns:a16="http://schemas.microsoft.com/office/drawing/2014/main" id="{0473B043-4CD4-8744-9BB5-08337121E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9613" y="2152441"/>
            <a:ext cx="617567" cy="6175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7327042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3790" y="2152441"/>
            <a:ext cx="10364551" cy="2512323"/>
          </a:xfrm>
        </p:spPr>
        <p:txBody>
          <a:bodyPr/>
          <a:lstStyle/>
          <a:p>
            <a:r>
              <a:rPr lang="pl-PL" sz="3200" b="1" dirty="0">
                <a:solidFill>
                  <a:srgbClr val="C00000"/>
                </a:solidFill>
                <a:latin typeface="Open Sans" charset="0"/>
                <a:ea typeface="Open Sans" charset="0"/>
                <a:cs typeface="Open Sans" charset="0"/>
              </a:rPr>
              <a:t>Rachunkowość i controlling</a:t>
            </a:r>
            <a:br>
              <a:rPr lang="pl-PL" sz="3200" b="1" dirty="0">
                <a:solidFill>
                  <a:srgbClr val="C00000"/>
                </a:solidFill>
                <a:latin typeface="Open Sans" charset="0"/>
                <a:ea typeface="Open Sans" charset="0"/>
                <a:cs typeface="Open Sans" charset="0"/>
              </a:rPr>
            </a:br>
            <a:br>
              <a:rPr lang="pl-PL" b="1" dirty="0">
                <a:latin typeface="Open Sans" charset="0"/>
                <a:ea typeface="Open Sans" charset="0"/>
                <a:cs typeface="Open Sans" charset="0"/>
              </a:rPr>
            </a:br>
            <a:r>
              <a:rPr lang="pl-PL" dirty="0">
                <a:latin typeface="Open Sans" charset="0"/>
                <a:ea typeface="Open Sans" charset="0"/>
                <a:cs typeface="Open Sans" charset="0"/>
              </a:rPr>
              <a:t>Postaw na zawód, który się nigdy nie zestarzeje</a:t>
            </a:r>
            <a:r>
              <a:rPr lang="pl-PL" sz="3200" dirty="0"/>
              <a:t>!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31AC02E-CD10-544A-930A-AA36809200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436"/>
          <a:stretch/>
        </p:blipFill>
        <p:spPr>
          <a:xfrm>
            <a:off x="2588851" y="2583746"/>
            <a:ext cx="584147" cy="71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36916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3790" y="2152441"/>
            <a:ext cx="10364551" cy="2512323"/>
          </a:xfrm>
        </p:spPr>
        <p:txBody>
          <a:bodyPr/>
          <a:lstStyle/>
          <a:p>
            <a:r>
              <a:rPr lang="pl-PL" sz="3200" b="1" dirty="0">
                <a:solidFill>
                  <a:srgbClr val="C00000"/>
                </a:solidFill>
                <a:latin typeface="Open Sans" charset="0"/>
                <a:ea typeface="Open Sans" charset="0"/>
                <a:cs typeface="Open Sans" charset="0"/>
              </a:rPr>
              <a:t>Zarządzanie</a:t>
            </a:r>
            <a:br>
              <a:rPr lang="pl-PL" sz="3200" b="1" dirty="0">
                <a:solidFill>
                  <a:srgbClr val="C00000"/>
                </a:solidFill>
                <a:latin typeface="Open Sans" charset="0"/>
                <a:ea typeface="Open Sans" charset="0"/>
                <a:cs typeface="Open Sans" charset="0"/>
              </a:rPr>
            </a:br>
            <a:br>
              <a:rPr lang="pl-PL" b="1" dirty="0">
                <a:latin typeface="Open Sans" charset="0"/>
                <a:ea typeface="Open Sans" charset="0"/>
                <a:cs typeface="Open Sans" charset="0"/>
              </a:rPr>
            </a:br>
            <a:r>
              <a:rPr lang="pl-PL" dirty="0">
                <a:latin typeface="Open Sans" charset="0"/>
                <a:ea typeface="Open Sans" charset="0"/>
                <a:cs typeface="Open Sans" charset="0"/>
              </a:rPr>
              <a:t>Naucz się z nami zarządzać!</a:t>
            </a:r>
            <a:endParaRPr lang="pl-PL" dirty="0"/>
          </a:p>
        </p:txBody>
      </p:sp>
      <p:pic>
        <p:nvPicPr>
          <p:cNvPr id="3" name="zarzadzanie.png">
            <a:extLst>
              <a:ext uri="{FF2B5EF4-FFF2-40B4-BE49-F238E27FC236}">
                <a16:creationId xmlns:a16="http://schemas.microsoft.com/office/drawing/2014/main" id="{2CC9ACEC-759B-FD45-A6F8-8A0C629CB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32245" y="2531243"/>
            <a:ext cx="386409" cy="7901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89751204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/>
        </p:nvSpPr>
        <p:spPr>
          <a:xfrm flipH="1">
            <a:off x="9492053" y="1188930"/>
            <a:ext cx="1" cy="4107411"/>
          </a:xfrm>
          <a:prstGeom prst="line">
            <a:avLst/>
          </a:prstGeom>
          <a:ln w="3175">
            <a:solidFill>
              <a:srgbClr val="D9D9D9"/>
            </a:solidFill>
            <a:prstDash val="dot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22860" rIns="22860"/>
          <a:lstStyle/>
          <a:p>
            <a:pPr defTabSz="228600"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6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86" name="Shape 286"/>
          <p:cNvSpPr/>
          <p:nvPr/>
        </p:nvSpPr>
        <p:spPr>
          <a:xfrm>
            <a:off x="6093189" y="1216619"/>
            <a:ext cx="6128054" cy="440366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22860" rIns="22860" anchor="ctr"/>
          <a:lstStyle/>
          <a:p>
            <a:pPr defTabSz="544319" hangingPunct="0">
              <a:defRPr>
                <a:solidFill>
                  <a:srgbClr val="FFFFFF"/>
                </a:solidFill>
              </a:defRPr>
            </a:pPr>
            <a:endParaRPr sz="215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Shape 287"/>
          <p:cNvSpPr/>
          <p:nvPr/>
        </p:nvSpPr>
        <p:spPr>
          <a:xfrm>
            <a:off x="567920" y="1920465"/>
            <a:ext cx="4296831" cy="3323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63" tIns="60963" rIns="60963" bIns="60963" anchor="ctr">
            <a:spAutoFit/>
          </a:bodyPr>
          <a:lstStyle/>
          <a:p>
            <a:pPr marL="145382" indent="-145382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kameralny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</a:t>
            </a:r>
          </a:p>
          <a:p>
            <a:pPr marL="145382" indent="-145382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zielonej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dzielnicy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miasta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</a:t>
            </a:r>
          </a:p>
          <a:p>
            <a:pPr marL="145382" indent="-145382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blisko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centrum,</a:t>
            </a:r>
          </a:p>
          <a:p>
            <a:pPr marL="145382" indent="-145382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sprzyja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integracji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środowiska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wspólnym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inicjatywom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</a:t>
            </a:r>
          </a:p>
          <a:p>
            <a:pPr defTabSz="228600" hangingPunct="0">
              <a:lnSpc>
                <a:spcPct val="130000"/>
              </a:lnSpc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endParaRPr sz="1600" kern="0" dirty="0">
              <a:solidFill>
                <a:srgbClr val="53535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defTabSz="228600" hangingPunct="0">
              <a:lnSpc>
                <a:spcPct val="130000"/>
              </a:lnSpc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sz="1600" b="1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1200 miejsc 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dla naszych studentów </a:t>
            </a:r>
            <a:br>
              <a:rPr lang="pl-PL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 dwóch domach studenckich:</a:t>
            </a:r>
          </a:p>
          <a:p>
            <a:pPr marL="160421" indent="-160421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„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Ślężak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”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przy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ul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Ślężnej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33</a:t>
            </a:r>
          </a:p>
          <a:p>
            <a:pPr marL="160421" indent="-160421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„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Przegubowiec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”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przy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ul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Kamiennej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35</a:t>
            </a:r>
          </a:p>
        </p:txBody>
      </p:sp>
      <p:pic>
        <p:nvPicPr>
          <p:cNvPr id="288" name="domy studenck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32880" y="1256163"/>
            <a:ext cx="692180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Shape 289"/>
          <p:cNvSpPr>
            <a:spLocks noGrp="1"/>
          </p:cNvSpPr>
          <p:nvPr>
            <p:ph type="title"/>
          </p:nvPr>
        </p:nvSpPr>
        <p:spPr>
          <a:xfrm>
            <a:off x="567920" y="188817"/>
            <a:ext cx="10364550" cy="756898"/>
          </a:xfrm>
          <a:prstGeom prst="rect">
            <a:avLst/>
          </a:prstGeom>
        </p:spPr>
        <p:txBody>
          <a:bodyPr/>
          <a:lstStyle/>
          <a:p>
            <a:pPr algn="l"/>
            <a:r>
              <a:rPr b="1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Kampus</a:t>
            </a:r>
            <a:r>
              <a:rPr b="1" dirty="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dirty="0" err="1"/>
              <a:t>Uniwersytetu</a:t>
            </a:r>
            <a:r>
              <a:rPr dirty="0"/>
              <a:t> </a:t>
            </a:r>
            <a:r>
              <a:rPr dirty="0" err="1"/>
              <a:t>Ekonomicznego</a:t>
            </a:r>
            <a:r>
              <a:rPr dirty="0"/>
              <a:t> we </a:t>
            </a:r>
            <a:r>
              <a:rPr dirty="0" err="1"/>
              <a:t>Wrocławiu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3910807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3790" y="2152441"/>
            <a:ext cx="10364551" cy="2512323"/>
          </a:xfrm>
        </p:spPr>
        <p:txBody>
          <a:bodyPr/>
          <a:lstStyle/>
          <a:p>
            <a:r>
              <a:rPr lang="pl-PL" sz="3200" b="1" dirty="0">
                <a:solidFill>
                  <a:srgbClr val="C00000"/>
                </a:solidFill>
                <a:latin typeface="Open Sans" charset="0"/>
                <a:ea typeface="Open Sans" charset="0"/>
                <a:cs typeface="Open Sans" charset="0"/>
              </a:rPr>
              <a:t>Zarządzanie i inżynieria produkcji</a:t>
            </a:r>
            <a:br>
              <a:rPr lang="pl-PL" sz="3200" b="1" dirty="0">
                <a:solidFill>
                  <a:srgbClr val="C00000"/>
                </a:solidFill>
                <a:latin typeface="Open Sans" charset="0"/>
                <a:ea typeface="Open Sans" charset="0"/>
                <a:cs typeface="Open Sans" charset="0"/>
              </a:rPr>
            </a:br>
            <a:br>
              <a:rPr lang="pl-PL" b="1" dirty="0">
                <a:latin typeface="Open Sans" charset="0"/>
                <a:ea typeface="Open Sans" charset="0"/>
                <a:cs typeface="Open Sans" charset="0"/>
              </a:rPr>
            </a:br>
            <a:r>
              <a:rPr lang="pl-PL" dirty="0">
                <a:latin typeface="Open Sans" charset="0"/>
                <a:ea typeface="Open Sans" charset="0"/>
                <a:cs typeface="Open Sans" charset="0"/>
              </a:rPr>
              <a:t>Wyjdź naprzeciw oczekiwaniom pracodawców i uzyskaj tytuł zawodowy inżyniera zarządzania!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045BFE8-C0CB-1348-AD5C-AA6FDC339C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" r="3503" b="3927"/>
          <a:stretch/>
        </p:blipFill>
        <p:spPr>
          <a:xfrm>
            <a:off x="1840821" y="2281650"/>
            <a:ext cx="690734" cy="79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27026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26555" y="2152441"/>
            <a:ext cx="10364551" cy="2512323"/>
          </a:xfrm>
        </p:spPr>
        <p:txBody>
          <a:bodyPr/>
          <a:lstStyle/>
          <a:p>
            <a:r>
              <a:rPr lang="pl-PL" sz="3200" b="1" dirty="0">
                <a:solidFill>
                  <a:srgbClr val="C00000"/>
                </a:solidFill>
                <a:latin typeface="Open Sans" charset="0"/>
                <a:ea typeface="Open Sans" charset="0"/>
                <a:cs typeface="Open Sans" charset="0"/>
              </a:rPr>
              <a:t>Zarządzanie w nowoczesnej gospodarce</a:t>
            </a:r>
            <a:br>
              <a:rPr lang="pl-PL" sz="3200" b="1" dirty="0">
                <a:solidFill>
                  <a:srgbClr val="C00000"/>
                </a:solidFill>
                <a:latin typeface="Open Sans" charset="0"/>
                <a:ea typeface="Open Sans" charset="0"/>
                <a:cs typeface="Open Sans" charset="0"/>
              </a:rPr>
            </a:br>
            <a:br>
              <a:rPr lang="pl-PL" b="1" dirty="0">
                <a:latin typeface="Open Sans" charset="0"/>
                <a:ea typeface="Open Sans" charset="0"/>
                <a:cs typeface="Open Sans" charset="0"/>
              </a:rPr>
            </a:br>
            <a:r>
              <a:rPr lang="pl-PL" dirty="0">
                <a:latin typeface="Open Sans" charset="0"/>
                <a:ea typeface="Open Sans" charset="0"/>
                <a:cs typeface="Open Sans" charset="0"/>
              </a:rPr>
              <a:t>Zostań menedżerem już na studiach!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9E664D-03DF-E54C-8BAD-A3E13A34FB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318" b="4956"/>
          <a:stretch/>
        </p:blipFill>
        <p:spPr>
          <a:xfrm>
            <a:off x="1232453" y="2441111"/>
            <a:ext cx="737834" cy="85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49030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914519" y="421503"/>
            <a:ext cx="10364550" cy="566760"/>
          </a:xfrm>
          <a:prstGeom prst="rect">
            <a:avLst/>
          </a:prstGeom>
        </p:spPr>
        <p:txBody>
          <a:bodyPr/>
          <a:lstStyle/>
          <a:p>
            <a:r>
              <a:rPr b="1" dirty="0" err="1"/>
              <a:t>Studia</a:t>
            </a:r>
            <a:r>
              <a:rPr b="1" dirty="0"/>
              <a:t> I </a:t>
            </a:r>
            <a:r>
              <a:rPr b="1" dirty="0" err="1"/>
              <a:t>stopnia</a:t>
            </a:r>
            <a:r>
              <a:rPr lang="pl-PL" b="1" dirty="0"/>
              <a:t> w j. angielskim</a:t>
            </a:r>
            <a:r>
              <a:rPr b="1" dirty="0"/>
              <a:t> </a:t>
            </a:r>
            <a:br>
              <a:rPr lang="pl-PL" b="1" dirty="0"/>
            </a:br>
            <a:r>
              <a:rPr dirty="0"/>
              <a:t>- </a:t>
            </a:r>
            <a:r>
              <a:rPr lang="pl-PL" dirty="0"/>
              <a:t>4</a:t>
            </a:r>
            <a:r>
              <a:rPr dirty="0"/>
              <a:t> </a:t>
            </a:r>
            <a:r>
              <a:rPr dirty="0" err="1"/>
              <a:t>kierunk</a:t>
            </a:r>
            <a:r>
              <a:rPr lang="pl-PL" dirty="0"/>
              <a:t>i</a:t>
            </a:r>
            <a:r>
              <a:rPr dirty="0"/>
              <a:t> </a:t>
            </a:r>
            <a:r>
              <a:rPr dirty="0" err="1"/>
              <a:t>kształcenia</a:t>
            </a:r>
            <a:endParaRPr dirty="0"/>
          </a:p>
        </p:txBody>
      </p:sp>
      <p:sp>
        <p:nvSpPr>
          <p:cNvPr id="113" name="Shape 113"/>
          <p:cNvSpPr/>
          <p:nvPr/>
        </p:nvSpPr>
        <p:spPr>
          <a:xfrm>
            <a:off x="4425603" y="1586118"/>
            <a:ext cx="3294803" cy="387618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22860" rIns="22860" anchor="ctr"/>
          <a:lstStyle/>
          <a:p>
            <a:pPr defTabSz="544319" hangingPunct="0">
              <a:defRPr>
                <a:solidFill>
                  <a:srgbClr val="FFFFFF"/>
                </a:solidFill>
              </a:defRPr>
            </a:pPr>
            <a:endParaRPr sz="215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" name="Group 116"/>
          <p:cNvGrpSpPr/>
          <p:nvPr/>
        </p:nvGrpSpPr>
        <p:grpSpPr>
          <a:xfrm>
            <a:off x="8173204" y="2647447"/>
            <a:ext cx="2939768" cy="305104"/>
            <a:chOff x="-557638" y="21442"/>
            <a:chExt cx="5879534" cy="610202"/>
          </a:xfrm>
        </p:grpSpPr>
        <p:sp>
          <p:nvSpPr>
            <p:cNvPr id="114" name="Shape 114"/>
            <p:cNvSpPr/>
            <p:nvPr/>
          </p:nvSpPr>
          <p:spPr>
            <a:xfrm flipV="1">
              <a:off x="-557638" y="26498"/>
              <a:ext cx="1731817" cy="605146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15" name="Shape 115"/>
            <p:cNvSpPr/>
            <p:nvPr/>
          </p:nvSpPr>
          <p:spPr>
            <a:xfrm>
              <a:off x="1174178" y="21442"/>
              <a:ext cx="4147718" cy="21442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119" name="Group 119"/>
          <p:cNvGrpSpPr/>
          <p:nvPr/>
        </p:nvGrpSpPr>
        <p:grpSpPr>
          <a:xfrm>
            <a:off x="8173204" y="4709833"/>
            <a:ext cx="3180211" cy="322820"/>
            <a:chOff x="14069" y="520137"/>
            <a:chExt cx="4843114" cy="347693"/>
          </a:xfrm>
        </p:grpSpPr>
        <p:sp>
          <p:nvSpPr>
            <p:cNvPr id="117" name="Shape 117"/>
            <p:cNvSpPr/>
            <p:nvPr/>
          </p:nvSpPr>
          <p:spPr>
            <a:xfrm>
              <a:off x="14069" y="520137"/>
              <a:ext cx="1160108" cy="347693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18" name="Shape 118"/>
            <p:cNvSpPr/>
            <p:nvPr/>
          </p:nvSpPr>
          <p:spPr>
            <a:xfrm>
              <a:off x="1174178" y="867829"/>
              <a:ext cx="3683005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20" name="Shape 120"/>
          <p:cNvSpPr/>
          <p:nvPr/>
        </p:nvSpPr>
        <p:spPr>
          <a:xfrm>
            <a:off x="8642234" y="4299916"/>
            <a:ext cx="263683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60" rIns="22860">
            <a:spAutoFit/>
          </a:bodyPr>
          <a:lstStyle>
            <a:lvl1pPr algn="r"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kern="0" dirty="0">
                <a:latin typeface="Open Sans" charset="0"/>
                <a:ea typeface="Open Sans" charset="0"/>
                <a:cs typeface="Open Sans" charset="0"/>
              </a:rPr>
              <a:t>Bachelor Studies in International Business</a:t>
            </a:r>
          </a:p>
        </p:txBody>
      </p:sp>
      <p:sp>
        <p:nvSpPr>
          <p:cNvPr id="125" name="Shape 125"/>
          <p:cNvSpPr/>
          <p:nvPr/>
        </p:nvSpPr>
        <p:spPr>
          <a:xfrm>
            <a:off x="970985" y="4370022"/>
            <a:ext cx="2450444" cy="679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860" rIns="22860"/>
          <a:lstStyle>
            <a:lvl1pPr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kern="0" dirty="0">
                <a:latin typeface="Open Sans" charset="0"/>
                <a:ea typeface="Open Sans" charset="0"/>
                <a:cs typeface="Open Sans" charset="0"/>
              </a:rPr>
              <a:t>Bachelor Studies </a:t>
            </a:r>
            <a:br>
              <a:rPr lang="pl-PL" sz="1600" kern="0" dirty="0">
                <a:latin typeface="Open Sans" charset="0"/>
                <a:ea typeface="Open Sans" charset="0"/>
                <a:cs typeface="Open Sans" charset="0"/>
              </a:rPr>
            </a:br>
            <a:r>
              <a:rPr lang="en-US" sz="1600" kern="0" dirty="0">
                <a:latin typeface="Open Sans" charset="0"/>
                <a:ea typeface="Open Sans" charset="0"/>
                <a:cs typeface="Open Sans" charset="0"/>
              </a:rPr>
              <a:t>in Business Informatics</a:t>
            </a:r>
          </a:p>
        </p:txBody>
      </p:sp>
      <p:grpSp>
        <p:nvGrpSpPr>
          <p:cNvPr id="128" name="Group 128"/>
          <p:cNvGrpSpPr/>
          <p:nvPr/>
        </p:nvGrpSpPr>
        <p:grpSpPr>
          <a:xfrm>
            <a:off x="936867" y="4709832"/>
            <a:ext cx="2852346" cy="329170"/>
            <a:chOff x="-476873" y="-658336"/>
            <a:chExt cx="5704689" cy="658337"/>
          </a:xfrm>
        </p:grpSpPr>
        <p:sp>
          <p:nvSpPr>
            <p:cNvPr id="126" name="Shape 126"/>
            <p:cNvSpPr/>
            <p:nvPr/>
          </p:nvSpPr>
          <p:spPr>
            <a:xfrm flipH="1">
              <a:off x="3756675" y="-658336"/>
              <a:ext cx="1471141" cy="645638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27" name="Shape 127"/>
            <p:cNvSpPr/>
            <p:nvPr/>
          </p:nvSpPr>
          <p:spPr>
            <a:xfrm flipH="1" flipV="1">
              <a:off x="-476873" y="-12699"/>
              <a:ext cx="4233552" cy="12700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36" name="Shape 136"/>
          <p:cNvSpPr/>
          <p:nvPr/>
        </p:nvSpPr>
        <p:spPr>
          <a:xfrm>
            <a:off x="8606158" y="1914710"/>
            <a:ext cx="253513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60" rIns="22860">
            <a:spAutoFit/>
          </a:bodyPr>
          <a:lstStyle>
            <a:lvl1pPr algn="r"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kern="0" dirty="0">
                <a:latin typeface="Open Sans" charset="0"/>
                <a:ea typeface="Open Sans" charset="0"/>
                <a:cs typeface="Open Sans" charset="0"/>
              </a:rPr>
              <a:t>Bachelor Studies </a:t>
            </a:r>
            <a:br>
              <a:rPr lang="pl-PL" sz="1600" kern="0" dirty="0">
                <a:latin typeface="Open Sans" charset="0"/>
                <a:ea typeface="Open Sans" charset="0"/>
                <a:cs typeface="Open Sans" charset="0"/>
              </a:rPr>
            </a:br>
            <a:r>
              <a:rPr lang="en-US" sz="1600" kern="0" dirty="0">
                <a:latin typeface="Open Sans" charset="0"/>
                <a:ea typeface="Open Sans" charset="0"/>
                <a:cs typeface="Open Sans" charset="0"/>
              </a:rPr>
              <a:t>in Finance</a:t>
            </a:r>
          </a:p>
        </p:txBody>
      </p:sp>
      <p:sp>
        <p:nvSpPr>
          <p:cNvPr id="72" name="Shape 124"/>
          <p:cNvSpPr/>
          <p:nvPr/>
        </p:nvSpPr>
        <p:spPr>
          <a:xfrm>
            <a:off x="970985" y="1950278"/>
            <a:ext cx="229642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60" rIns="22860">
            <a:spAutoFit/>
          </a:bodyPr>
          <a:lstStyle>
            <a:lvl1pPr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kern="0" dirty="0">
                <a:latin typeface="Open Sans" charset="0"/>
                <a:ea typeface="Open Sans" charset="0"/>
                <a:cs typeface="Open Sans" charset="0"/>
              </a:rPr>
              <a:t>Bachelor</a:t>
            </a: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 of Business Management</a:t>
            </a:r>
            <a:endParaRPr sz="1600" kern="0" dirty="0">
              <a:latin typeface="Open Sans" charset="0"/>
              <a:ea typeface="Open Sans" charset="0"/>
              <a:cs typeface="Open Sans" charset="0"/>
            </a:endParaRPr>
          </a:p>
        </p:txBody>
      </p:sp>
      <p:grpSp>
        <p:nvGrpSpPr>
          <p:cNvPr id="77" name="Group 123"/>
          <p:cNvGrpSpPr/>
          <p:nvPr/>
        </p:nvGrpSpPr>
        <p:grpSpPr>
          <a:xfrm>
            <a:off x="970985" y="2647447"/>
            <a:ext cx="2858893" cy="341153"/>
            <a:chOff x="17049" y="-4"/>
            <a:chExt cx="5292097" cy="682303"/>
          </a:xfrm>
        </p:grpSpPr>
        <p:sp>
          <p:nvSpPr>
            <p:cNvPr id="79" name="Shape 121"/>
            <p:cNvSpPr/>
            <p:nvPr/>
          </p:nvSpPr>
          <p:spPr>
            <a:xfrm flipH="1" flipV="1">
              <a:off x="3756675" y="-4"/>
              <a:ext cx="1552471" cy="682303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80" name="Shape 122"/>
            <p:cNvSpPr/>
            <p:nvPr/>
          </p:nvSpPr>
          <p:spPr>
            <a:xfrm flipH="1" flipV="1">
              <a:off x="17049" y="0"/>
              <a:ext cx="3739631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34183" y="2018197"/>
            <a:ext cx="469869" cy="561565"/>
          </a:xfrm>
          <a:prstGeom prst="rect">
            <a:avLst/>
          </a:prstGeom>
        </p:spPr>
      </p:pic>
      <p:pic>
        <p:nvPicPr>
          <p:cNvPr id="63" name="Obraz 6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225" y="4431431"/>
            <a:ext cx="464794" cy="556800"/>
          </a:xfrm>
          <a:prstGeom prst="rect">
            <a:avLst/>
          </a:prstGeom>
        </p:spPr>
      </p:pic>
      <p:pic>
        <p:nvPicPr>
          <p:cNvPr id="64" name="zarzadzan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9417" y="2029039"/>
            <a:ext cx="302409" cy="618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miedzynarodowe stosunki gospodarcz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452159" y="4431431"/>
            <a:ext cx="433916" cy="4339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0844972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1467644" y="-5642"/>
            <a:ext cx="11750549" cy="68636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22860" rIns="2286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130" name="Shape 130"/>
          <p:cNvSpPr>
            <a:spLocks noGrp="1"/>
          </p:cNvSpPr>
          <p:nvPr>
            <p:ph type="ctrTitle"/>
          </p:nvPr>
        </p:nvSpPr>
        <p:spPr>
          <a:xfrm>
            <a:off x="512177" y="4245886"/>
            <a:ext cx="10974230" cy="2084823"/>
          </a:xfrm>
          <a:prstGeom prst="rect">
            <a:avLst/>
          </a:prstGeom>
          <a:effectLst>
            <a:outerShdw blurRad="266700" dir="5220000" rotWithShape="0">
              <a:srgbClr val="FFFFFF"/>
            </a:outerShdw>
          </a:effectLst>
        </p:spPr>
        <p:txBody>
          <a:bodyPr/>
          <a:lstStyle/>
          <a:p>
            <a:pPr algn="l"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sz="3600" dirty="0"/>
              <a:t>Zasady</a:t>
            </a:r>
            <a:r>
              <a:rPr lang="pl-PL" sz="3600" dirty="0"/>
              <a:t> i harmonogram</a:t>
            </a:r>
            <a:br>
              <a:rPr lang="pl-PL" sz="3600" dirty="0"/>
            </a:br>
            <a:r>
              <a:rPr sz="3600" dirty="0"/>
              <a:t>REKRUTACJI </a:t>
            </a:r>
            <a:br>
              <a:rPr sz="3600" dirty="0"/>
            </a:br>
            <a:r>
              <a:rPr sz="2400" dirty="0">
                <a:solidFill>
                  <a:srgbClr val="535353"/>
                </a:solidFill>
              </a:rPr>
              <a:t>na pierwszy stopień studiów</a:t>
            </a:r>
            <a:br>
              <a:rPr sz="2400" dirty="0">
                <a:solidFill>
                  <a:srgbClr val="535353"/>
                </a:solidFill>
              </a:rPr>
            </a:br>
            <a:r>
              <a:rPr sz="2400" dirty="0">
                <a:solidFill>
                  <a:srgbClr val="535353"/>
                </a:solidFill>
              </a:rPr>
              <a:t>na rok </a:t>
            </a:r>
            <a:r>
              <a:rPr sz="2400" dirty="0" err="1">
                <a:solidFill>
                  <a:srgbClr val="535353"/>
                </a:solidFill>
              </a:rPr>
              <a:t>akademicki</a:t>
            </a:r>
            <a:r>
              <a:rPr sz="2400" dirty="0">
                <a:solidFill>
                  <a:srgbClr val="535353"/>
                </a:solidFill>
              </a:rPr>
              <a:t> 201</a:t>
            </a:r>
            <a:r>
              <a:rPr lang="pl-PL" sz="2400" dirty="0">
                <a:solidFill>
                  <a:srgbClr val="535353"/>
                </a:solidFill>
              </a:rPr>
              <a:t>9</a:t>
            </a:r>
            <a:r>
              <a:rPr sz="2400" dirty="0">
                <a:solidFill>
                  <a:srgbClr val="535353"/>
                </a:solidFill>
              </a:rPr>
              <a:t>/20</a:t>
            </a:r>
            <a:r>
              <a:rPr lang="pl-PL" sz="2400" dirty="0">
                <a:solidFill>
                  <a:srgbClr val="535353"/>
                </a:solidFill>
              </a:rPr>
              <a:t>20</a:t>
            </a:r>
            <a:endParaRPr sz="2400" dirty="0">
              <a:solidFill>
                <a:srgbClr val="535353"/>
              </a:solidFill>
            </a:endParaRPr>
          </a:p>
        </p:txBody>
      </p:sp>
      <p:pic>
        <p:nvPicPr>
          <p:cNvPr id="131" name="rekrutacj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6115" y="2432553"/>
            <a:ext cx="1524001" cy="14795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8760798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/>
        </p:nvSpPr>
        <p:spPr>
          <a:xfrm>
            <a:off x="2168450" y="1879456"/>
            <a:ext cx="7855101" cy="3262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49" tIns="60949" rIns="60949" bIns="60949">
            <a:spAutoFit/>
          </a:bodyPr>
          <a:lstStyle/>
          <a:p>
            <a:pPr algn="ctr">
              <a:defRPr sz="440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sz="2200"/>
              <a:t>SUMA PUNKTÓW REKRUTACYJNYCH </a:t>
            </a:r>
            <a:br>
              <a:rPr sz="2200"/>
            </a:br>
            <a:r>
              <a:rPr sz="2200"/>
              <a:t>Z TRZECH PRZEDMIOTÓW - jedynie część pisemna</a:t>
            </a:r>
          </a:p>
          <a:p>
            <a:pPr algn="ctr">
              <a:defRPr sz="3200">
                <a:solidFill>
                  <a:srgbClr val="535353"/>
                </a:solidFill>
              </a:defRPr>
            </a:pPr>
            <a:endParaRPr sz="1600" dirty="0"/>
          </a:p>
          <a:p>
            <a:pPr algn="ctr">
              <a:defRPr sz="3200">
                <a:solidFill>
                  <a:srgbClr val="535353"/>
                </a:solidFill>
              </a:defRPr>
            </a:pPr>
            <a:endParaRPr sz="1600" dirty="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60421" indent="-160421">
              <a:buSzPct val="100000"/>
              <a:buChar char="•"/>
              <a:defRPr sz="3200">
                <a:solidFill>
                  <a:srgbClr val="535353"/>
                </a:solidFill>
              </a:defRPr>
            </a:pPr>
            <a:r>
              <a:rPr sz="1600" dirty="0">
                <a:solidFill>
                  <a:srgbClr val="C51D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POZIOM ROZSZERZONY:</a:t>
            </a:r>
            <a:br>
              <a:rPr sz="1600" dirty="0"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sz="1600" dirty="0">
                <a:latin typeface="Open Sans Semibold"/>
                <a:ea typeface="Open Sans Semibold"/>
                <a:cs typeface="Open Sans Semibold"/>
                <a:sym typeface="Open Sans Semibold"/>
              </a:rPr>
              <a:t>1 PUNKT %</a:t>
            </a:r>
            <a:r>
              <a:rPr sz="1600" dirty="0">
                <a:latin typeface="Open Sans Light"/>
                <a:ea typeface="Open Sans Light"/>
                <a:cs typeface="Open Sans Light"/>
                <a:sym typeface="Open Sans Light"/>
              </a:rPr>
              <a:t> NA MATURZE = </a:t>
            </a:r>
            <a:r>
              <a:rPr sz="1600" dirty="0">
                <a:latin typeface="Open Sans Semibold"/>
                <a:ea typeface="Open Sans Semibold"/>
                <a:cs typeface="Open Sans Semibold"/>
                <a:sym typeface="Open Sans Semibold"/>
              </a:rPr>
              <a:t>1 PUNKT</a:t>
            </a:r>
            <a:r>
              <a:rPr sz="1600" dirty="0">
                <a:latin typeface="Open Sans Light"/>
                <a:ea typeface="Open Sans Light"/>
                <a:cs typeface="Open Sans Light"/>
                <a:sym typeface="Open Sans Light"/>
              </a:rPr>
              <a:t> REKRUTACYJNY</a:t>
            </a:r>
            <a:br>
              <a:rPr sz="1600" dirty="0">
                <a:latin typeface="Open Sans Light"/>
                <a:ea typeface="Open Sans Light"/>
                <a:cs typeface="Open Sans Light"/>
                <a:sym typeface="Open Sans Light"/>
              </a:rPr>
            </a:br>
            <a:endParaRPr sz="1600" dirty="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60421" indent="-160421">
              <a:buSzPct val="100000"/>
              <a:buChar char="•"/>
              <a:defRPr sz="3200">
                <a:solidFill>
                  <a:srgbClr val="535353"/>
                </a:solidFill>
              </a:defRPr>
            </a:pPr>
            <a:r>
              <a:rPr sz="1600" dirty="0">
                <a:solidFill>
                  <a:srgbClr val="C51D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POZIOM PODSTAWOWY:</a:t>
            </a:r>
            <a:br>
              <a:rPr sz="1600" dirty="0"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sz="1600" dirty="0">
                <a:latin typeface="Open Sans Semibold"/>
                <a:ea typeface="Open Sans Semibold"/>
                <a:cs typeface="Open Sans Semibold"/>
                <a:sym typeface="Open Sans Semibold"/>
              </a:rPr>
              <a:t>1 PUNKT %</a:t>
            </a:r>
            <a:r>
              <a:rPr sz="1600" dirty="0">
                <a:latin typeface="Open Sans Light"/>
                <a:ea typeface="Open Sans Light"/>
                <a:cs typeface="Open Sans Light"/>
                <a:sym typeface="Open Sans Light"/>
              </a:rPr>
              <a:t> NA MATURZE = </a:t>
            </a:r>
            <a:r>
              <a:rPr sz="1600" dirty="0">
                <a:latin typeface="Open Sans Semibold"/>
                <a:ea typeface="Open Sans Semibold"/>
                <a:cs typeface="Open Sans Semibold"/>
                <a:sym typeface="Open Sans Semibold"/>
              </a:rPr>
              <a:t>0,5 PUNKTA </a:t>
            </a:r>
            <a:r>
              <a:rPr sz="1600" dirty="0">
                <a:latin typeface="Open Sans Light"/>
                <a:ea typeface="Open Sans Light"/>
                <a:cs typeface="Open Sans Light"/>
                <a:sym typeface="Open Sans Light"/>
              </a:rPr>
              <a:t>REKRUTACYJNEGO</a:t>
            </a:r>
            <a:br>
              <a:rPr sz="1600" dirty="0">
                <a:latin typeface="Open Sans Light"/>
                <a:ea typeface="Open Sans Light"/>
                <a:cs typeface="Open Sans Light"/>
                <a:sym typeface="Open Sans Light"/>
              </a:rPr>
            </a:br>
            <a:endParaRPr sz="1600" dirty="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60421" indent="-160421">
              <a:buSzPct val="100000"/>
              <a:buChar char="•"/>
              <a:defRPr sz="3200">
                <a:solidFill>
                  <a:srgbClr val="535353"/>
                </a:solidFill>
              </a:defRPr>
            </a:pPr>
            <a:r>
              <a:rPr sz="1600" dirty="0">
                <a:solidFill>
                  <a:srgbClr val="C51D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KLASY DWUJĘZYCZNE (JĘZYK OBCY):</a:t>
            </a:r>
            <a:br>
              <a:rPr sz="1600" dirty="0"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sz="1600" dirty="0">
                <a:latin typeface="Open Sans Semibold"/>
                <a:ea typeface="Open Sans Semibold"/>
                <a:cs typeface="Open Sans Semibold"/>
                <a:sym typeface="Open Sans Semibold"/>
              </a:rPr>
              <a:t>1 PUNKT %</a:t>
            </a:r>
            <a:r>
              <a:rPr sz="1600" dirty="0">
                <a:latin typeface="Open Sans Light"/>
                <a:ea typeface="Open Sans Light"/>
                <a:cs typeface="Open Sans Light"/>
                <a:sym typeface="Open Sans Light"/>
              </a:rPr>
              <a:t> NA POZIOMIE DWUJĘZYCZNYM  =  </a:t>
            </a:r>
            <a:r>
              <a:rPr sz="1600" dirty="0">
                <a:latin typeface="Open Sans Semibold"/>
                <a:ea typeface="Open Sans Semibold"/>
                <a:cs typeface="Open Sans Semibold"/>
                <a:sym typeface="Open Sans Semibold"/>
              </a:rPr>
              <a:t>1,5 PUNKTA</a:t>
            </a:r>
            <a:r>
              <a:rPr sz="1600" dirty="0">
                <a:latin typeface="Open Sans Light"/>
                <a:ea typeface="Open Sans Light"/>
                <a:cs typeface="Open Sans Light"/>
                <a:sym typeface="Open Sans Light"/>
              </a:rPr>
              <a:t> REKRUTACYJNEGO</a:t>
            </a:r>
          </a:p>
        </p:txBody>
      </p:sp>
      <p:sp>
        <p:nvSpPr>
          <p:cNvPr id="245" name="Shape 245"/>
          <p:cNvSpPr/>
          <p:nvPr/>
        </p:nvSpPr>
        <p:spPr>
          <a:xfrm>
            <a:off x="5708385" y="1541693"/>
            <a:ext cx="776823" cy="64008"/>
          </a:xfrm>
          <a:prstGeom prst="rect">
            <a:avLst/>
          </a:prstGeom>
          <a:solidFill>
            <a:srgbClr val="ECECEC"/>
          </a:solidFill>
          <a:ln w="12700">
            <a:miter lim="400000"/>
          </a:ln>
        </p:spPr>
        <p:txBody>
          <a:bodyPr lIns="22860" rIns="22860" anchor="ctr"/>
          <a:lstStyle/>
          <a:p>
            <a:pPr algn="ctr">
              <a:defRPr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sz="900"/>
          </a:p>
        </p:txBody>
      </p:sp>
      <p:sp>
        <p:nvSpPr>
          <p:cNvPr id="246" name="Shape 246"/>
          <p:cNvSpPr>
            <a:spLocks noGrp="1"/>
          </p:cNvSpPr>
          <p:nvPr>
            <p:ph type="title"/>
          </p:nvPr>
        </p:nvSpPr>
        <p:spPr>
          <a:xfrm>
            <a:off x="914519" y="283886"/>
            <a:ext cx="10364550" cy="1157758"/>
          </a:xfrm>
          <a:prstGeom prst="rect">
            <a:avLst/>
          </a:prstGeom>
        </p:spPr>
        <p:txBody>
          <a:bodyPr/>
          <a:lstStyle/>
          <a:p>
            <a:r>
              <a:t>Zasada przeliczania punktów (%) uzyskanych </a:t>
            </a:r>
            <a:br/>
            <a:r>
              <a:t>na maturze na </a:t>
            </a:r>
            <a:r>
              <a:rPr>
                <a:latin typeface="Open Sans Semibold"/>
                <a:ea typeface="Open Sans Semibold"/>
                <a:cs typeface="Open Sans Semibold"/>
                <a:sym typeface="Open Sans Semibold"/>
              </a:rPr>
              <a:t>punkty rekrutacyjne</a:t>
            </a:r>
          </a:p>
        </p:txBody>
      </p:sp>
    </p:spTree>
    <p:extLst>
      <p:ext uri="{BB962C8B-B14F-4D97-AF65-F5344CB8AC3E}">
        <p14:creationId xmlns:p14="http://schemas.microsoft.com/office/powerpoint/2010/main" val="2127058219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29100" y="5258083"/>
            <a:ext cx="4047616" cy="91124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257"/>
          <p:cNvSpPr/>
          <p:nvPr/>
        </p:nvSpPr>
        <p:spPr>
          <a:xfrm>
            <a:off x="913726" y="114098"/>
            <a:ext cx="10364549" cy="611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4432" tIns="54432" rIns="54432" bIns="54432"/>
          <a:lstStyle/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pl-PL" sz="4000" dirty="0">
                <a:solidFill>
                  <a:srgbClr val="C51D00"/>
                </a:solidFill>
                <a:latin typeface="Kaushan Script" charset="0"/>
                <a:ea typeface="Kaushan Script" charset="0"/>
                <a:cs typeface="Kaushan Script" charset="0"/>
              </a:rPr>
              <a:t>Dołącz do nas na</a:t>
            </a:r>
            <a:r>
              <a:rPr lang="mr-IN" sz="4000" dirty="0">
                <a:solidFill>
                  <a:srgbClr val="C51D00"/>
                </a:solidFill>
                <a:latin typeface="Kaushan Script" charset="0"/>
                <a:ea typeface="Kaushan Script" charset="0"/>
                <a:cs typeface="Kaushan Script" charset="0"/>
              </a:rPr>
              <a:t>…</a:t>
            </a:r>
            <a:endParaRPr sz="4000" dirty="0">
              <a:solidFill>
                <a:srgbClr val="C51D00"/>
              </a:solidFill>
              <a:latin typeface="Kaushan Script" charset="0"/>
              <a:ea typeface="Kaushan Script" charset="0"/>
              <a:cs typeface="Kaushan Script" charset="0"/>
            </a:endParaRPr>
          </a:p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sz="4400" dirty="0">
              <a:solidFill>
                <a:srgbClr val="C51D00"/>
              </a:solidFill>
              <a:latin typeface="Kaushan Script" charset="0"/>
              <a:ea typeface="Kaushan Script" charset="0"/>
              <a:cs typeface="Kaushan Script" charset="0"/>
              <a:sym typeface="Open Sans Semibold"/>
            </a:endParaRPr>
          </a:p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pl-PL" sz="3200" dirty="0">
              <a:solidFill>
                <a:srgbClr val="C51D00"/>
              </a:solidFill>
              <a:latin typeface="Kaushan Script" charset="0"/>
              <a:ea typeface="Kaushan Script" charset="0"/>
              <a:cs typeface="Kaushan Script" charset="0"/>
              <a:sym typeface="Open Sans Semibold"/>
            </a:endParaRPr>
          </a:p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pl-PL" sz="2000" dirty="0">
                <a:solidFill>
                  <a:srgbClr val="C51D00"/>
                </a:solidFill>
                <a:latin typeface="Kaushan Script" charset="0"/>
                <a:ea typeface="Kaushan Script" charset="0"/>
                <a:cs typeface="Kaushan Script" charset="0"/>
                <a:sym typeface="Open Sans Semibold"/>
              </a:rPr>
              <a:t>i zobacz jak wygląda studenckie życie!</a:t>
            </a:r>
          </a:p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pl-PL" sz="800" dirty="0">
              <a:solidFill>
                <a:srgbClr val="C51D00"/>
              </a:solidFill>
              <a:latin typeface="Kaushan Script" charset="0"/>
              <a:ea typeface="Kaushan Script" charset="0"/>
              <a:cs typeface="Kaushan Script" charset="0"/>
              <a:sym typeface="Open Sans Semibold"/>
            </a:endParaRPr>
          </a:p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pl-PL" sz="2000" b="1" dirty="0">
                <a:solidFill>
                  <a:srgbClr val="C51D00"/>
                </a:solidFill>
                <a:latin typeface="Kaushan Script" charset="0"/>
                <a:ea typeface="Kaushan Script" charset="0"/>
                <a:cs typeface="Kaushan Script" charset="0"/>
                <a:sym typeface="Open Sans Semibold"/>
              </a:rPr>
              <a:t>www.portal.ue.wroc.pl</a:t>
            </a:r>
          </a:p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pl-PL" sz="2000" b="1" dirty="0">
              <a:solidFill>
                <a:srgbClr val="C51D00"/>
              </a:solidFill>
              <a:latin typeface="Kaushan Script" charset="0"/>
              <a:ea typeface="Kaushan Script" charset="0"/>
              <a:cs typeface="Kaushan Script" charset="0"/>
              <a:sym typeface="Open Sans Semibold"/>
            </a:endParaRPr>
          </a:p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pl-PL" sz="1100" b="1" dirty="0">
              <a:solidFill>
                <a:srgbClr val="C51D00"/>
              </a:solidFill>
              <a:latin typeface="Kaushan Script" charset="0"/>
              <a:ea typeface="Kaushan Script" charset="0"/>
              <a:cs typeface="Kaushan Script" charset="0"/>
              <a:sym typeface="Open Sans Semibold"/>
            </a:endParaRPr>
          </a:p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pl-PL" sz="1600" b="1" dirty="0">
              <a:solidFill>
                <a:srgbClr val="C51D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pl-PL" sz="1600" b="1" dirty="0">
              <a:solidFill>
                <a:srgbClr val="C51D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pl-PL" sz="1050" b="1" dirty="0">
              <a:solidFill>
                <a:srgbClr val="C51D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pl-PL" sz="1600" b="1" dirty="0">
              <a:solidFill>
                <a:srgbClr val="C51D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sz="2800" dirty="0">
                <a:solidFill>
                  <a:srgbClr val="C51D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#</a:t>
            </a:r>
            <a:r>
              <a:rPr sz="2800" dirty="0" err="1">
                <a:solidFill>
                  <a:srgbClr val="C51D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UEwroc</a:t>
            </a:r>
            <a:r>
              <a:rPr sz="2800" dirty="0">
                <a:solidFill>
                  <a:srgbClr val="C51D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endParaRPr lang="pl-PL" sz="2800" dirty="0">
              <a:solidFill>
                <a:srgbClr val="C51D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sz="5000" dirty="0">
              <a:solidFill>
                <a:srgbClr val="C51D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4" name="pasted-image.png"/>
          <p:cNvPicPr>
            <a:picLocks noChangeAspect="1"/>
          </p:cNvPicPr>
          <p:nvPr/>
        </p:nvPicPr>
        <p:blipFill rotWithShape="1">
          <a:blip r:embed="rId3">
            <a:extLst/>
          </a:blip>
          <a:srcRect r="29441"/>
          <a:stretch/>
        </p:blipFill>
        <p:spPr>
          <a:xfrm>
            <a:off x="5029968" y="999481"/>
            <a:ext cx="2132063" cy="868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6F9D48B-23DD-4DB2-89EA-462B065A2D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211" y="2976816"/>
            <a:ext cx="1574228" cy="1521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26508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/>
        </p:nvSpPr>
        <p:spPr>
          <a:xfrm>
            <a:off x="-476986" y="1197237"/>
            <a:ext cx="6572986" cy="440366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22860" rIns="22860" anchor="ctr"/>
          <a:lstStyle/>
          <a:p>
            <a:pPr defTabSz="544319" hangingPunct="0">
              <a:defRPr>
                <a:solidFill>
                  <a:srgbClr val="FFFFFF"/>
                </a:solidFill>
              </a:defRPr>
            </a:pPr>
            <a:endParaRPr sz="215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Shape 280"/>
          <p:cNvSpPr/>
          <p:nvPr/>
        </p:nvSpPr>
        <p:spPr>
          <a:xfrm>
            <a:off x="6608705" y="2589803"/>
            <a:ext cx="4296831" cy="2683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63" tIns="60963" rIns="60963" bIns="60963" anchor="ctr">
            <a:spAutoFit/>
          </a:bodyPr>
          <a:lstStyle/>
          <a:p>
            <a:pPr marL="145382" indent="-145382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sz="1600" b="1" kern="0" dirty="0" err="1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Nowoczesna</a:t>
            </a:r>
            <a:r>
              <a:rPr sz="1600" b="1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sz="1600" b="1" kern="0" dirty="0" err="1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baza</a:t>
            </a:r>
            <a:r>
              <a:rPr sz="1600" b="1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sz="1600" b="1" kern="0" dirty="0" err="1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sportowa</a:t>
            </a:r>
            <a:r>
              <a:rPr sz="1600" b="1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w </a:t>
            </a:r>
            <a:r>
              <a:rPr sz="1600" b="1" kern="0" dirty="0" err="1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tym</a:t>
            </a:r>
            <a:r>
              <a:rPr sz="1600" b="1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:</a:t>
            </a:r>
            <a:r>
              <a:rPr sz="1600" b="1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br>
              <a:rPr sz="1600" b="1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sale do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gier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zespołowych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oraz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aerobiku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ścianka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wspinaczkowa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siłownia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sala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rehabilitacyjna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kryty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basen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sauna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oraz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wiele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innych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</a:t>
            </a:r>
          </a:p>
          <a:p>
            <a:pPr marL="145382" indent="-145382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Zajęcia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prowadzone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w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ramach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br>
              <a:rPr lang="pl-PL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sz="1600" b="1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20 </a:t>
            </a:r>
            <a:r>
              <a:rPr sz="1600" b="1" kern="0" dirty="0" err="1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dyscyplin</a:t>
            </a:r>
            <a:r>
              <a:rPr sz="1600" b="1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sz="1600" b="1" kern="0" dirty="0" err="1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sportowych</a:t>
            </a:r>
            <a:r>
              <a:rPr sz="1600" b="1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.</a:t>
            </a:r>
          </a:p>
          <a:p>
            <a:pPr defTabSz="228600" hangingPunct="0">
              <a:lnSpc>
                <a:spcPct val="130000"/>
              </a:lnSpc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endParaRPr sz="1600" kern="0" dirty="0">
              <a:solidFill>
                <a:srgbClr val="53535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81" name="studium wychowania fizyczne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92086" y="1210262"/>
            <a:ext cx="800101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Shape 282"/>
          <p:cNvSpPr>
            <a:spLocks noGrp="1"/>
          </p:cNvSpPr>
          <p:nvPr>
            <p:ph type="title"/>
          </p:nvPr>
        </p:nvSpPr>
        <p:spPr>
          <a:xfrm>
            <a:off x="913725" y="188817"/>
            <a:ext cx="10364550" cy="756898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>
              <a:defRPr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Studium</a:t>
            </a:r>
            <a:r>
              <a:rPr dirty="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b="1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Wychowania</a:t>
            </a:r>
            <a:r>
              <a:rPr b="1" dirty="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b="1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Fizycznego</a:t>
            </a:r>
            <a:endParaRPr b="1" dirty="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436802525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/>
        </p:nvSpPr>
        <p:spPr>
          <a:xfrm>
            <a:off x="-47800" y="1197237"/>
            <a:ext cx="6128054" cy="440366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22860" rIns="22860" anchor="ctr"/>
          <a:lstStyle/>
          <a:p>
            <a:pPr defTabSz="544319" hangingPunct="0">
              <a:defRPr>
                <a:solidFill>
                  <a:srgbClr val="FFFFFF"/>
                </a:solidFill>
              </a:defRPr>
            </a:pPr>
            <a:endParaRPr sz="215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Shape 266"/>
          <p:cNvSpPr/>
          <p:nvPr/>
        </p:nvSpPr>
        <p:spPr>
          <a:xfrm>
            <a:off x="6634105" y="3120914"/>
            <a:ext cx="5135230" cy="1723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63" tIns="60963" rIns="60963" bIns="60963" anchor="ctr">
            <a:spAutoFit/>
          </a:bodyPr>
          <a:lstStyle/>
          <a:p>
            <a:pPr marL="145382" indent="-145382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sz="1600" b="1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433 </a:t>
            </a:r>
            <a:r>
              <a:rPr sz="1600" b="1" kern="0" dirty="0" err="1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tys</a:t>
            </a:r>
            <a:r>
              <a:rPr sz="1600" b="1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.</a:t>
            </a:r>
            <a:r>
              <a:rPr sz="1600" b="1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woluminów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zbiorów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tradycyjnych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</a:t>
            </a:r>
          </a:p>
          <a:p>
            <a:pPr marL="145382" indent="-145382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sz="1600" b="1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22 </a:t>
            </a:r>
            <a:r>
              <a:rPr sz="1600" b="1" kern="0" dirty="0" err="1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tys</a:t>
            </a:r>
            <a:r>
              <a:rPr sz="1600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.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tytułów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czasopism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online,</a:t>
            </a:r>
          </a:p>
          <a:p>
            <a:pPr marL="145382" indent="-145382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sz="1600" b="1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ok. 2 </a:t>
            </a:r>
            <a:r>
              <a:rPr sz="1600" b="1" kern="0" dirty="0" err="1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mln</a:t>
            </a:r>
            <a:r>
              <a:rPr sz="1600" b="1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tytułów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książek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elektronicznych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</a:t>
            </a:r>
          </a:p>
          <a:p>
            <a:pPr marL="145382" indent="-145382" defTabSz="228600" hangingPunct="0">
              <a:lnSpc>
                <a:spcPct val="130000"/>
              </a:lnSpc>
              <a:buSzPct val="100000"/>
              <a:buFontTx/>
              <a:buChar char="•"/>
              <a:defRPr sz="3200" b="1">
                <a:solidFill>
                  <a:srgbClr val="535353"/>
                </a:solidFill>
                <a:latin typeface="SourceSansPro-Semibold"/>
                <a:ea typeface="SourceSansPro-Semibold"/>
                <a:cs typeface="SourceSansPro-Semibold"/>
                <a:sym typeface="SourceSansPro-Semibold"/>
              </a:defRPr>
            </a:pPr>
            <a:r>
              <a:rPr sz="1600" b="1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77</a:t>
            </a:r>
            <a:r>
              <a:rPr sz="1600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baz</a:t>
            </a:r>
            <a:r>
              <a:rPr sz="1600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danych</a:t>
            </a:r>
            <a:r>
              <a:rPr sz="1600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.</a:t>
            </a:r>
          </a:p>
          <a:p>
            <a:pPr defTabSz="228600" hangingPunct="0">
              <a:lnSpc>
                <a:spcPct val="130000"/>
              </a:lnSpc>
              <a:defRPr sz="3200" b="1">
                <a:solidFill>
                  <a:srgbClr val="535353"/>
                </a:solidFill>
                <a:latin typeface="SourceSansPro-Semibold"/>
                <a:ea typeface="SourceSansPro-Semibold"/>
                <a:cs typeface="SourceSansPro-Semibold"/>
                <a:sym typeface="SourceSansPro-Semibold"/>
              </a:defRPr>
            </a:pPr>
            <a:endParaRPr sz="1600" kern="0" dirty="0">
              <a:solidFill>
                <a:srgbClr val="535353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267" name="bibliotek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6816" y="1234306"/>
            <a:ext cx="692180" cy="848479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>
            <a:spLocks noGrp="1"/>
          </p:cNvSpPr>
          <p:nvPr>
            <p:ph type="title"/>
          </p:nvPr>
        </p:nvSpPr>
        <p:spPr>
          <a:xfrm>
            <a:off x="913725" y="188817"/>
            <a:ext cx="10364550" cy="756898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>
              <a:defRPr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Nowoczesna</a:t>
            </a:r>
            <a:r>
              <a:rPr dirty="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b="1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Biblioteka</a:t>
            </a:r>
            <a:endParaRPr b="1" dirty="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619732252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/>
        </p:nvSpPr>
        <p:spPr>
          <a:xfrm flipH="1">
            <a:off x="9492053" y="1188930"/>
            <a:ext cx="1" cy="4107411"/>
          </a:xfrm>
          <a:prstGeom prst="line">
            <a:avLst/>
          </a:prstGeom>
          <a:ln w="3175">
            <a:solidFill>
              <a:srgbClr val="D9D9D9"/>
            </a:solidFill>
            <a:prstDash val="dot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22860" rIns="22860"/>
          <a:lstStyle/>
          <a:p>
            <a:pPr defTabSz="228600"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6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6093189" y="1197237"/>
            <a:ext cx="6128054" cy="440366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22860" rIns="22860" anchor="ctr"/>
          <a:lstStyle/>
          <a:p>
            <a:pPr defTabSz="544319" hangingPunct="0">
              <a:defRPr>
                <a:solidFill>
                  <a:srgbClr val="FFFFFF"/>
                </a:solidFill>
              </a:defRPr>
            </a:pPr>
            <a:endParaRPr sz="215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Shape 273"/>
          <p:cNvSpPr/>
          <p:nvPr/>
        </p:nvSpPr>
        <p:spPr>
          <a:xfrm>
            <a:off x="585309" y="2608049"/>
            <a:ext cx="4296831" cy="2683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63" tIns="60963" rIns="60963" bIns="60963" anchor="ctr">
            <a:spAutoFit/>
          </a:bodyPr>
          <a:lstStyle/>
          <a:p>
            <a:pPr marL="145382" indent="-145382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Zajęcia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prowadzone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b="1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z 6 </a:t>
            </a:r>
            <a:r>
              <a:rPr sz="1600" b="1" kern="0" dirty="0" err="1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języków</a:t>
            </a:r>
            <a:r>
              <a:rPr sz="1600" b="1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sz="1600" b="1" kern="0" dirty="0" err="1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obcych</a:t>
            </a:r>
            <a:r>
              <a:rPr sz="1600" b="1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na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6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poziomach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zaawansowania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</a:t>
            </a:r>
            <a:endParaRPr sz="1600" kern="0" dirty="0">
              <a:solidFill>
                <a:srgbClr val="535353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160421" indent="-160421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SJO </a:t>
            </a:r>
            <a:r>
              <a:rPr sz="1600" b="1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organizuje</a:t>
            </a:r>
            <a:r>
              <a:rPr sz="1600" b="1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b="1" kern="0" dirty="0" err="1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lektoraty</a:t>
            </a:r>
            <a:r>
              <a:rPr sz="1600" b="1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sz="1600" b="1" kern="0" dirty="0" err="1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dla</a:t>
            </a:r>
            <a:r>
              <a:rPr sz="1600" b="1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sz="1600" b="1" kern="0" dirty="0" err="1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Studentów</a:t>
            </a:r>
            <a:br>
              <a:rPr sz="1600" b="1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sz="1600" b="1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z </a:t>
            </a:r>
            <a:r>
              <a:rPr sz="1600" b="1" kern="0" dirty="0" err="1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języka</a:t>
            </a:r>
            <a:r>
              <a:rPr sz="1600" b="1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sz="1600" b="1" kern="0" dirty="0" err="1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chińskiego</a:t>
            </a:r>
            <a:r>
              <a:rPr sz="1600" b="1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sz="1600" b="1" kern="0" dirty="0" err="1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</a:t>
            </a:r>
            <a:r>
              <a:rPr sz="1600" b="1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sz="1600" b="1" kern="0" dirty="0" err="1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japońskiego</a:t>
            </a:r>
            <a:r>
              <a:rPr sz="1600" b="1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.</a:t>
            </a:r>
          </a:p>
          <a:p>
            <a:pPr marL="160421" indent="-160421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sz="1600" b="1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Centrum </a:t>
            </a:r>
            <a:r>
              <a:rPr sz="1600" b="1" kern="0" dirty="0" err="1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egzaminacyjn</a:t>
            </a:r>
            <a:r>
              <a:rPr lang="pl-PL" sz="1600" b="1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</a:t>
            </a:r>
            <a:r>
              <a:rPr sz="1600" b="1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m.in.: DELE, DIHK, Goethe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Institut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LCCI, Cambridge ESOL, CCIP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oraz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TESTDaF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</a:t>
            </a:r>
          </a:p>
          <a:p>
            <a:pPr defTabSz="228600" hangingPunct="0">
              <a:lnSpc>
                <a:spcPct val="130000"/>
              </a:lnSpc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endParaRPr sz="1600" kern="0" dirty="0">
              <a:solidFill>
                <a:srgbClr val="53535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74" name="studium jezykow obcych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38681" y="1200349"/>
            <a:ext cx="611236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Shape 275"/>
          <p:cNvSpPr>
            <a:spLocks noGrp="1"/>
          </p:cNvSpPr>
          <p:nvPr>
            <p:ph type="title"/>
          </p:nvPr>
        </p:nvSpPr>
        <p:spPr>
          <a:xfrm>
            <a:off x="913725" y="188817"/>
            <a:ext cx="10364550" cy="756898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>
              <a:defRPr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Studium</a:t>
            </a:r>
            <a:r>
              <a:rPr dirty="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b="1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Języków</a:t>
            </a:r>
            <a:r>
              <a:rPr b="1" dirty="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b="1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Obcych</a:t>
            </a:r>
            <a:endParaRPr b="1" dirty="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544271414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/>
        </p:nvSpPr>
        <p:spPr>
          <a:xfrm flipH="1">
            <a:off x="9492053" y="1188930"/>
            <a:ext cx="1" cy="4107411"/>
          </a:xfrm>
          <a:prstGeom prst="line">
            <a:avLst/>
          </a:prstGeom>
          <a:ln w="3175">
            <a:solidFill>
              <a:srgbClr val="D9D9D9"/>
            </a:solidFill>
            <a:prstDash val="dot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22860" rIns="22860"/>
          <a:lstStyle/>
          <a:p>
            <a:pPr defTabSz="228600"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6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99" name="Shape 299"/>
          <p:cNvSpPr/>
          <p:nvPr/>
        </p:nvSpPr>
        <p:spPr>
          <a:xfrm>
            <a:off x="6268647" y="1582629"/>
            <a:ext cx="6128054" cy="4006651"/>
          </a:xfrm>
          <a:prstGeom prst="rect">
            <a:avLst/>
          </a:prstGeom>
          <a:blipFill>
            <a:blip r:embed="rId2"/>
            <a:srcRect/>
            <a:stretch>
              <a:fillRect t="-20292" b="-84728"/>
            </a:stretch>
          </a:blipFill>
          <a:ln w="12700">
            <a:miter lim="400000"/>
          </a:ln>
        </p:spPr>
        <p:txBody>
          <a:bodyPr lIns="22860" rIns="22860" anchor="ctr"/>
          <a:lstStyle/>
          <a:p>
            <a:pPr defTabSz="544319" hangingPunct="0">
              <a:defRPr>
                <a:solidFill>
                  <a:srgbClr val="FFFFFF"/>
                </a:solidFill>
              </a:defRPr>
            </a:pPr>
            <a:endParaRPr sz="215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Shape 300"/>
          <p:cNvSpPr/>
          <p:nvPr/>
        </p:nvSpPr>
        <p:spPr>
          <a:xfrm>
            <a:off x="553559" y="1937532"/>
            <a:ext cx="4296831" cy="3003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63" tIns="60963" rIns="60963" bIns="60963" anchor="ctr">
            <a:spAutoFit/>
          </a:bodyPr>
          <a:lstStyle/>
          <a:p>
            <a:pPr marL="145382" indent="-145382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Współpraca z uczelniami partnerskimi </a:t>
            </a:r>
            <a:br>
              <a:rPr lang="pl-PL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 ramach programu </a:t>
            </a:r>
            <a:r>
              <a:rPr sz="1600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Erasmus +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oraz poza tym programem.</a:t>
            </a:r>
          </a:p>
          <a:p>
            <a:pPr marL="145382" indent="-145382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Aktywne uczestnictwo w </a:t>
            </a:r>
            <a:r>
              <a:rPr sz="1600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stowarzyszeniach </a:t>
            </a:r>
            <a:br>
              <a:rPr lang="pl-PL" sz="1600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sz="1600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 forach naukowych.</a:t>
            </a:r>
            <a:endParaRPr sz="1600" kern="0" dirty="0">
              <a:solidFill>
                <a:srgbClr val="53535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45382" indent="-145382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Poszukiwanie renomowanych jednostek naukowych i tworzenie partnerstw.</a:t>
            </a:r>
          </a:p>
          <a:p>
            <a:pPr marL="145382" indent="-145382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Promowanie </a:t>
            </a:r>
            <a:r>
              <a:rPr sz="1600" kern="0" dirty="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wymiany międzynarodowej wśród studentów.</a:t>
            </a:r>
          </a:p>
        </p:txBody>
      </p:sp>
      <p:sp>
        <p:nvSpPr>
          <p:cNvPr id="301" name="Shape 301"/>
          <p:cNvSpPr>
            <a:spLocks noGrp="1"/>
          </p:cNvSpPr>
          <p:nvPr>
            <p:ph type="title"/>
          </p:nvPr>
        </p:nvSpPr>
        <p:spPr>
          <a:xfrm>
            <a:off x="913725" y="188817"/>
            <a:ext cx="10364550" cy="756898"/>
          </a:xfrm>
          <a:prstGeom prst="rect">
            <a:avLst/>
          </a:prstGeom>
        </p:spPr>
        <p:txBody>
          <a:bodyPr/>
          <a:lstStyle/>
          <a:p>
            <a:r>
              <a:rPr lang="pl-PL" b="1" dirty="0">
                <a:latin typeface="Open Sans Semibold"/>
                <a:ea typeface="Open Sans Semibold"/>
                <a:cs typeface="Open Sans Semibold"/>
                <a:sym typeface="Open Sans Semibold"/>
              </a:rPr>
              <a:t>Współpraca</a:t>
            </a:r>
            <a:r>
              <a:rPr b="1" dirty="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dirty="0" err="1"/>
              <a:t>międzynarodowa</a:t>
            </a:r>
            <a:endParaRPr dirty="0"/>
          </a:p>
        </p:txBody>
      </p:sp>
      <p:pic>
        <p:nvPicPr>
          <p:cNvPr id="302" name="miedzynarodowe stosunki gospodarcz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27422" y="1066845"/>
            <a:ext cx="756898" cy="7568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240303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title"/>
          </p:nvPr>
        </p:nvSpPr>
        <p:spPr>
          <a:xfrm>
            <a:off x="914519" y="188636"/>
            <a:ext cx="10364550" cy="785015"/>
          </a:xfrm>
          <a:prstGeom prst="rect">
            <a:avLst/>
          </a:prstGeom>
        </p:spPr>
        <p:txBody>
          <a:bodyPr/>
          <a:lstStyle/>
          <a:p>
            <a:r>
              <a:rPr b="1" dirty="0"/>
              <a:t>Koła naukowe i organizacje studenckie</a:t>
            </a:r>
          </a:p>
        </p:txBody>
      </p:sp>
      <p:sp>
        <p:nvSpPr>
          <p:cNvPr id="92" name="Shape 92"/>
          <p:cNvSpPr/>
          <p:nvPr/>
        </p:nvSpPr>
        <p:spPr>
          <a:xfrm>
            <a:off x="5708385" y="970193"/>
            <a:ext cx="776823" cy="64008"/>
          </a:xfrm>
          <a:prstGeom prst="rect">
            <a:avLst/>
          </a:prstGeom>
          <a:solidFill>
            <a:srgbClr val="ECECEC"/>
          </a:solidFill>
          <a:ln w="12700">
            <a:miter lim="400000"/>
          </a:ln>
        </p:spPr>
        <p:txBody>
          <a:bodyPr lIns="22860" rIns="22860" anchor="ctr"/>
          <a:lstStyle/>
          <a:p>
            <a:pPr algn="ctr">
              <a:defRPr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sz="900"/>
          </a:p>
        </p:txBody>
      </p:sp>
      <p:sp>
        <p:nvSpPr>
          <p:cNvPr id="93" name="Shape 93"/>
          <p:cNvSpPr/>
          <p:nvPr/>
        </p:nvSpPr>
        <p:spPr>
          <a:xfrm flipH="1">
            <a:off x="9492053" y="1188930"/>
            <a:ext cx="1" cy="4107411"/>
          </a:xfrm>
          <a:prstGeom prst="line">
            <a:avLst/>
          </a:prstGeom>
          <a:ln w="3175">
            <a:solidFill>
              <a:srgbClr val="D9D9D9"/>
            </a:solidFill>
            <a:prstDash val="dot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22860" rIns="22860"/>
          <a:lstStyle/>
          <a:p>
            <a:pPr defTabSz="2286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600"/>
          </a:p>
        </p:txBody>
      </p:sp>
      <p:sp>
        <p:nvSpPr>
          <p:cNvPr id="94" name="Shape 94"/>
          <p:cNvSpPr/>
          <p:nvPr/>
        </p:nvSpPr>
        <p:spPr>
          <a:xfrm>
            <a:off x="914518" y="1305518"/>
            <a:ext cx="10364551" cy="440366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22860" rIns="2286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900"/>
          </a:p>
        </p:txBody>
      </p:sp>
    </p:spTree>
    <p:extLst>
      <p:ext uri="{BB962C8B-B14F-4D97-AF65-F5344CB8AC3E}">
        <p14:creationId xmlns:p14="http://schemas.microsoft.com/office/powerpoint/2010/main" val="2042427033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ctrTitle"/>
          </p:nvPr>
        </p:nvSpPr>
        <p:spPr>
          <a:xfrm>
            <a:off x="2391724" y="2996661"/>
            <a:ext cx="7408553" cy="206511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6000"/>
            </a:pPr>
            <a:r>
              <a:rPr sz="3200" b="1" dirty="0"/>
              <a:t>Co 5 student </a:t>
            </a:r>
            <a:r>
              <a:rPr sz="3200" dirty="0">
                <a:solidFill>
                  <a:srgbClr val="535353"/>
                </a:solidFill>
              </a:rPr>
              <a:t>studiów stacjonarnych działa aktywnie w kole naukowym lub </a:t>
            </a:r>
            <a:r>
              <a:rPr sz="3200" dirty="0" err="1">
                <a:solidFill>
                  <a:srgbClr val="535353"/>
                </a:solidFill>
              </a:rPr>
              <a:t>organizacji</a:t>
            </a:r>
            <a:r>
              <a:rPr sz="3200" dirty="0">
                <a:solidFill>
                  <a:srgbClr val="535353"/>
                </a:solidFill>
              </a:rPr>
              <a:t> </a:t>
            </a:r>
            <a:r>
              <a:rPr sz="3200" dirty="0" err="1">
                <a:solidFill>
                  <a:srgbClr val="535353"/>
                </a:solidFill>
              </a:rPr>
              <a:t>studenckiej</a:t>
            </a:r>
            <a:endParaRPr sz="3200" dirty="0">
              <a:solidFill>
                <a:srgbClr val="535353"/>
              </a:solidFill>
            </a:endParaRPr>
          </a:p>
        </p:txBody>
      </p:sp>
      <p:pic>
        <p:nvPicPr>
          <p:cNvPr id="9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3236" y="1609455"/>
            <a:ext cx="758573" cy="1373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08491" y="1992956"/>
            <a:ext cx="394442" cy="990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48255" y="1992956"/>
            <a:ext cx="394442" cy="990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75464" y="1992956"/>
            <a:ext cx="394442" cy="990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42666" y="1992956"/>
            <a:ext cx="394442" cy="9900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20303761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913725" y="188817"/>
            <a:ext cx="10364550" cy="756898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Absolwenci </a:t>
            </a:r>
            <a:r>
              <a:rPr lang="pl-PL" dirty="0"/>
              <a:t>#</a:t>
            </a:r>
            <a:r>
              <a:rPr dirty="0"/>
              <a:t>UEwroc</a:t>
            </a:r>
            <a:r>
              <a:rPr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dirty="0">
                <a:latin typeface="Open Sans"/>
                <a:ea typeface="Open Sans"/>
                <a:cs typeface="Open Sans"/>
                <a:sym typeface="Open Sans"/>
              </a:rPr>
              <a:t>na rynku pracy</a:t>
            </a:r>
          </a:p>
        </p:txBody>
      </p:sp>
      <p:sp>
        <p:nvSpPr>
          <p:cNvPr id="70" name="Shape 70"/>
          <p:cNvSpPr/>
          <p:nvPr/>
        </p:nvSpPr>
        <p:spPr>
          <a:xfrm>
            <a:off x="790154" y="1929363"/>
            <a:ext cx="10598434" cy="3515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49" tIns="60949" rIns="60949" bIns="60949" numCol="2" spcCol="1059843"/>
          <a:lstStyle/>
          <a:p>
            <a:pPr algn="ctr" defTabSz="609492" hangingPunct="0">
              <a:defRPr sz="10000">
                <a:solidFill>
                  <a:srgbClr val="C51D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sz="5000" kern="0" dirty="0">
                <a:solidFill>
                  <a:srgbClr val="C51D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91%</a:t>
            </a:r>
          </a:p>
          <a:p>
            <a:pPr algn="ctr" defTabSz="609492" hangingPunct="0">
              <a:defRPr sz="35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750" kern="0" dirty="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sz="1750" kern="0" dirty="0" err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racujący</a:t>
            </a:r>
            <a:r>
              <a:rPr lang="pl-PL" sz="1750" kern="0" dirty="0" err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ch</a:t>
            </a:r>
            <a:r>
              <a:rPr sz="1750" kern="0" dirty="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sz="1750" kern="0" dirty="0" err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absolwen</a:t>
            </a:r>
            <a:r>
              <a:rPr lang="pl-PL" sz="1750" kern="0" dirty="0" err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tów</a:t>
            </a:r>
            <a:endParaRPr lang="pl-PL" sz="1750" kern="0" dirty="0">
              <a:solidFill>
                <a:srgbClr val="53535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 defTabSz="609492" hangingPunct="0">
              <a:defRPr sz="35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750" kern="0" dirty="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z </a:t>
            </a:r>
            <a:r>
              <a:rPr sz="1750" kern="0" dirty="0" err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dyplomem</a:t>
            </a:r>
            <a:r>
              <a:rPr sz="1750" kern="0" dirty="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pl-PL" sz="1750" kern="0" dirty="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magistra</a:t>
            </a:r>
            <a:br>
              <a:rPr lang="pl-PL" sz="1750" kern="0" dirty="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750" kern="0" dirty="0">
              <a:solidFill>
                <a:srgbClr val="53535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 defTabSz="609492" hangingPunct="0">
              <a:defRPr sz="10000">
                <a:solidFill>
                  <a:srgbClr val="C51D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sz="5000" kern="0" dirty="0">
                <a:solidFill>
                  <a:srgbClr val="C51D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76%</a:t>
            </a:r>
          </a:p>
          <a:p>
            <a:pPr algn="ctr" defTabSz="609492" hangingPunct="0">
              <a:defRPr sz="35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750" kern="0" dirty="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z</a:t>
            </a:r>
            <a:r>
              <a:rPr sz="1750" kern="0" dirty="0" err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nal</a:t>
            </a:r>
            <a:r>
              <a:rPr lang="pl-PL" sz="1750" kern="0" dirty="0" err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azło</a:t>
            </a:r>
            <a:r>
              <a:rPr sz="1750" kern="0" dirty="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sz="1750" kern="0" dirty="0" err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pracę</a:t>
            </a:r>
            <a:r>
              <a:rPr sz="1750" kern="0" dirty="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 do 3 </a:t>
            </a:r>
            <a:r>
              <a:rPr sz="1750" kern="0" dirty="0" err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miesięcy</a:t>
            </a:r>
            <a:endParaRPr lang="pl-PL" sz="1750" kern="0" dirty="0">
              <a:solidFill>
                <a:srgbClr val="53535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 defTabSz="609492" hangingPunct="0">
              <a:defRPr sz="35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750" kern="0" dirty="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od </a:t>
            </a:r>
            <a:r>
              <a:rPr sz="1750" kern="0" dirty="0" err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ukończenia</a:t>
            </a:r>
            <a:r>
              <a:rPr sz="1750" kern="0" dirty="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sz="1750" kern="0" dirty="0" err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studiów</a:t>
            </a:r>
            <a:endParaRPr sz="1750" kern="0" dirty="0">
              <a:solidFill>
                <a:srgbClr val="53535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 defTabSz="609492" hangingPunct="0">
              <a:defRPr sz="10000">
                <a:solidFill>
                  <a:srgbClr val="C51D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br>
              <a:rPr lang="pl-PL" sz="5000" kern="0" dirty="0">
                <a:solidFill>
                  <a:srgbClr val="C51D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sz="5000" kern="0" dirty="0">
                <a:solidFill>
                  <a:srgbClr val="C51D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7</a:t>
            </a:r>
            <a:r>
              <a:rPr lang="pl-PL" sz="5000" kern="0" dirty="0">
                <a:solidFill>
                  <a:srgbClr val="C51D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5</a:t>
            </a:r>
            <a:r>
              <a:rPr sz="5000" kern="0" dirty="0">
                <a:solidFill>
                  <a:srgbClr val="C51D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%</a:t>
            </a:r>
          </a:p>
          <a:p>
            <a:pPr algn="ctr" defTabSz="609492" hangingPunct="0">
              <a:defRPr sz="35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750" kern="0" dirty="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sz="1750" kern="0" dirty="0" err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raca</a:t>
            </a:r>
            <a:r>
              <a:rPr sz="1750" kern="0" dirty="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 jest </a:t>
            </a:r>
            <a:r>
              <a:rPr sz="1750" kern="0" dirty="0" err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związana</a:t>
            </a:r>
            <a:r>
              <a:rPr sz="1750" kern="0" dirty="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sz="1750" kern="0" dirty="0" err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kierunkiem</a:t>
            </a:r>
            <a:r>
              <a:rPr sz="1750" kern="0" dirty="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sz="1750" kern="0" dirty="0" err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studiów</a:t>
            </a:r>
            <a:br>
              <a:rPr lang="pl-PL" sz="1750" kern="0" dirty="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lang="pl-PL" sz="1750" kern="0" dirty="0">
              <a:solidFill>
                <a:srgbClr val="53535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 defTabSz="609492" hangingPunct="0">
              <a:defRPr sz="35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1750" kern="0" dirty="0">
              <a:solidFill>
                <a:srgbClr val="53535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 defTabSz="609492" hangingPunct="0">
              <a:defRPr sz="10000">
                <a:solidFill>
                  <a:srgbClr val="C51D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sz="5000" kern="0" dirty="0">
                <a:solidFill>
                  <a:srgbClr val="C51D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8</a:t>
            </a:r>
            <a:r>
              <a:rPr lang="pl-PL" sz="5000" kern="0" dirty="0">
                <a:solidFill>
                  <a:srgbClr val="C51D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4</a:t>
            </a:r>
            <a:r>
              <a:rPr sz="5000" kern="0" dirty="0">
                <a:solidFill>
                  <a:srgbClr val="C51D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%</a:t>
            </a:r>
          </a:p>
          <a:p>
            <a:pPr algn="ctr" defTabSz="609492" hangingPunct="0">
              <a:defRPr sz="35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750" kern="0" dirty="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z</a:t>
            </a:r>
            <a:r>
              <a:rPr sz="1750" kern="0" dirty="0" err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adowolony</a:t>
            </a:r>
            <a:r>
              <a:rPr lang="pl-PL" sz="1750" kern="0" dirty="0" err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ch</a:t>
            </a:r>
            <a:r>
              <a:rPr sz="1750" kern="0" dirty="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sz="1750" kern="0" dirty="0" err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obecnej</a:t>
            </a:r>
            <a:r>
              <a:rPr sz="1750" kern="0" dirty="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sz="1750" kern="0" dirty="0" err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pracy</a:t>
            </a:r>
            <a:endParaRPr sz="1750" kern="0" dirty="0">
              <a:solidFill>
                <a:srgbClr val="53535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 defTabSz="609492" hangingPunct="0">
              <a:defRPr sz="10000">
                <a:solidFill>
                  <a:srgbClr val="C51D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endParaRPr sz="5000" kern="0" dirty="0">
              <a:solidFill>
                <a:srgbClr val="C51D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71" name="Shape 71"/>
          <p:cNvSpPr/>
          <p:nvPr/>
        </p:nvSpPr>
        <p:spPr>
          <a:xfrm>
            <a:off x="5708385" y="970193"/>
            <a:ext cx="776823" cy="64008"/>
          </a:xfrm>
          <a:prstGeom prst="rect">
            <a:avLst/>
          </a:prstGeom>
          <a:solidFill>
            <a:srgbClr val="ECECEC"/>
          </a:solidFill>
          <a:ln w="12700">
            <a:miter lim="400000"/>
          </a:ln>
        </p:spPr>
        <p:txBody>
          <a:bodyPr lIns="22860" rIns="22860" anchor="ctr"/>
          <a:lstStyle/>
          <a:p>
            <a:pPr algn="ctr" defTabSz="544319" hangingPunct="0">
              <a:defRPr>
                <a:solidFill>
                  <a:srgbClr val="216BA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sz="2150" kern="0">
              <a:solidFill>
                <a:srgbClr val="216BA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060011224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AB147"/>
      </a:accent1>
      <a:accent2>
        <a:srgbClr val="216BA9"/>
      </a:accent2>
      <a:accent3>
        <a:srgbClr val="212F3F"/>
      </a:accent3>
      <a:accent4>
        <a:srgbClr val="4D6F96"/>
      </a:accent4>
      <a:accent5>
        <a:srgbClr val="22C199"/>
      </a:accent5>
      <a:accent6>
        <a:srgbClr val="B1B1B1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0886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0886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AB147"/>
      </a:accent1>
      <a:accent2>
        <a:srgbClr val="216BA9"/>
      </a:accent2>
      <a:accent3>
        <a:srgbClr val="212F3F"/>
      </a:accent3>
      <a:accent4>
        <a:srgbClr val="4D6F96"/>
      </a:accent4>
      <a:accent5>
        <a:srgbClr val="22C199"/>
      </a:accent5>
      <a:accent6>
        <a:srgbClr val="B1B1B1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0886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0886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4109</TotalTime>
  <Words>246</Words>
  <Application>Microsoft Office PowerPoint</Application>
  <PresentationFormat>Panoramiczny</PresentationFormat>
  <Paragraphs>90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25</vt:i4>
      </vt:variant>
    </vt:vector>
  </HeadingPairs>
  <TitlesOfParts>
    <vt:vector size="35" baseType="lpstr">
      <vt:lpstr>Arial</vt:lpstr>
      <vt:lpstr>Calibri</vt:lpstr>
      <vt:lpstr>Helvetica</vt:lpstr>
      <vt:lpstr>Helvetica Neue</vt:lpstr>
      <vt:lpstr>Kaushan Script</vt:lpstr>
      <vt:lpstr>Open Sans</vt:lpstr>
      <vt:lpstr>Open Sans Light</vt:lpstr>
      <vt:lpstr>Open Sans Semibold</vt:lpstr>
      <vt:lpstr>Default</vt:lpstr>
      <vt:lpstr>1_Default</vt:lpstr>
      <vt:lpstr>Prezentacja programu PowerPoint</vt:lpstr>
      <vt:lpstr>Kampus Uniwersytetu Ekonomicznego we Wrocławiu</vt:lpstr>
      <vt:lpstr>Studium Wychowania Fizycznego</vt:lpstr>
      <vt:lpstr>Nowoczesna Biblioteka</vt:lpstr>
      <vt:lpstr>Studium Języków Obcych</vt:lpstr>
      <vt:lpstr>Współpraca międzynarodowa</vt:lpstr>
      <vt:lpstr>Koła naukowe i organizacje studenckie</vt:lpstr>
      <vt:lpstr>Co 5 student studiów stacjonarnych działa aktywnie w kole naukowym lub organizacji studenckiej</vt:lpstr>
      <vt:lpstr>Absolwenci #UEwroc na rynku pracy</vt:lpstr>
      <vt:lpstr>Studia I stopnia - 11 kierunków kształcenia</vt:lpstr>
      <vt:lpstr>Analityka gospodarcza  Zostań specjalistą dla biznesu oraz instytucji publicznych! </vt:lpstr>
      <vt:lpstr>Ekonomia  Zostań ekonomistą z charakterem! </vt:lpstr>
      <vt:lpstr>Ekonomia biznesu i finanse  Stań się częścią świata ekonomii i finansów! </vt:lpstr>
      <vt:lpstr>Finanse i rachunkowość  Zostań finansistą! </vt:lpstr>
      <vt:lpstr>Informatyka w biznesie  Zostań poszukiwanym specjalistą – połącz ekspercką wiedzę ekonomiczną z informatyczną! </vt:lpstr>
      <vt:lpstr>Logistyka  Z nami mierzysz wysoko i daleko! </vt:lpstr>
      <vt:lpstr>Międzynarodowe stosunki gospodarcze  Zostań specjalistą, który potrafi opracować program działań firmy i skutecznie go wdrożyć! </vt:lpstr>
      <vt:lpstr>Rachunkowość i controlling  Postaw na zawód, który się nigdy nie zestarzeje!</vt:lpstr>
      <vt:lpstr>Zarządzanie  Naucz się z nami zarządzać!</vt:lpstr>
      <vt:lpstr>Zarządzanie i inżynieria produkcji  Wyjdź naprzeciw oczekiwaniom pracodawców i uzyskaj tytuł zawodowy inżyniera zarządzania!</vt:lpstr>
      <vt:lpstr>Zarządzanie w nowoczesnej gospodarce  Zostań menedżerem już na studiach!</vt:lpstr>
      <vt:lpstr>Studia I stopnia w j. angielskim  - 4 kierunki kształcenia</vt:lpstr>
      <vt:lpstr>Zasady i harmonogram REKRUTACJI  na pierwszy stopień studiów na rok akademicki 2019/2020</vt:lpstr>
      <vt:lpstr>Zasada przeliczania punktów (%) uzyskanych  na maturze na punkty rekrutacyjne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</dc:creator>
  <cp:lastModifiedBy>user</cp:lastModifiedBy>
  <cp:revision>416</cp:revision>
  <dcterms:created xsi:type="dcterms:W3CDTF">2015-03-13T23:16:38Z</dcterms:created>
  <dcterms:modified xsi:type="dcterms:W3CDTF">2019-10-09T13:10:04Z</dcterms:modified>
</cp:coreProperties>
</file>