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20"/>
  </p:notesMasterIdLst>
  <p:sldIdLst>
    <p:sldId id="466" r:id="rId3"/>
    <p:sldId id="484" r:id="rId4"/>
    <p:sldId id="634" r:id="rId5"/>
    <p:sldId id="489" r:id="rId6"/>
    <p:sldId id="633" r:id="rId7"/>
    <p:sldId id="488" r:id="rId8"/>
    <p:sldId id="486" r:id="rId9"/>
    <p:sldId id="635" r:id="rId10"/>
    <p:sldId id="636" r:id="rId11"/>
    <p:sldId id="627" r:id="rId12"/>
    <p:sldId id="637" r:id="rId13"/>
    <p:sldId id="495" r:id="rId14"/>
    <p:sldId id="502" r:id="rId15"/>
    <p:sldId id="620" r:id="rId16"/>
    <p:sldId id="625" r:id="rId17"/>
    <p:sldId id="626" r:id="rId18"/>
    <p:sldId id="578" r:id="rId1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lansza tytułowa" id="{EA420D68-107B-C34C-940B-9ADB619789A2}">
          <p14:sldIdLst>
            <p14:sldId id="466"/>
          </p14:sldIdLst>
        </p14:section>
        <p14:section name="O Uczelni" id="{AF25C121-923A-E241-84E5-29062C6640BC}">
          <p14:sldIdLst>
            <p14:sldId id="484"/>
            <p14:sldId id="634"/>
            <p14:sldId id="489"/>
            <p14:sldId id="633"/>
            <p14:sldId id="488"/>
            <p14:sldId id="486"/>
            <p14:sldId id="635"/>
            <p14:sldId id="636"/>
            <p14:sldId id="627"/>
            <p14:sldId id="637"/>
            <p14:sldId id="495"/>
            <p14:sldId id="502"/>
            <p14:sldId id="620"/>
            <p14:sldId id="625"/>
            <p14:sldId id="626"/>
          </p14:sldIdLst>
        </p14:section>
        <p14:section name="Rekrutacja" id="{A74C99DF-D5EE-C445-8CB2-2EA8FF3A7324}">
          <p14:sldIdLst/>
        </p14:section>
        <p14:section name="Final" id="{FDD421D6-D368-644B-9038-CED524D9CC53}">
          <p14:sldIdLst>
            <p14:sldId id="5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gata" initials="APP" lastIdx="7" clrIdx="0"/>
  <p:cmAuthor id="1" name="Ola" initials="O" lastIdx="28" clrIdx="1"/>
  <p:cmAuthor id="2" name="Michal Biernacki" initials="MB" lastIdx="3" clrIdx="2"/>
  <p:cmAuthor id="3" name="Michal Biernacki" initials="MB [2]" lastIdx="1" clrIdx="3"/>
  <p:cmAuthor id="4" name="Michal Biernacki" initials="MB [3]" lastIdx="1" clrIdx="4"/>
  <p:cmAuthor id="5" name="Michal Biernacki" initials="MB [4]" lastIdx="1" clrIdx="5"/>
  <p:cmAuthor id="6" name="Michal Biernacki" initials="MB [5]" lastIdx="1" clrIdx="6"/>
  <p:cmAuthor id="7" name="Michal Biernacki" initials="MB [6]" lastIdx="1" clrIdx="7"/>
  <p:cmAuthor id="8" name="Michal Biernacki" initials="MB [7]" lastIdx="1" clrIdx="8"/>
  <p:cmAuthor id="9" name="Michal Biernacki" initials="MB [8]" lastIdx="1" clrIdx="9"/>
  <p:cmAuthor id="10" name="Michal Biernacki" initials="MB [9]" lastIdx="1" clrIdx="10"/>
  <p:cmAuthor id="11" name="Michal Biernacki" initials="MB [10]" lastIdx="1" clrIdx="11"/>
  <p:cmAuthor id="12" name="Michal Biernacki" initials="MB [11]" lastIdx="1" clrIdx="1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122F"/>
    <a:srgbClr val="404040"/>
    <a:srgbClr val="9D0434"/>
    <a:srgbClr val="F0F0F1"/>
    <a:srgbClr val="8282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Styl jasny 3 — Ak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yl jasny 2 — Ak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16DA210-FB5B-4158-B5E0-FEB733F419BA}" styleName="Styl jasny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37" autoAdjust="0"/>
    <p:restoredTop sz="94660"/>
  </p:normalViewPr>
  <p:slideViewPr>
    <p:cSldViewPr snapToGrid="0">
      <p:cViewPr varScale="1">
        <p:scale>
          <a:sx n="86" d="100"/>
          <a:sy n="86" d="100"/>
        </p:scale>
        <p:origin x="39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9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2A7AE-1B66-4F49-B5D7-517E9D994D8F}" type="datetimeFigureOut">
              <a:rPr lang="pl-PL" smtClean="0"/>
              <a:t>11.10.2019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4230F-4B90-4BE8-BCD8-5A7CE4012E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1674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914519" y="283886"/>
            <a:ext cx="10364551" cy="5667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t>Tekst tytułowy</a:t>
            </a:r>
          </a:p>
        </p:txBody>
      </p:sp>
      <p:pic>
        <p:nvPicPr>
          <p:cNvPr id="24" name="Logotyp_pozio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387" y="6014215"/>
            <a:ext cx="2331226" cy="524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914519" y="283886"/>
            <a:ext cx="10364551" cy="5667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t>Tekst tytułowy</a:t>
            </a:r>
          </a:p>
        </p:txBody>
      </p:sp>
      <p:pic>
        <p:nvPicPr>
          <p:cNvPr id="24" name="Logotyp_pozio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387" y="6014215"/>
            <a:ext cx="2331226" cy="524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2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609679" y="3509993"/>
            <a:ext cx="10974230" cy="1252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08863" tIns="108863" rIns="108863" bIns="108863" anchor="ctr">
            <a:normAutofit/>
          </a:bodyPr>
          <a:lstStyle/>
          <a:p>
            <a:r>
              <a:t>Tekst tytułowy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609679" y="4762500"/>
            <a:ext cx="10974230" cy="209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08863" tIns="108863" rIns="108863" bIns="108863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0">
            <a:off x="10733737" y="-1363785"/>
            <a:ext cx="2235949" cy="255090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801" y="-679755"/>
            <a:ext cx="1256715" cy="1433735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541" y="246083"/>
            <a:ext cx="786845" cy="88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74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>
    <p:push/>
  </p:transition>
  <p:hf sldNum="0" hdr="0" ftr="0"/>
  <p:txStyles>
    <p:titleStyle>
      <a:lvl1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1pPr>
      <a:lvl2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5pPr>
      <a:lvl6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9pPr>
    </p:titleStyle>
    <p:bodyStyle>
      <a:lvl1pPr marL="0" marR="0" indent="0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1pPr>
      <a:lvl2pPr marL="0" marR="0" indent="544319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2pPr>
      <a:lvl3pPr marL="0" marR="0" indent="1088639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3pPr>
      <a:lvl4pPr marL="0" marR="0" indent="1632958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4pPr>
      <a:lvl5pPr marL="0" marR="0" indent="2177278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5pPr>
      <a:lvl6pPr marL="0" marR="0" indent="2721597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6pPr>
      <a:lvl7pPr marL="0" marR="0" indent="3265917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7pPr>
      <a:lvl8pPr marL="0" marR="0" indent="3810236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8pPr>
      <a:lvl9pPr marL="0" marR="0" indent="4354556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9pPr>
    </p:bodyStyle>
    <p:otherStyle>
      <a:lvl1pPr marL="0" marR="0" indent="0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544319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088639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632958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2177278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721597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3265917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810236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4354556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609679" y="3509993"/>
            <a:ext cx="10974230" cy="1252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08863" tIns="108863" rIns="108863" bIns="108863" anchor="ctr">
            <a:normAutofit/>
          </a:bodyPr>
          <a:lstStyle/>
          <a:p>
            <a:r>
              <a:t>Tekst tytułowy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609679" y="4762500"/>
            <a:ext cx="10974230" cy="209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08863" tIns="108863" rIns="108863" bIns="108863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0">
            <a:off x="10733737" y="-1363785"/>
            <a:ext cx="2235949" cy="255090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801" y="-679755"/>
            <a:ext cx="1256715" cy="1433735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541" y="246083"/>
            <a:ext cx="786845" cy="88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13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ransition spd="slow">
    <p:push/>
  </p:transition>
  <p:hf sldNum="0" hdr="0" ftr="0"/>
  <p:txStyles>
    <p:titleStyle>
      <a:lvl1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1pPr>
      <a:lvl2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5pPr>
      <a:lvl6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0" algn="ctr" defTabSz="54431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50" b="0" i="0" u="none" strike="noStrike" cap="none" spc="0" baseline="0">
          <a:ln>
            <a:noFill/>
          </a:ln>
          <a:solidFill>
            <a:srgbClr val="C51D00"/>
          </a:solidFill>
          <a:uFillTx/>
          <a:latin typeface="Open Sans"/>
          <a:ea typeface="Open Sans"/>
          <a:cs typeface="Open Sans"/>
          <a:sym typeface="Open Sans"/>
        </a:defRPr>
      </a:lvl9pPr>
    </p:titleStyle>
    <p:bodyStyle>
      <a:lvl1pPr marL="0" marR="0" indent="0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1pPr>
      <a:lvl2pPr marL="0" marR="0" indent="544319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2pPr>
      <a:lvl3pPr marL="0" marR="0" indent="1088639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3pPr>
      <a:lvl4pPr marL="0" marR="0" indent="1632958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4pPr>
      <a:lvl5pPr marL="0" marR="0" indent="2177278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5pPr>
      <a:lvl6pPr marL="0" marR="0" indent="2721597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6pPr>
      <a:lvl7pPr marL="0" marR="0" indent="3265917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7pPr>
      <a:lvl8pPr marL="0" marR="0" indent="3810236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8pPr>
      <a:lvl9pPr marL="0" marR="0" indent="4354556" algn="ctr" defTabSz="544319" rtl="0" latinLnBrk="0">
        <a:lnSpc>
          <a:spcPct val="100000"/>
        </a:lnSpc>
        <a:spcBef>
          <a:spcPts val="5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accent6"/>
          </a:solidFill>
          <a:uFillTx/>
          <a:latin typeface="Open Sans Light"/>
          <a:ea typeface="Open Sans Light"/>
          <a:cs typeface="Open Sans Light"/>
          <a:sym typeface="Open Sans Light"/>
        </a:defRPr>
      </a:lvl9pPr>
    </p:bodyStyle>
    <p:otherStyle>
      <a:lvl1pPr marL="0" marR="0" indent="0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544319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088639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632958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2177278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721597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3265917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810236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4354556" algn="r" defTabSz="5443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13" Type="http://schemas.openxmlformats.org/officeDocument/2006/relationships/image" Target="../media/image42.emf"/><Relationship Id="rId3" Type="http://schemas.openxmlformats.org/officeDocument/2006/relationships/image" Target="../media/image32.png"/><Relationship Id="rId7" Type="http://schemas.openxmlformats.org/officeDocument/2006/relationships/image" Target="../media/image36.emf"/><Relationship Id="rId12" Type="http://schemas.openxmlformats.org/officeDocument/2006/relationships/image" Target="../media/image41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40.emf"/><Relationship Id="rId5" Type="http://schemas.openxmlformats.org/officeDocument/2006/relationships/image" Target="../media/image34.png"/><Relationship Id="rId10" Type="http://schemas.openxmlformats.org/officeDocument/2006/relationships/image" Target="../media/image39.emf"/><Relationship Id="rId4" Type="http://schemas.openxmlformats.org/officeDocument/2006/relationships/image" Target="../media/image33.png"/><Relationship Id="rId9" Type="http://schemas.openxmlformats.org/officeDocument/2006/relationships/image" Target="../media/image38.emf"/><Relationship Id="rId1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7.emf"/><Relationship Id="rId7" Type="http://schemas.openxmlformats.org/officeDocument/2006/relationships/image" Target="../media/image1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7.emf"/><Relationship Id="rId7" Type="http://schemas.openxmlformats.org/officeDocument/2006/relationships/image" Target="../media/image4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35.png"/><Relationship Id="rId4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101" y="-366466"/>
            <a:ext cx="10713493" cy="8023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101" y="3636790"/>
            <a:ext cx="2790099" cy="3183110"/>
          </a:xfrm>
          <a:prstGeom prst="rect">
            <a:avLst/>
          </a:prstGeom>
          <a:noFill/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57" y="4813038"/>
            <a:ext cx="1726575" cy="194735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39" y="1892368"/>
            <a:ext cx="2418980" cy="2759715"/>
          </a:xfrm>
          <a:prstGeom prst="rect">
            <a:avLst/>
          </a:prstGeom>
        </p:spPr>
      </p:pic>
      <p:sp>
        <p:nvSpPr>
          <p:cNvPr id="8" name="PoleTekstowe 7"/>
          <p:cNvSpPr txBox="1"/>
          <p:nvPr/>
        </p:nvSpPr>
        <p:spPr>
          <a:xfrm>
            <a:off x="688763" y="2795172"/>
            <a:ext cx="2591656" cy="892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1088638" hangingPunct="0"/>
            <a:r>
              <a:rPr lang="pl-PL" sz="2800" dirty="0">
                <a:solidFill>
                  <a:schemeClr val="bg1"/>
                </a:solidFill>
                <a:latin typeface="Lucida Calligraphy" panose="03010101010101010101" pitchFamily="66" charset="0"/>
                <a:ea typeface="Kaushan Script" charset="0"/>
                <a:cs typeface="Kaushan Script" charset="0"/>
                <a:sym typeface="Arial"/>
              </a:rPr>
              <a:t> </a:t>
            </a:r>
            <a:r>
              <a:rPr lang="pl-PL" sz="2400" b="1" dirty="0" err="1">
                <a:solidFill>
                  <a:schemeClr val="bg1"/>
                </a:solidFill>
                <a:latin typeface="Lucida Calligraphy" panose="03010101010101010101" pitchFamily="66" charset="0"/>
                <a:ea typeface="Kaushan Script" charset="0"/>
                <a:cs typeface="Kaushan Script" charset="0"/>
                <a:sym typeface="Arial"/>
              </a:rPr>
              <a:t>Practically</a:t>
            </a:r>
            <a:r>
              <a:rPr lang="pl-PL" sz="2400" b="1" dirty="0">
                <a:solidFill>
                  <a:schemeClr val="bg1"/>
                </a:solidFill>
                <a:latin typeface="Lucida Calligraphy" panose="03010101010101010101" pitchFamily="66" charset="0"/>
                <a:ea typeface="Kaushan Script" charset="0"/>
                <a:cs typeface="Kaushan Script" charset="0"/>
                <a:sym typeface="Arial"/>
              </a:rPr>
              <a:t> </a:t>
            </a:r>
            <a:r>
              <a:rPr lang="pl-PL" sz="2800" dirty="0">
                <a:solidFill>
                  <a:schemeClr val="bg1"/>
                </a:solidFill>
                <a:latin typeface="Lucida Calligraphy" panose="03010101010101010101" pitchFamily="66" charset="0"/>
                <a:ea typeface="Kaushan Script" charset="0"/>
                <a:cs typeface="Kaushan Script" charset="0"/>
                <a:sym typeface="Arial"/>
              </a:rPr>
              <a:t>- </a:t>
            </a:r>
            <a:r>
              <a:rPr lang="pl-PL" sz="2400" dirty="0">
                <a:solidFill>
                  <a:schemeClr val="bg1"/>
                </a:solidFill>
                <a:latin typeface="Lucida Calligraphy" panose="03010101010101010101" pitchFamily="66" charset="0"/>
                <a:ea typeface="Kaushan Script" charset="0"/>
                <a:cs typeface="Kaushan Script" charset="0"/>
                <a:sym typeface="Arial"/>
              </a:rPr>
              <a:t>the </a:t>
            </a:r>
            <a:r>
              <a:rPr lang="pl-PL" sz="2400" dirty="0" err="1">
                <a:solidFill>
                  <a:schemeClr val="bg1"/>
                </a:solidFill>
                <a:latin typeface="Lucida Calligraphy" panose="03010101010101010101" pitchFamily="66" charset="0"/>
                <a:ea typeface="Kaushan Script" charset="0"/>
                <a:cs typeface="Kaushan Script" charset="0"/>
                <a:sym typeface="Arial"/>
              </a:rPr>
              <a:t>best</a:t>
            </a:r>
            <a:r>
              <a:rPr lang="pl-PL" sz="2400" dirty="0">
                <a:solidFill>
                  <a:schemeClr val="bg1"/>
                </a:solidFill>
                <a:latin typeface="Lucida Calligraphy" panose="03010101010101010101" pitchFamily="66" charset="0"/>
                <a:ea typeface="Kaushan Script" charset="0"/>
                <a:cs typeface="Kaushan Script" charset="0"/>
                <a:sym typeface="Arial"/>
              </a:rPr>
              <a:t>!</a:t>
            </a:r>
            <a:endParaRPr kumimoji="0" lang="pl-PL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ucida Calligraphy" panose="03010101010101010101" pitchFamily="66" charset="0"/>
              <a:ea typeface="Kaushan Script" charset="0"/>
              <a:cs typeface="Kaushan Script" charset="0"/>
              <a:sym typeface="Arial"/>
            </a:endParaRPr>
          </a:p>
        </p:txBody>
      </p:sp>
      <p:sp>
        <p:nvSpPr>
          <p:cNvPr id="10" name="PoleTekstowe 9"/>
          <p:cNvSpPr txBox="1"/>
          <p:nvPr/>
        </p:nvSpPr>
        <p:spPr>
          <a:xfrm>
            <a:off x="1014183" y="5559242"/>
            <a:ext cx="173763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10886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4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  <a:sym typeface="Arial"/>
              </a:rPr>
              <a:t>ue.wroc.pl</a:t>
            </a:r>
            <a:endParaRPr kumimoji="0" lang="pl-PL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Kaushan Script" charset="0"/>
              <a:ea typeface="Kaushan Script" charset="0"/>
              <a:cs typeface="Kaushan Script" charset="0"/>
              <a:sym typeface="Arial"/>
            </a:endParaRPr>
          </a:p>
        </p:txBody>
      </p:sp>
      <p:pic>
        <p:nvPicPr>
          <p:cNvPr id="1026" name="Picture 2" descr="http://www.ue.wroc.pl/p/logotyp2/logo_eng-2019/kolor_pion.jpg">
            <a:extLst>
              <a:ext uri="{FF2B5EF4-FFF2-40B4-BE49-F238E27FC236}">
                <a16:creationId xmlns:a16="http://schemas.microsoft.com/office/drawing/2014/main" id="{A2B4F825-52B9-4F91-8329-C183B77F00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3" t="8943" r="14060" b="8024"/>
          <a:stretch/>
        </p:blipFill>
        <p:spPr bwMode="auto">
          <a:xfrm>
            <a:off x="3372672" y="4303894"/>
            <a:ext cx="2046955" cy="184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336146"/>
      </p:ext>
    </p:extLst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9642D8-D03A-49FC-A91A-01AFD0531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I</a:t>
            </a:r>
            <a:r>
              <a:rPr lang="en-GB" b="1" dirty="0" err="1"/>
              <a:t>nternational</a:t>
            </a:r>
            <a:r>
              <a:rPr lang="en-GB" b="1" dirty="0"/>
              <a:t> </a:t>
            </a:r>
            <a:r>
              <a:rPr lang="en-GB" dirty="0"/>
              <a:t>cooperation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7E89B28-AE4F-437B-9DE5-D7006A828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045" y="910754"/>
            <a:ext cx="8602130" cy="4877151"/>
          </a:xfrm>
          <a:prstGeom prst="rect">
            <a:avLst/>
          </a:prstGeom>
        </p:spPr>
      </p:pic>
      <p:pic>
        <p:nvPicPr>
          <p:cNvPr id="11" name="Picture 2" descr="http://www.ue.wroc.pl/p/logotyp2/logo_eng-2019/kolor_poz.jpg">
            <a:extLst>
              <a:ext uri="{FF2B5EF4-FFF2-40B4-BE49-F238E27FC236}">
                <a16:creationId xmlns:a16="http://schemas.microsoft.com/office/drawing/2014/main" id="{899F817D-3552-4645-99B4-39D855EA4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14530" r="3407" b="19564"/>
          <a:stretch/>
        </p:blipFill>
        <p:spPr bwMode="auto">
          <a:xfrm>
            <a:off x="4376057" y="5963794"/>
            <a:ext cx="3439886" cy="8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957952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01">
            <a:extLst>
              <a:ext uri="{FF2B5EF4-FFF2-40B4-BE49-F238E27FC236}">
                <a16:creationId xmlns:a16="http://schemas.microsoft.com/office/drawing/2014/main" id="{5C7144B5-225A-4FEE-96BE-238A540A6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4163"/>
            <a:ext cx="10364788" cy="566737"/>
          </a:xfrm>
          <a:prstGeom prst="rect">
            <a:avLst/>
          </a:prstGeom>
        </p:spPr>
        <p:txBody>
          <a:bodyPr/>
          <a:lstStyle/>
          <a:p>
            <a:r>
              <a:rPr lang="pl-PL" b="1" dirty="0" err="1"/>
              <a:t>Cooperation</a:t>
            </a:r>
            <a:r>
              <a:rPr lang="pl-PL" b="1" dirty="0"/>
              <a:t> with business</a:t>
            </a:r>
            <a:endParaRPr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EACC2D6-2E71-420A-9CDD-CB29526C1F22}"/>
              </a:ext>
            </a:extLst>
          </p:cNvPr>
          <p:cNvSpPr txBox="1"/>
          <p:nvPr/>
        </p:nvSpPr>
        <p:spPr>
          <a:xfrm>
            <a:off x="391150" y="2142388"/>
            <a:ext cx="4238807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just" defTabSz="1088638" hangingPunct="0"/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The </a:t>
            </a:r>
            <a:r>
              <a:rPr lang="pl-PL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Entrepreneurship</a:t>
            </a: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 </a:t>
            </a:r>
            <a:r>
              <a:rPr lang="pl-PL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Incubator</a:t>
            </a: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 </a:t>
            </a:r>
            <a:r>
              <a:rPr lang="pl-PL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inQUBE</a:t>
            </a:r>
            <a:endParaRPr lang="pl-PL" sz="16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ea typeface="Arial"/>
              <a:cs typeface="Arial"/>
              <a:sym typeface="Arial"/>
            </a:endParaRPr>
          </a:p>
          <a:p>
            <a:pPr algn="just" defTabSz="1088638" hangingPunct="0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The mission core of the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inQUBE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 is to be </a:t>
            </a:r>
            <a:b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a significant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centre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 of creative and innovative thought, a place where innovative businesses start, develop and flourish.</a:t>
            </a:r>
            <a:endParaRPr lang="pl-PL" sz="1600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ea typeface="Arial"/>
              <a:cs typeface="Arial"/>
              <a:sym typeface="Arial"/>
            </a:endParaRPr>
          </a:p>
          <a:p>
            <a:pPr algn="just" defTabSz="1088638" hangingPunct="0"/>
            <a:endParaRPr lang="pl-PL" sz="1600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ea typeface="Arial"/>
              <a:cs typeface="Arial"/>
              <a:sym typeface="Arial"/>
            </a:endParaRPr>
          </a:p>
          <a:p>
            <a:pPr marL="285750" indent="-285750" algn="just" defTabSz="1088638" hangingPunct="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244 m2 of co-working space,</a:t>
            </a:r>
          </a:p>
          <a:p>
            <a:pPr marL="285750" indent="-285750" algn="just" defTabSz="1088638" hangingPunct="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approx. 400 m2 of office space on the first and second floor of the building</a:t>
            </a:r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F431BF7-CDEB-4979-894E-74E354D85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779" y="5967868"/>
            <a:ext cx="3438442" cy="88399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8468B92B-4A2A-40C9-8C37-86C31ABFCB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67" r="12985"/>
          <a:stretch/>
        </p:blipFill>
        <p:spPr>
          <a:xfrm>
            <a:off x="5717293" y="1633491"/>
            <a:ext cx="6374093" cy="40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08001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1467644" y="-5642"/>
            <a:ext cx="11750549" cy="686364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22860" rIns="2286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130" name="Shape 130"/>
          <p:cNvSpPr>
            <a:spLocks noGrp="1"/>
          </p:cNvSpPr>
          <p:nvPr>
            <p:ph type="ctrTitle"/>
          </p:nvPr>
        </p:nvSpPr>
        <p:spPr>
          <a:xfrm>
            <a:off x="512177" y="4245886"/>
            <a:ext cx="10974230" cy="2084823"/>
          </a:xfrm>
          <a:prstGeom prst="rect">
            <a:avLst/>
          </a:prstGeom>
          <a:effectLst>
            <a:outerShdw blurRad="266700" dir="5220000" rotWithShape="0">
              <a:srgbClr val="FFFFFF"/>
            </a:outerShdw>
          </a:effectLst>
        </p:spPr>
        <p:txBody>
          <a:bodyPr/>
          <a:lstStyle/>
          <a:p>
            <a:pPr algn="l"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pl-PL" sz="3600" dirty="0" err="1"/>
              <a:t>Recruitment</a:t>
            </a:r>
            <a:r>
              <a:rPr lang="pl-PL" sz="3600" dirty="0"/>
              <a:t> Information</a:t>
            </a:r>
            <a:br>
              <a:rPr sz="3600" dirty="0"/>
            </a:br>
            <a:endParaRPr sz="2400" dirty="0">
              <a:solidFill>
                <a:srgbClr val="535353"/>
              </a:solidFill>
            </a:endParaRPr>
          </a:p>
        </p:txBody>
      </p:sp>
      <p:pic>
        <p:nvPicPr>
          <p:cNvPr id="131" name="rekrutacj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15" y="2432553"/>
            <a:ext cx="1524001" cy="14795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72101533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xfrm>
            <a:off x="914519" y="136583"/>
            <a:ext cx="10364550" cy="566760"/>
          </a:xfrm>
          <a:prstGeom prst="rect">
            <a:avLst/>
          </a:prstGeom>
        </p:spPr>
        <p:txBody>
          <a:bodyPr/>
          <a:lstStyle/>
          <a:p>
            <a:r>
              <a:rPr lang="pl-PL" b="1" dirty="0" err="1"/>
              <a:t>Bachelor</a:t>
            </a:r>
            <a:r>
              <a:rPr lang="pl-PL" b="1" dirty="0"/>
              <a:t> </a:t>
            </a:r>
            <a:r>
              <a:rPr lang="pl-PL" b="1" dirty="0" err="1"/>
              <a:t>Degree</a:t>
            </a:r>
            <a:r>
              <a:rPr lang="pl-PL" b="1" dirty="0"/>
              <a:t> in </a:t>
            </a:r>
            <a:r>
              <a:rPr lang="pl-PL" b="1" dirty="0" err="1"/>
              <a:t>Polish</a:t>
            </a:r>
            <a:endParaRPr b="1" dirty="0"/>
          </a:p>
        </p:txBody>
      </p:sp>
      <p:sp>
        <p:nvSpPr>
          <p:cNvPr id="96" name="Shape 96"/>
          <p:cNvSpPr/>
          <p:nvPr/>
        </p:nvSpPr>
        <p:spPr>
          <a:xfrm>
            <a:off x="5708385" y="970193"/>
            <a:ext cx="776823" cy="64008"/>
          </a:xfrm>
          <a:prstGeom prst="rect">
            <a:avLst/>
          </a:prstGeom>
          <a:solidFill>
            <a:srgbClr val="ECECEC"/>
          </a:solidFill>
          <a:ln w="12700">
            <a:miter lim="400000"/>
          </a:ln>
        </p:spPr>
        <p:txBody>
          <a:bodyPr lIns="22860" rIns="22860" anchor="ctr"/>
          <a:lstStyle/>
          <a:p>
            <a:pPr algn="ctr" defTabSz="544319" hangingPunct="0">
              <a:defRPr>
                <a:solidFill>
                  <a:srgbClr val="216BA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sz="2150" kern="0">
              <a:solidFill>
                <a:srgbClr val="216BA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pSp>
        <p:nvGrpSpPr>
          <p:cNvPr id="99" name="Group 99"/>
          <p:cNvGrpSpPr/>
          <p:nvPr/>
        </p:nvGrpSpPr>
        <p:grpSpPr>
          <a:xfrm>
            <a:off x="1753591" y="1604074"/>
            <a:ext cx="2383977" cy="326475"/>
            <a:chOff x="17049" y="0"/>
            <a:chExt cx="4767953" cy="652948"/>
          </a:xfrm>
        </p:grpSpPr>
        <p:sp>
          <p:nvSpPr>
            <p:cNvPr id="97" name="Shape 97"/>
            <p:cNvSpPr/>
            <p:nvPr/>
          </p:nvSpPr>
          <p:spPr>
            <a:xfrm flipH="1" flipV="1">
              <a:off x="3756677" y="0"/>
              <a:ext cx="1028327" cy="652949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98" name="Shape 98"/>
            <p:cNvSpPr/>
            <p:nvPr/>
          </p:nvSpPr>
          <p:spPr>
            <a:xfrm flipH="1" flipV="1">
              <a:off x="17049" y="0"/>
              <a:ext cx="3739631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100" name="Shape 100"/>
          <p:cNvSpPr/>
          <p:nvPr/>
        </p:nvSpPr>
        <p:spPr>
          <a:xfrm>
            <a:off x="1732079" y="1196320"/>
            <a:ext cx="4151886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60" rIns="22860">
            <a:spAutoFit/>
          </a:bodyPr>
          <a:lstStyle>
            <a:lvl1pPr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pl-PL" sz="1600" kern="0" dirty="0" err="1">
                <a:latin typeface="Open Sans" charset="0"/>
                <a:ea typeface="Open Sans" charset="0"/>
                <a:cs typeface="Open Sans" charset="0"/>
              </a:rPr>
              <a:t>Economic</a:t>
            </a: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 Analytics</a:t>
            </a:r>
          </a:p>
        </p:txBody>
      </p:sp>
      <p:grpSp>
        <p:nvGrpSpPr>
          <p:cNvPr id="103" name="Group 103"/>
          <p:cNvGrpSpPr/>
          <p:nvPr/>
        </p:nvGrpSpPr>
        <p:grpSpPr>
          <a:xfrm>
            <a:off x="7954042" y="1768794"/>
            <a:ext cx="2428592" cy="254614"/>
            <a:chOff x="0" y="0"/>
            <a:chExt cx="4857182" cy="509227"/>
          </a:xfrm>
        </p:grpSpPr>
        <p:sp>
          <p:nvSpPr>
            <p:cNvPr id="101" name="Shape 101"/>
            <p:cNvSpPr/>
            <p:nvPr/>
          </p:nvSpPr>
          <p:spPr>
            <a:xfrm flipV="1">
              <a:off x="0" y="0"/>
              <a:ext cx="1174178" cy="509227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02" name="Shape 102"/>
            <p:cNvSpPr/>
            <p:nvPr/>
          </p:nvSpPr>
          <p:spPr>
            <a:xfrm>
              <a:off x="1174178" y="0"/>
              <a:ext cx="3683005" cy="0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104" name="Shape 104"/>
          <p:cNvSpPr/>
          <p:nvPr/>
        </p:nvSpPr>
        <p:spPr>
          <a:xfrm>
            <a:off x="8041594" y="1169553"/>
            <a:ext cx="239477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60" rIns="22860">
            <a:spAutoFit/>
          </a:bodyPr>
          <a:lstStyle>
            <a:lvl1pPr algn="r"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International </a:t>
            </a:r>
            <a:r>
              <a:rPr lang="pl-PL" sz="1600" kern="0" dirty="0" err="1">
                <a:latin typeface="Open Sans" charset="0"/>
                <a:ea typeface="Open Sans" charset="0"/>
                <a:cs typeface="Open Sans" charset="0"/>
              </a:rPr>
              <a:t>Economic</a:t>
            </a: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 Relations</a:t>
            </a:r>
          </a:p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endParaRPr sz="1600" kern="0" dirty="0">
              <a:latin typeface="Open Sans" charset="0"/>
              <a:ea typeface="Open Sans" charset="0"/>
              <a:cs typeface="Open Sans" charset="0"/>
            </a:endParaRPr>
          </a:p>
        </p:txBody>
      </p:sp>
      <p:grpSp>
        <p:nvGrpSpPr>
          <p:cNvPr id="111" name="Group 111"/>
          <p:cNvGrpSpPr/>
          <p:nvPr/>
        </p:nvGrpSpPr>
        <p:grpSpPr>
          <a:xfrm>
            <a:off x="1753589" y="5703274"/>
            <a:ext cx="2370654" cy="368059"/>
            <a:chOff x="-40685" y="-5747"/>
            <a:chExt cx="4741307" cy="736117"/>
          </a:xfrm>
        </p:grpSpPr>
        <p:sp>
          <p:nvSpPr>
            <p:cNvPr id="109" name="Shape 109"/>
            <p:cNvSpPr/>
            <p:nvPr/>
          </p:nvSpPr>
          <p:spPr>
            <a:xfrm flipH="1">
              <a:off x="3648456" y="-5747"/>
              <a:ext cx="1052166" cy="68917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10" name="Shape 110"/>
            <p:cNvSpPr/>
            <p:nvPr/>
          </p:nvSpPr>
          <p:spPr>
            <a:xfrm flipH="1">
              <a:off x="-40685" y="693628"/>
              <a:ext cx="3666881" cy="36742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112" name="Shape 112"/>
          <p:cNvSpPr/>
          <p:nvPr/>
        </p:nvSpPr>
        <p:spPr>
          <a:xfrm>
            <a:off x="1822232" y="5686251"/>
            <a:ext cx="213387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2860" rIns="22860">
            <a:spAutoFit/>
          </a:bodyPr>
          <a:lstStyle>
            <a:lvl1pPr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Logistics</a:t>
            </a:r>
            <a:endParaRPr sz="1600" kern="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13" name="Shape 113"/>
          <p:cNvSpPr/>
          <p:nvPr/>
        </p:nvSpPr>
        <p:spPr>
          <a:xfrm>
            <a:off x="4425603" y="1586118"/>
            <a:ext cx="3294803" cy="387618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22860" rIns="22860" anchor="ctr"/>
          <a:lstStyle/>
          <a:p>
            <a:pPr defTabSz="544319" hangingPunct="0">
              <a:defRPr>
                <a:solidFill>
                  <a:srgbClr val="FFFFFF"/>
                </a:solidFill>
              </a:defRPr>
            </a:pPr>
            <a:endParaRPr sz="215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6" name="Group 116"/>
          <p:cNvGrpSpPr/>
          <p:nvPr/>
        </p:nvGrpSpPr>
        <p:grpSpPr>
          <a:xfrm>
            <a:off x="7954042" y="2681670"/>
            <a:ext cx="2428592" cy="164835"/>
            <a:chOff x="0" y="0"/>
            <a:chExt cx="4857182" cy="329668"/>
          </a:xfrm>
        </p:grpSpPr>
        <p:sp>
          <p:nvSpPr>
            <p:cNvPr id="114" name="Shape 114"/>
            <p:cNvSpPr/>
            <p:nvPr/>
          </p:nvSpPr>
          <p:spPr>
            <a:xfrm flipV="1">
              <a:off x="0" y="0"/>
              <a:ext cx="1174178" cy="329669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15" name="Shape 115"/>
            <p:cNvSpPr/>
            <p:nvPr/>
          </p:nvSpPr>
          <p:spPr>
            <a:xfrm>
              <a:off x="1174178" y="0"/>
              <a:ext cx="3683005" cy="0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119" name="Group 119"/>
          <p:cNvGrpSpPr/>
          <p:nvPr/>
        </p:nvGrpSpPr>
        <p:grpSpPr>
          <a:xfrm>
            <a:off x="7961077" y="4598490"/>
            <a:ext cx="2421558" cy="111975"/>
            <a:chOff x="14069" y="643880"/>
            <a:chExt cx="4843114" cy="223950"/>
          </a:xfrm>
        </p:grpSpPr>
        <p:sp>
          <p:nvSpPr>
            <p:cNvPr id="117" name="Shape 117"/>
            <p:cNvSpPr/>
            <p:nvPr/>
          </p:nvSpPr>
          <p:spPr>
            <a:xfrm>
              <a:off x="14069" y="643880"/>
              <a:ext cx="1160107" cy="22268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18" name="Shape 118"/>
            <p:cNvSpPr/>
            <p:nvPr/>
          </p:nvSpPr>
          <p:spPr>
            <a:xfrm>
              <a:off x="1174178" y="867829"/>
              <a:ext cx="3683005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120" name="Shape 120"/>
          <p:cNvSpPr/>
          <p:nvPr/>
        </p:nvSpPr>
        <p:spPr>
          <a:xfrm>
            <a:off x="7825292" y="4015850"/>
            <a:ext cx="263683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60" rIns="22860">
            <a:spAutoFit/>
          </a:bodyPr>
          <a:lstStyle>
            <a:lvl1pPr algn="r"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pl-PL" sz="1600" kern="0" dirty="0" err="1">
                <a:latin typeface="Open Sans" charset="0"/>
                <a:ea typeface="Open Sans" charset="0"/>
                <a:cs typeface="Open Sans" charset="0"/>
              </a:rPr>
              <a:t>Production</a:t>
            </a: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 Management and Engineering</a:t>
            </a:r>
            <a:endParaRPr sz="1600" kern="0" dirty="0">
              <a:latin typeface="Open Sans" charset="0"/>
              <a:ea typeface="Open Sans" charset="0"/>
              <a:cs typeface="Open Sans" charset="0"/>
            </a:endParaRPr>
          </a:p>
        </p:txBody>
      </p:sp>
      <p:grpSp>
        <p:nvGrpSpPr>
          <p:cNvPr id="123" name="Group 123"/>
          <p:cNvGrpSpPr/>
          <p:nvPr/>
        </p:nvGrpSpPr>
        <p:grpSpPr>
          <a:xfrm>
            <a:off x="1753591" y="2373831"/>
            <a:ext cx="2370651" cy="133590"/>
            <a:chOff x="17049" y="0"/>
            <a:chExt cx="4741300" cy="267179"/>
          </a:xfrm>
        </p:grpSpPr>
        <p:sp>
          <p:nvSpPr>
            <p:cNvPr id="121" name="Shape 121"/>
            <p:cNvSpPr/>
            <p:nvPr/>
          </p:nvSpPr>
          <p:spPr>
            <a:xfrm flipH="1" flipV="1">
              <a:off x="3756677" y="0"/>
              <a:ext cx="1001673" cy="267180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22" name="Shape 122"/>
            <p:cNvSpPr/>
            <p:nvPr/>
          </p:nvSpPr>
          <p:spPr>
            <a:xfrm flipH="1" flipV="1">
              <a:off x="17049" y="0"/>
              <a:ext cx="3739631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124" name="Shape 124"/>
          <p:cNvSpPr/>
          <p:nvPr/>
        </p:nvSpPr>
        <p:spPr>
          <a:xfrm>
            <a:off x="1809353" y="1959837"/>
            <a:ext cx="213387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2860" rIns="22860">
            <a:spAutoFit/>
          </a:bodyPr>
          <a:lstStyle>
            <a:lvl1pPr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pl-PL" sz="1600" kern="0" dirty="0" err="1">
                <a:latin typeface="Open Sans" charset="0"/>
                <a:ea typeface="Open Sans" charset="0"/>
                <a:cs typeface="Open Sans" charset="0"/>
              </a:rPr>
              <a:t>Economics</a:t>
            </a:r>
            <a:endParaRPr lang="pl-PL" sz="1600" kern="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1807021" y="3903177"/>
            <a:ext cx="2450444" cy="679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2860" rIns="22860"/>
          <a:lstStyle>
            <a:lvl1pPr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Finance and Accounting</a:t>
            </a:r>
          </a:p>
        </p:txBody>
      </p:sp>
      <p:grpSp>
        <p:nvGrpSpPr>
          <p:cNvPr id="128" name="Group 128"/>
          <p:cNvGrpSpPr/>
          <p:nvPr/>
        </p:nvGrpSpPr>
        <p:grpSpPr>
          <a:xfrm>
            <a:off x="1753591" y="4237691"/>
            <a:ext cx="2370651" cy="158230"/>
            <a:chOff x="17049" y="-316459"/>
            <a:chExt cx="4741299" cy="316459"/>
          </a:xfrm>
        </p:grpSpPr>
        <p:sp>
          <p:nvSpPr>
            <p:cNvPr id="126" name="Shape 126"/>
            <p:cNvSpPr/>
            <p:nvPr/>
          </p:nvSpPr>
          <p:spPr>
            <a:xfrm flipH="1">
              <a:off x="3756676" y="-316460"/>
              <a:ext cx="1001674" cy="30376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27" name="Shape 127"/>
            <p:cNvSpPr/>
            <p:nvPr/>
          </p:nvSpPr>
          <p:spPr>
            <a:xfrm flipH="1" flipV="1">
              <a:off x="17049" y="0"/>
              <a:ext cx="3739631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pic>
        <p:nvPicPr>
          <p:cNvPr id="130" name="ekonomi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6432" y="1885833"/>
            <a:ext cx="479256" cy="5189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4" name="Group 134"/>
          <p:cNvGrpSpPr/>
          <p:nvPr/>
        </p:nvGrpSpPr>
        <p:grpSpPr>
          <a:xfrm rot="10800000">
            <a:off x="7967102" y="3518800"/>
            <a:ext cx="2385308" cy="1"/>
            <a:chOff x="17049" y="0"/>
            <a:chExt cx="4770613" cy="0"/>
          </a:xfrm>
        </p:grpSpPr>
        <p:sp>
          <p:nvSpPr>
            <p:cNvPr id="132" name="Shape 132"/>
            <p:cNvSpPr/>
            <p:nvPr/>
          </p:nvSpPr>
          <p:spPr>
            <a:xfrm flipH="1" flipV="1">
              <a:off x="3756677" y="0"/>
              <a:ext cx="1030987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33" name="Shape 133"/>
            <p:cNvSpPr/>
            <p:nvPr/>
          </p:nvSpPr>
          <p:spPr>
            <a:xfrm flipH="1" flipV="1">
              <a:off x="17049" y="0"/>
              <a:ext cx="3739631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135" name="Shape 135"/>
          <p:cNvSpPr/>
          <p:nvPr/>
        </p:nvSpPr>
        <p:spPr>
          <a:xfrm>
            <a:off x="8049394" y="3107474"/>
            <a:ext cx="2379176" cy="659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2860" rIns="22860"/>
          <a:lstStyle>
            <a:lvl1pPr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algn="r"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Management</a:t>
            </a:r>
          </a:p>
        </p:txBody>
      </p:sp>
      <p:sp>
        <p:nvSpPr>
          <p:cNvPr id="136" name="Shape 136"/>
          <p:cNvSpPr/>
          <p:nvPr/>
        </p:nvSpPr>
        <p:spPr>
          <a:xfrm>
            <a:off x="7921572" y="2229655"/>
            <a:ext cx="2535130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60" rIns="22860">
            <a:spAutoFit/>
          </a:bodyPr>
          <a:lstStyle>
            <a:lvl1pPr algn="r"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Accounting and Controlling</a:t>
            </a:r>
            <a:endParaRPr sz="1600" kern="0" dirty="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138" name="logistyk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0725" y="5686251"/>
            <a:ext cx="519510" cy="331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miedzynarodowe stosunki gospodarcz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626051" y="1258590"/>
            <a:ext cx="433916" cy="4339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" name="Group 119"/>
          <p:cNvGrpSpPr/>
          <p:nvPr/>
        </p:nvGrpSpPr>
        <p:grpSpPr>
          <a:xfrm>
            <a:off x="7926999" y="5716570"/>
            <a:ext cx="2482022" cy="352615"/>
            <a:chOff x="-106859" y="459071"/>
            <a:chExt cx="4964042" cy="408759"/>
          </a:xfrm>
        </p:grpSpPr>
        <p:sp>
          <p:nvSpPr>
            <p:cNvPr id="59" name="Shape 117"/>
            <p:cNvSpPr/>
            <p:nvPr/>
          </p:nvSpPr>
          <p:spPr>
            <a:xfrm>
              <a:off x="-106859" y="459071"/>
              <a:ext cx="1281035" cy="407490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60" name="Shape 118"/>
            <p:cNvSpPr/>
            <p:nvPr/>
          </p:nvSpPr>
          <p:spPr>
            <a:xfrm>
              <a:off x="1174178" y="867829"/>
              <a:ext cx="3683005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61" name="Shape 120"/>
          <p:cNvSpPr/>
          <p:nvPr/>
        </p:nvSpPr>
        <p:spPr>
          <a:xfrm>
            <a:off x="7783947" y="5228540"/>
            <a:ext cx="267275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60" rIns="22860">
            <a:spAutoFit/>
          </a:bodyPr>
          <a:lstStyle>
            <a:lvl1pPr algn="r"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kern="0" dirty="0">
                <a:latin typeface="Open Sans" charset="0"/>
                <a:ea typeface="Open Sans" charset="0"/>
                <a:cs typeface="Open Sans" charset="0"/>
              </a:rPr>
              <a:t>Management </a:t>
            </a:r>
            <a:br>
              <a:rPr lang="pl-PL" sz="1600" kern="0" dirty="0">
                <a:latin typeface="Open Sans" charset="0"/>
                <a:ea typeface="Open Sans" charset="0"/>
                <a:cs typeface="Open Sans" charset="0"/>
              </a:rPr>
            </a:br>
            <a:r>
              <a:rPr lang="en-US" sz="1600" kern="0" dirty="0">
                <a:latin typeface="Open Sans" charset="0"/>
                <a:ea typeface="Open Sans" charset="0"/>
                <a:cs typeface="Open Sans" charset="0"/>
              </a:rPr>
              <a:t>in the Modern Economy</a:t>
            </a:r>
            <a:endParaRPr sz="1600" kern="0" dirty="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62" name="zarzadzan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757558" y="2988442"/>
            <a:ext cx="302409" cy="618408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hape 124"/>
          <p:cNvSpPr/>
          <p:nvPr/>
        </p:nvSpPr>
        <p:spPr>
          <a:xfrm>
            <a:off x="1807991" y="2733302"/>
            <a:ext cx="229642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60" rIns="22860">
            <a:spAutoFit/>
          </a:bodyPr>
          <a:lstStyle>
            <a:lvl1pPr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Business </a:t>
            </a:r>
            <a:r>
              <a:rPr lang="pl-PL" sz="1600" kern="0" dirty="0" err="1">
                <a:latin typeface="Open Sans" charset="0"/>
                <a:ea typeface="Open Sans" charset="0"/>
                <a:cs typeface="Open Sans" charset="0"/>
              </a:rPr>
              <a:t>Economics</a:t>
            </a: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 </a:t>
            </a:r>
            <a:br>
              <a:rPr lang="pl-PL" sz="1600" kern="0" dirty="0">
                <a:latin typeface="Open Sans" charset="0"/>
                <a:ea typeface="Open Sans" charset="0"/>
                <a:cs typeface="Open Sans" charset="0"/>
              </a:rPr>
            </a:b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and Finance</a:t>
            </a:r>
            <a:endParaRPr sz="1600" kern="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66" name="Shape 125"/>
          <p:cNvSpPr/>
          <p:nvPr/>
        </p:nvSpPr>
        <p:spPr>
          <a:xfrm>
            <a:off x="1768568" y="4828949"/>
            <a:ext cx="2450444" cy="679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2860" rIns="22860"/>
          <a:lstStyle>
            <a:lvl1pPr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Information Technology </a:t>
            </a:r>
            <a:br>
              <a:rPr lang="pl-PL" sz="1600" kern="0" dirty="0">
                <a:latin typeface="Open Sans" charset="0"/>
                <a:ea typeface="Open Sans" charset="0"/>
                <a:cs typeface="Open Sans" charset="0"/>
              </a:rPr>
            </a:br>
            <a:r>
              <a:rPr lang="pl-PL" sz="1600" kern="0" dirty="0">
                <a:latin typeface="Open Sans" charset="0"/>
                <a:ea typeface="Open Sans" charset="0"/>
                <a:cs typeface="Open Sans" charset="0"/>
              </a:rPr>
              <a:t>in Business</a:t>
            </a:r>
          </a:p>
        </p:txBody>
      </p:sp>
      <p:grpSp>
        <p:nvGrpSpPr>
          <p:cNvPr id="67" name="Group 128"/>
          <p:cNvGrpSpPr/>
          <p:nvPr/>
        </p:nvGrpSpPr>
        <p:grpSpPr>
          <a:xfrm>
            <a:off x="1732078" y="5056271"/>
            <a:ext cx="2405489" cy="302377"/>
            <a:chOff x="17049" y="-452293"/>
            <a:chExt cx="4849521" cy="452294"/>
          </a:xfrm>
        </p:grpSpPr>
        <p:sp>
          <p:nvSpPr>
            <p:cNvPr id="68" name="Shape 126"/>
            <p:cNvSpPr/>
            <p:nvPr/>
          </p:nvSpPr>
          <p:spPr>
            <a:xfrm flipH="1">
              <a:off x="3756675" y="-452293"/>
              <a:ext cx="1109895" cy="439593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74" name="Shape 127"/>
            <p:cNvSpPr/>
            <p:nvPr/>
          </p:nvSpPr>
          <p:spPr>
            <a:xfrm flipH="1" flipV="1">
              <a:off x="17049" y="0"/>
              <a:ext cx="3739631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77" name="Group 123"/>
          <p:cNvGrpSpPr/>
          <p:nvPr/>
        </p:nvGrpSpPr>
        <p:grpSpPr>
          <a:xfrm>
            <a:off x="1766918" y="3336559"/>
            <a:ext cx="2370651" cy="133590"/>
            <a:chOff x="17049" y="0"/>
            <a:chExt cx="4741300" cy="267179"/>
          </a:xfrm>
        </p:grpSpPr>
        <p:sp>
          <p:nvSpPr>
            <p:cNvPr id="79" name="Shape 121"/>
            <p:cNvSpPr/>
            <p:nvPr/>
          </p:nvSpPr>
          <p:spPr>
            <a:xfrm flipH="1" flipV="1">
              <a:off x="3756677" y="0"/>
              <a:ext cx="1001673" cy="267180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80" name="Shape 122"/>
            <p:cNvSpPr/>
            <p:nvPr/>
          </p:nvSpPr>
          <p:spPr>
            <a:xfrm flipH="1" flipV="1">
              <a:off x="17049" y="0"/>
              <a:ext cx="3739631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976" r="11132"/>
          <a:stretch/>
        </p:blipFill>
        <p:spPr>
          <a:xfrm>
            <a:off x="978978" y="2681670"/>
            <a:ext cx="540980" cy="72168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8296" y="3782199"/>
            <a:ext cx="469869" cy="56156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5441" y="4710035"/>
            <a:ext cx="464794" cy="5568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436"/>
          <a:stretch/>
        </p:blipFill>
        <p:spPr>
          <a:xfrm>
            <a:off x="10635597" y="2110217"/>
            <a:ext cx="519025" cy="63621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318" b="4956"/>
          <a:stretch/>
        </p:blipFill>
        <p:spPr>
          <a:xfrm>
            <a:off x="10684547" y="5265540"/>
            <a:ext cx="634676" cy="73222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1" r="3503" b="3927"/>
          <a:stretch/>
        </p:blipFill>
        <p:spPr>
          <a:xfrm>
            <a:off x="10701491" y="4003260"/>
            <a:ext cx="735632" cy="85144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2518AF6-2D8B-1542-AE4B-621D825ACD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3325" y="1163538"/>
            <a:ext cx="419100" cy="431800"/>
          </a:xfrm>
          <a:prstGeom prst="rect">
            <a:avLst/>
          </a:prstGeom>
        </p:spPr>
      </p:pic>
      <p:pic>
        <p:nvPicPr>
          <p:cNvPr id="63" name="Picture 2" descr="http://www.ue.wroc.pl/p/logotyp2/logo_eng-2019/kolor_poz.jpg">
            <a:extLst>
              <a:ext uri="{FF2B5EF4-FFF2-40B4-BE49-F238E27FC236}">
                <a16:creationId xmlns:a16="http://schemas.microsoft.com/office/drawing/2014/main" id="{DD0474A9-030C-4C8E-A939-F6361FB47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14530" r="3407" b="19564"/>
          <a:stretch/>
        </p:blipFill>
        <p:spPr bwMode="auto">
          <a:xfrm>
            <a:off x="4376057" y="5963794"/>
            <a:ext cx="3439886" cy="8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499898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xfrm>
            <a:off x="914519" y="421503"/>
            <a:ext cx="10364550" cy="566760"/>
          </a:xfrm>
          <a:prstGeom prst="rect">
            <a:avLst/>
          </a:prstGeom>
        </p:spPr>
        <p:txBody>
          <a:bodyPr/>
          <a:lstStyle/>
          <a:p>
            <a:r>
              <a:rPr lang="en-GB" b="1" dirty="0"/>
              <a:t>Bachelor Studies</a:t>
            </a:r>
            <a:endParaRPr b="1" dirty="0"/>
          </a:p>
        </p:txBody>
      </p:sp>
      <p:sp>
        <p:nvSpPr>
          <p:cNvPr id="113" name="Shape 113"/>
          <p:cNvSpPr/>
          <p:nvPr/>
        </p:nvSpPr>
        <p:spPr>
          <a:xfrm>
            <a:off x="4425603" y="1586118"/>
            <a:ext cx="3294803" cy="387618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22860" rIns="22860" anchor="ctr"/>
          <a:lstStyle/>
          <a:p>
            <a:pPr defTabSz="544319" hangingPunct="0">
              <a:defRPr>
                <a:solidFill>
                  <a:srgbClr val="FFFFFF"/>
                </a:solidFill>
              </a:defRPr>
            </a:pPr>
            <a:endParaRPr sz="215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6" name="Group 116"/>
          <p:cNvGrpSpPr/>
          <p:nvPr/>
        </p:nvGrpSpPr>
        <p:grpSpPr>
          <a:xfrm>
            <a:off x="8173204" y="2647447"/>
            <a:ext cx="2939768" cy="305104"/>
            <a:chOff x="-557638" y="21442"/>
            <a:chExt cx="5879534" cy="610202"/>
          </a:xfrm>
        </p:grpSpPr>
        <p:sp>
          <p:nvSpPr>
            <p:cNvPr id="114" name="Shape 114"/>
            <p:cNvSpPr/>
            <p:nvPr/>
          </p:nvSpPr>
          <p:spPr>
            <a:xfrm flipV="1">
              <a:off x="-557638" y="26498"/>
              <a:ext cx="1731817" cy="605146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15" name="Shape 115"/>
            <p:cNvSpPr/>
            <p:nvPr/>
          </p:nvSpPr>
          <p:spPr>
            <a:xfrm>
              <a:off x="1174178" y="21442"/>
              <a:ext cx="4147718" cy="21442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119" name="Group 119"/>
          <p:cNvGrpSpPr/>
          <p:nvPr/>
        </p:nvGrpSpPr>
        <p:grpSpPr>
          <a:xfrm>
            <a:off x="8173204" y="4709833"/>
            <a:ext cx="3180211" cy="322820"/>
            <a:chOff x="14069" y="520137"/>
            <a:chExt cx="4843114" cy="347693"/>
          </a:xfrm>
        </p:grpSpPr>
        <p:sp>
          <p:nvSpPr>
            <p:cNvPr id="117" name="Shape 117"/>
            <p:cNvSpPr/>
            <p:nvPr/>
          </p:nvSpPr>
          <p:spPr>
            <a:xfrm>
              <a:off x="14069" y="520137"/>
              <a:ext cx="1160108" cy="347693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18" name="Shape 118"/>
            <p:cNvSpPr/>
            <p:nvPr/>
          </p:nvSpPr>
          <p:spPr>
            <a:xfrm>
              <a:off x="1174178" y="867829"/>
              <a:ext cx="3683005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120" name="Shape 120"/>
          <p:cNvSpPr/>
          <p:nvPr/>
        </p:nvSpPr>
        <p:spPr>
          <a:xfrm>
            <a:off x="8642234" y="4299916"/>
            <a:ext cx="263683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60" rIns="22860">
            <a:spAutoFit/>
          </a:bodyPr>
          <a:lstStyle>
            <a:lvl1pPr algn="r"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b="1" kern="0" dirty="0">
                <a:latin typeface="Open Sans" charset="0"/>
                <a:ea typeface="Open Sans" charset="0"/>
                <a:cs typeface="Open Sans" charset="0"/>
              </a:rPr>
              <a:t>Bachelor Studies in International Business</a:t>
            </a:r>
          </a:p>
        </p:txBody>
      </p:sp>
      <p:sp>
        <p:nvSpPr>
          <p:cNvPr id="125" name="Shape 125"/>
          <p:cNvSpPr/>
          <p:nvPr/>
        </p:nvSpPr>
        <p:spPr>
          <a:xfrm>
            <a:off x="970985" y="4370022"/>
            <a:ext cx="2450444" cy="679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2860" rIns="22860"/>
          <a:lstStyle>
            <a:lvl1pPr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b="1" kern="0" dirty="0">
                <a:latin typeface="Open Sans" charset="0"/>
                <a:ea typeface="Open Sans" charset="0"/>
                <a:cs typeface="Open Sans" charset="0"/>
              </a:rPr>
              <a:t>Bachelor Studies </a:t>
            </a:r>
            <a:br>
              <a:rPr lang="pl-PL" sz="1600" b="1" kern="0" dirty="0">
                <a:latin typeface="Open Sans" charset="0"/>
                <a:ea typeface="Open Sans" charset="0"/>
                <a:cs typeface="Open Sans" charset="0"/>
              </a:rPr>
            </a:br>
            <a:r>
              <a:rPr lang="en-US" sz="1600" b="1" kern="0" dirty="0">
                <a:latin typeface="Open Sans" charset="0"/>
                <a:ea typeface="Open Sans" charset="0"/>
                <a:cs typeface="Open Sans" charset="0"/>
              </a:rPr>
              <a:t>in Business Informatics</a:t>
            </a:r>
          </a:p>
        </p:txBody>
      </p:sp>
      <p:grpSp>
        <p:nvGrpSpPr>
          <p:cNvPr id="128" name="Group 128"/>
          <p:cNvGrpSpPr/>
          <p:nvPr/>
        </p:nvGrpSpPr>
        <p:grpSpPr>
          <a:xfrm>
            <a:off x="936867" y="4709832"/>
            <a:ext cx="2852346" cy="329170"/>
            <a:chOff x="-476873" y="-658336"/>
            <a:chExt cx="5704689" cy="658337"/>
          </a:xfrm>
        </p:grpSpPr>
        <p:sp>
          <p:nvSpPr>
            <p:cNvPr id="126" name="Shape 126"/>
            <p:cNvSpPr/>
            <p:nvPr/>
          </p:nvSpPr>
          <p:spPr>
            <a:xfrm flipH="1">
              <a:off x="3756675" y="-658336"/>
              <a:ext cx="1471141" cy="645638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27" name="Shape 127"/>
            <p:cNvSpPr/>
            <p:nvPr/>
          </p:nvSpPr>
          <p:spPr>
            <a:xfrm flipH="1" flipV="1">
              <a:off x="-476873" y="-12699"/>
              <a:ext cx="4233552" cy="12700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136" name="Shape 136"/>
          <p:cNvSpPr/>
          <p:nvPr/>
        </p:nvSpPr>
        <p:spPr>
          <a:xfrm>
            <a:off x="8606158" y="1914710"/>
            <a:ext cx="253513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60" rIns="22860">
            <a:spAutoFit/>
          </a:bodyPr>
          <a:lstStyle>
            <a:lvl1pPr algn="r"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b="1" kern="0" dirty="0">
                <a:latin typeface="Open Sans" charset="0"/>
                <a:ea typeface="Open Sans" charset="0"/>
                <a:cs typeface="Open Sans" charset="0"/>
              </a:rPr>
              <a:t>Bachelor Studies </a:t>
            </a:r>
            <a:br>
              <a:rPr lang="pl-PL" sz="1600" b="1" kern="0" dirty="0">
                <a:latin typeface="Open Sans" charset="0"/>
                <a:ea typeface="Open Sans" charset="0"/>
                <a:cs typeface="Open Sans" charset="0"/>
              </a:rPr>
            </a:br>
            <a:r>
              <a:rPr lang="en-US" sz="1600" b="1" kern="0" dirty="0">
                <a:latin typeface="Open Sans" charset="0"/>
                <a:ea typeface="Open Sans" charset="0"/>
                <a:cs typeface="Open Sans" charset="0"/>
              </a:rPr>
              <a:t>in Finance</a:t>
            </a:r>
          </a:p>
        </p:txBody>
      </p:sp>
      <p:sp>
        <p:nvSpPr>
          <p:cNvPr id="72" name="Shape 124"/>
          <p:cNvSpPr/>
          <p:nvPr/>
        </p:nvSpPr>
        <p:spPr>
          <a:xfrm>
            <a:off x="970985" y="1950278"/>
            <a:ext cx="229642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60" rIns="22860">
            <a:spAutoFit/>
          </a:bodyPr>
          <a:lstStyle>
            <a:lvl1pPr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b="1" kern="0" dirty="0">
                <a:latin typeface="Open Sans" charset="0"/>
                <a:ea typeface="Open Sans" charset="0"/>
                <a:cs typeface="Open Sans" charset="0"/>
              </a:rPr>
              <a:t>Bachelor</a:t>
            </a:r>
            <a:r>
              <a:rPr lang="pl-PL" sz="1600" b="1" kern="0" dirty="0">
                <a:latin typeface="Open Sans" charset="0"/>
                <a:ea typeface="Open Sans" charset="0"/>
                <a:cs typeface="Open Sans" charset="0"/>
              </a:rPr>
              <a:t> of Business Management</a:t>
            </a:r>
            <a:endParaRPr sz="1600" b="1" kern="0" dirty="0">
              <a:latin typeface="Open Sans" charset="0"/>
              <a:ea typeface="Open Sans" charset="0"/>
              <a:cs typeface="Open Sans" charset="0"/>
            </a:endParaRPr>
          </a:p>
        </p:txBody>
      </p:sp>
      <p:grpSp>
        <p:nvGrpSpPr>
          <p:cNvPr id="77" name="Group 123"/>
          <p:cNvGrpSpPr/>
          <p:nvPr/>
        </p:nvGrpSpPr>
        <p:grpSpPr>
          <a:xfrm>
            <a:off x="970985" y="2647447"/>
            <a:ext cx="2858893" cy="341153"/>
            <a:chOff x="17049" y="-4"/>
            <a:chExt cx="5292097" cy="682303"/>
          </a:xfrm>
        </p:grpSpPr>
        <p:sp>
          <p:nvSpPr>
            <p:cNvPr id="79" name="Shape 121"/>
            <p:cNvSpPr/>
            <p:nvPr/>
          </p:nvSpPr>
          <p:spPr>
            <a:xfrm flipH="1" flipV="1">
              <a:off x="3756675" y="-4"/>
              <a:ext cx="1552471" cy="682303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80" name="Shape 122"/>
            <p:cNvSpPr/>
            <p:nvPr/>
          </p:nvSpPr>
          <p:spPr>
            <a:xfrm flipH="1" flipV="1">
              <a:off x="17049" y="0"/>
              <a:ext cx="3739631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34183" y="2018197"/>
            <a:ext cx="469869" cy="561565"/>
          </a:xfrm>
          <a:prstGeom prst="rect">
            <a:avLst/>
          </a:prstGeom>
        </p:spPr>
      </p:pic>
      <p:pic>
        <p:nvPicPr>
          <p:cNvPr id="63" name="Obraz 6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225" y="4431431"/>
            <a:ext cx="464794" cy="556800"/>
          </a:xfrm>
          <a:prstGeom prst="rect">
            <a:avLst/>
          </a:prstGeom>
        </p:spPr>
      </p:pic>
      <p:pic>
        <p:nvPicPr>
          <p:cNvPr id="64" name="zarzadzan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417" y="2029039"/>
            <a:ext cx="302409" cy="618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miedzynarodowe stosunki gospodarcz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2159" y="4431431"/>
            <a:ext cx="433916" cy="433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Picture 2" descr="http://www.ue.wroc.pl/p/logotyp2/logo_eng-2019/kolor_poz.jpg">
            <a:extLst>
              <a:ext uri="{FF2B5EF4-FFF2-40B4-BE49-F238E27FC236}">
                <a16:creationId xmlns:a16="http://schemas.microsoft.com/office/drawing/2014/main" id="{579A7C67-C50A-4BA0-A59E-C426FF712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14530" r="3407" b="19564"/>
          <a:stretch/>
        </p:blipFill>
        <p:spPr bwMode="auto">
          <a:xfrm>
            <a:off x="4376057" y="5963794"/>
            <a:ext cx="3439886" cy="8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angielski.png">
            <a:extLst>
              <a:ext uri="{FF2B5EF4-FFF2-40B4-BE49-F238E27FC236}">
                <a16:creationId xmlns:a16="http://schemas.microsoft.com/office/drawing/2014/main" id="{D9AD003B-3ABE-48DD-87C2-6165F11D7D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720406" y="440074"/>
            <a:ext cx="566760" cy="5667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0844972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xfrm>
            <a:off x="914519" y="421503"/>
            <a:ext cx="10364550" cy="566760"/>
          </a:xfrm>
          <a:prstGeom prst="rect">
            <a:avLst/>
          </a:prstGeom>
        </p:spPr>
        <p:txBody>
          <a:bodyPr/>
          <a:lstStyle/>
          <a:p>
            <a:r>
              <a:rPr lang="en-GB" b="1" dirty="0"/>
              <a:t>Master Studies</a:t>
            </a:r>
            <a:endParaRPr b="1" dirty="0"/>
          </a:p>
        </p:txBody>
      </p:sp>
      <p:sp>
        <p:nvSpPr>
          <p:cNvPr id="113" name="Shape 113"/>
          <p:cNvSpPr/>
          <p:nvPr/>
        </p:nvSpPr>
        <p:spPr>
          <a:xfrm>
            <a:off x="5851448" y="1586118"/>
            <a:ext cx="3294803" cy="387618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22860" rIns="22860" anchor="ctr"/>
          <a:lstStyle/>
          <a:p>
            <a:pPr defTabSz="544319" hangingPunct="0">
              <a:defRPr>
                <a:solidFill>
                  <a:srgbClr val="FFFFFF"/>
                </a:solidFill>
              </a:defRPr>
            </a:pPr>
            <a:endParaRPr sz="215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6" name="Group 116"/>
          <p:cNvGrpSpPr/>
          <p:nvPr/>
        </p:nvGrpSpPr>
        <p:grpSpPr>
          <a:xfrm rot="10800000">
            <a:off x="2068629" y="3134469"/>
            <a:ext cx="2989056" cy="10721"/>
            <a:chOff x="-656214" y="21442"/>
            <a:chExt cx="5978110" cy="21442"/>
          </a:xfrm>
        </p:grpSpPr>
        <p:sp>
          <p:nvSpPr>
            <p:cNvPr id="114" name="Shape 114"/>
            <p:cNvSpPr/>
            <p:nvPr/>
          </p:nvSpPr>
          <p:spPr>
            <a:xfrm flipV="1">
              <a:off x="-656214" y="26500"/>
              <a:ext cx="1830395" cy="2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15" name="Shape 115"/>
            <p:cNvSpPr/>
            <p:nvPr/>
          </p:nvSpPr>
          <p:spPr>
            <a:xfrm>
              <a:off x="1174178" y="21442"/>
              <a:ext cx="4147718" cy="21442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125" name="Shape 125"/>
          <p:cNvSpPr/>
          <p:nvPr/>
        </p:nvSpPr>
        <p:spPr>
          <a:xfrm>
            <a:off x="2041253" y="3492812"/>
            <a:ext cx="2450444" cy="679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2860" rIns="22860"/>
          <a:lstStyle>
            <a:lvl1pPr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en-GB" sz="1600" b="1" kern="0" dirty="0">
                <a:latin typeface="Open Sans" charset="0"/>
                <a:ea typeface="Open Sans" charset="0"/>
                <a:cs typeface="Open Sans" charset="0"/>
              </a:rPr>
              <a:t>Program of Master in International Business</a:t>
            </a:r>
            <a:endParaRPr lang="en-US" sz="1600" b="1" kern="0" dirty="0">
              <a:latin typeface="Open Sans" charset="0"/>
              <a:ea typeface="Open Sans" charset="0"/>
              <a:cs typeface="Open Sans" charset="0"/>
            </a:endParaRPr>
          </a:p>
        </p:txBody>
      </p:sp>
      <p:grpSp>
        <p:nvGrpSpPr>
          <p:cNvPr id="128" name="Group 128"/>
          <p:cNvGrpSpPr/>
          <p:nvPr/>
        </p:nvGrpSpPr>
        <p:grpSpPr>
          <a:xfrm>
            <a:off x="2007135" y="4155442"/>
            <a:ext cx="2907623" cy="6350"/>
            <a:chOff x="-476873" y="-12699"/>
            <a:chExt cx="5815243" cy="12700"/>
          </a:xfrm>
        </p:grpSpPr>
        <p:sp>
          <p:nvSpPr>
            <p:cNvPr id="126" name="Shape 126"/>
            <p:cNvSpPr/>
            <p:nvPr/>
          </p:nvSpPr>
          <p:spPr>
            <a:xfrm flipH="1" flipV="1">
              <a:off x="3756673" y="-12699"/>
              <a:ext cx="1581697" cy="12700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27" name="Shape 127"/>
            <p:cNvSpPr/>
            <p:nvPr/>
          </p:nvSpPr>
          <p:spPr>
            <a:xfrm flipH="1" flipV="1">
              <a:off x="-476873" y="-12699"/>
              <a:ext cx="4233552" cy="12700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136" name="Shape 136"/>
          <p:cNvSpPr/>
          <p:nvPr/>
        </p:nvSpPr>
        <p:spPr>
          <a:xfrm>
            <a:off x="2068629" y="2373498"/>
            <a:ext cx="253513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60" rIns="22860">
            <a:spAutoFit/>
          </a:bodyPr>
          <a:lstStyle>
            <a:lvl1pPr algn="r"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algn="l"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b="1" kern="0" dirty="0">
                <a:latin typeface="Open Sans" charset="0"/>
                <a:ea typeface="Open Sans" charset="0"/>
                <a:cs typeface="Open Sans" charset="0"/>
              </a:rPr>
              <a:t>Master of Business Management </a:t>
            </a:r>
          </a:p>
        </p:txBody>
      </p:sp>
      <p:sp>
        <p:nvSpPr>
          <p:cNvPr id="72" name="Shape 124"/>
          <p:cNvSpPr/>
          <p:nvPr/>
        </p:nvSpPr>
        <p:spPr>
          <a:xfrm>
            <a:off x="2055866" y="1093449"/>
            <a:ext cx="229642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60" rIns="22860">
            <a:spAutoFit/>
          </a:bodyPr>
          <a:lstStyle>
            <a:lvl1pPr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en-GB" sz="1600" b="1" kern="0" dirty="0">
                <a:latin typeface="Open Sans" charset="0"/>
                <a:ea typeface="Open Sans" charset="0"/>
                <a:cs typeface="Open Sans" charset="0"/>
              </a:rPr>
              <a:t>Master Studies in Finance</a:t>
            </a:r>
            <a:endParaRPr sz="1600" b="1" kern="0" dirty="0">
              <a:latin typeface="Open Sans" charset="0"/>
              <a:ea typeface="Open Sans" charset="0"/>
              <a:cs typeface="Open Sans" charset="0"/>
            </a:endParaRPr>
          </a:p>
        </p:txBody>
      </p:sp>
      <p:grpSp>
        <p:nvGrpSpPr>
          <p:cNvPr id="77" name="Group 123"/>
          <p:cNvGrpSpPr/>
          <p:nvPr/>
        </p:nvGrpSpPr>
        <p:grpSpPr>
          <a:xfrm>
            <a:off x="2055866" y="1790618"/>
            <a:ext cx="2858893" cy="341153"/>
            <a:chOff x="17049" y="-4"/>
            <a:chExt cx="5292097" cy="682303"/>
          </a:xfrm>
        </p:grpSpPr>
        <p:sp>
          <p:nvSpPr>
            <p:cNvPr id="79" name="Shape 121"/>
            <p:cNvSpPr/>
            <p:nvPr/>
          </p:nvSpPr>
          <p:spPr>
            <a:xfrm flipH="1" flipV="1">
              <a:off x="3756675" y="-4"/>
              <a:ext cx="1552471" cy="682303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80" name="Shape 122"/>
            <p:cNvSpPr/>
            <p:nvPr/>
          </p:nvSpPr>
          <p:spPr>
            <a:xfrm flipH="1" flipV="1">
              <a:off x="17049" y="0"/>
              <a:ext cx="3739631" cy="1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2360" y="2460100"/>
            <a:ext cx="469869" cy="561565"/>
          </a:xfrm>
          <a:prstGeom prst="rect">
            <a:avLst/>
          </a:prstGeom>
        </p:spPr>
      </p:pic>
      <p:pic>
        <p:nvPicPr>
          <p:cNvPr id="63" name="Obraz 6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8493" y="3554221"/>
            <a:ext cx="464794" cy="556800"/>
          </a:xfrm>
          <a:prstGeom prst="rect">
            <a:avLst/>
          </a:prstGeom>
        </p:spPr>
      </p:pic>
      <p:pic>
        <p:nvPicPr>
          <p:cNvPr id="64" name="zarzadzan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664" y="1172210"/>
            <a:ext cx="302409" cy="618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icture 2" descr="http://www.ue.wroc.pl/p/logotyp2/logo_eng-2019/kolor_poz.jpg">
            <a:extLst>
              <a:ext uri="{FF2B5EF4-FFF2-40B4-BE49-F238E27FC236}">
                <a16:creationId xmlns:a16="http://schemas.microsoft.com/office/drawing/2014/main" id="{8F706C62-40FA-43A1-8C79-4E37FB5718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14530" r="3407" b="19564"/>
          <a:stretch/>
        </p:blipFill>
        <p:spPr bwMode="auto">
          <a:xfrm>
            <a:off x="4376057" y="5963794"/>
            <a:ext cx="3439886" cy="8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116">
            <a:extLst>
              <a:ext uri="{FF2B5EF4-FFF2-40B4-BE49-F238E27FC236}">
                <a16:creationId xmlns:a16="http://schemas.microsoft.com/office/drawing/2014/main" id="{A9F0B62C-BF06-4DDB-BAF6-2FB01844DA20}"/>
              </a:ext>
            </a:extLst>
          </p:cNvPr>
          <p:cNvGrpSpPr/>
          <p:nvPr/>
        </p:nvGrpSpPr>
        <p:grpSpPr>
          <a:xfrm rot="10800000">
            <a:off x="2112170" y="5112671"/>
            <a:ext cx="2864707" cy="244974"/>
            <a:chOff x="-407516" y="21442"/>
            <a:chExt cx="5729412" cy="489948"/>
          </a:xfrm>
        </p:grpSpPr>
        <p:sp>
          <p:nvSpPr>
            <p:cNvPr id="25" name="Shape 114">
              <a:extLst>
                <a:ext uri="{FF2B5EF4-FFF2-40B4-BE49-F238E27FC236}">
                  <a16:creationId xmlns:a16="http://schemas.microsoft.com/office/drawing/2014/main" id="{812C31B8-C1DC-43B7-8ED3-AEC430687553}"/>
                </a:ext>
              </a:extLst>
            </p:cNvPr>
            <p:cNvSpPr/>
            <p:nvPr/>
          </p:nvSpPr>
          <p:spPr>
            <a:xfrm flipV="1">
              <a:off x="-407516" y="26498"/>
              <a:ext cx="1581697" cy="484892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6" name="Shape 115">
              <a:extLst>
                <a:ext uri="{FF2B5EF4-FFF2-40B4-BE49-F238E27FC236}">
                  <a16:creationId xmlns:a16="http://schemas.microsoft.com/office/drawing/2014/main" id="{0E61418C-9DEF-4274-8BE5-A7D16EA7849B}"/>
                </a:ext>
              </a:extLst>
            </p:cNvPr>
            <p:cNvSpPr/>
            <p:nvPr/>
          </p:nvSpPr>
          <p:spPr>
            <a:xfrm>
              <a:off x="1174178" y="21442"/>
              <a:ext cx="4147718" cy="21442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27" name="Shape 136">
            <a:extLst>
              <a:ext uri="{FF2B5EF4-FFF2-40B4-BE49-F238E27FC236}">
                <a16:creationId xmlns:a16="http://schemas.microsoft.com/office/drawing/2014/main" id="{AD7546AB-4F4F-4647-8C34-A96AF57AB82F}"/>
              </a:ext>
            </a:extLst>
          </p:cNvPr>
          <p:cNvSpPr/>
          <p:nvPr/>
        </p:nvSpPr>
        <p:spPr>
          <a:xfrm>
            <a:off x="2124933" y="4846656"/>
            <a:ext cx="2535130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60" rIns="22860">
            <a:spAutoFit/>
          </a:bodyPr>
          <a:lstStyle>
            <a:lvl1pPr algn="r"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algn="l"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b="1" dirty="0"/>
              <a:t>Executive MBA Program</a:t>
            </a:r>
            <a:endParaRPr lang="en-US" sz="1600" b="1" kern="0" dirty="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29" name="analityka gospodarcza.png">
            <a:extLst>
              <a:ext uri="{FF2B5EF4-FFF2-40B4-BE49-F238E27FC236}">
                <a16:creationId xmlns:a16="http://schemas.microsoft.com/office/drawing/2014/main" id="{D2BB6B2E-C704-4097-87CA-1E08692BEB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31014" y="4855952"/>
            <a:ext cx="503190" cy="503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angielski.png">
            <a:extLst>
              <a:ext uri="{FF2B5EF4-FFF2-40B4-BE49-F238E27FC236}">
                <a16:creationId xmlns:a16="http://schemas.microsoft.com/office/drawing/2014/main" id="{E90C8C77-E224-49DC-A557-3C61BC43E0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11757" y="431640"/>
            <a:ext cx="566760" cy="5667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832928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xfrm>
            <a:off x="914519" y="421503"/>
            <a:ext cx="10364550" cy="566760"/>
          </a:xfrm>
          <a:prstGeom prst="rect">
            <a:avLst/>
          </a:prstGeom>
        </p:spPr>
        <p:txBody>
          <a:bodyPr/>
          <a:lstStyle/>
          <a:p>
            <a:r>
              <a:rPr lang="en-GB" b="1" dirty="0"/>
              <a:t>PhD Studies</a:t>
            </a:r>
            <a:endParaRPr b="1" dirty="0"/>
          </a:p>
        </p:txBody>
      </p:sp>
      <p:sp>
        <p:nvSpPr>
          <p:cNvPr id="113" name="Shape 113"/>
          <p:cNvSpPr/>
          <p:nvPr/>
        </p:nvSpPr>
        <p:spPr>
          <a:xfrm>
            <a:off x="5851448" y="1586118"/>
            <a:ext cx="3294803" cy="387618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22860" rIns="22860" anchor="ctr"/>
          <a:lstStyle/>
          <a:p>
            <a:pPr defTabSz="544319" hangingPunct="0">
              <a:defRPr>
                <a:solidFill>
                  <a:srgbClr val="FFFFFF"/>
                </a:solidFill>
              </a:defRPr>
            </a:pPr>
            <a:endParaRPr sz="215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6" name="Group 116"/>
          <p:cNvGrpSpPr/>
          <p:nvPr/>
        </p:nvGrpSpPr>
        <p:grpSpPr>
          <a:xfrm rot="10800000">
            <a:off x="2068629" y="3918241"/>
            <a:ext cx="2989056" cy="10721"/>
            <a:chOff x="-656214" y="21442"/>
            <a:chExt cx="5978110" cy="21442"/>
          </a:xfrm>
        </p:grpSpPr>
        <p:sp>
          <p:nvSpPr>
            <p:cNvPr id="114" name="Shape 114"/>
            <p:cNvSpPr/>
            <p:nvPr/>
          </p:nvSpPr>
          <p:spPr>
            <a:xfrm flipV="1">
              <a:off x="-656214" y="26500"/>
              <a:ext cx="1830395" cy="2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15" name="Shape 115"/>
            <p:cNvSpPr/>
            <p:nvPr/>
          </p:nvSpPr>
          <p:spPr>
            <a:xfrm>
              <a:off x="1174178" y="21442"/>
              <a:ext cx="4147718" cy="21442"/>
            </a:xfrm>
            <a:prstGeom prst="line">
              <a:avLst/>
            </a:prstGeom>
            <a:noFill/>
            <a:ln w="9525" cap="flat">
              <a:solidFill>
                <a:srgbClr val="808080"/>
              </a:solidFill>
              <a:prstDash val="solid"/>
              <a:bevel/>
              <a:tailEnd type="oval" w="med" len="med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228600" hangingPunct="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136" name="Shape 136"/>
          <p:cNvSpPr/>
          <p:nvPr/>
        </p:nvSpPr>
        <p:spPr>
          <a:xfrm>
            <a:off x="2068629" y="3157270"/>
            <a:ext cx="3665744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60" rIns="22860">
            <a:spAutoFit/>
          </a:bodyPr>
          <a:lstStyle>
            <a:lvl1pPr algn="r"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algn="l" defTabSz="544319" hangingPunct="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rPr lang="en-GB" sz="1600" b="1" kern="0" dirty="0">
                <a:latin typeface="Open Sans" charset="0"/>
                <a:ea typeface="Open Sans" charset="0"/>
                <a:cs typeface="Open Sans" charset="0"/>
              </a:rPr>
              <a:t>European Doctoral Program in Economics, Management and Finance</a:t>
            </a:r>
            <a:endParaRPr lang="en-US" sz="1600" b="1" kern="0" dirty="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2360" y="3243872"/>
            <a:ext cx="469869" cy="561565"/>
          </a:xfrm>
          <a:prstGeom prst="rect">
            <a:avLst/>
          </a:prstGeom>
        </p:spPr>
      </p:pic>
      <p:pic>
        <p:nvPicPr>
          <p:cNvPr id="13" name="Picture 2" descr="http://www.ue.wroc.pl/p/logotyp2/logo_eng-2019/kolor_poz.jpg">
            <a:extLst>
              <a:ext uri="{FF2B5EF4-FFF2-40B4-BE49-F238E27FC236}">
                <a16:creationId xmlns:a16="http://schemas.microsoft.com/office/drawing/2014/main" id="{C3F77BAE-04FC-4532-B255-32B19EA7EF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14530" r="3407" b="19564"/>
          <a:stretch/>
        </p:blipFill>
        <p:spPr bwMode="auto">
          <a:xfrm>
            <a:off x="4376057" y="5963794"/>
            <a:ext cx="3439886" cy="8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ngielski.png">
            <a:extLst>
              <a:ext uri="{FF2B5EF4-FFF2-40B4-BE49-F238E27FC236}">
                <a16:creationId xmlns:a16="http://schemas.microsoft.com/office/drawing/2014/main" id="{F13C36CA-E06D-40A2-8B50-1DD8BB358F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74735" y="408606"/>
            <a:ext cx="579657" cy="57965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17256123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57"/>
          <p:cNvSpPr/>
          <p:nvPr/>
        </p:nvSpPr>
        <p:spPr>
          <a:xfrm>
            <a:off x="1006710" y="1064009"/>
            <a:ext cx="10364549" cy="611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4432" tIns="54432" rIns="54432" bIns="54432"/>
          <a:lstStyle/>
          <a:p>
            <a:pPr algn="ctr">
              <a:spcBef>
                <a:spcPts val="350"/>
              </a:spcBef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pl-PL" sz="4400" b="1" dirty="0">
                <a:solidFill>
                  <a:srgbClr val="C51D00"/>
                </a:solidFill>
                <a:latin typeface="Kaushan Script" charset="0"/>
                <a:ea typeface="Kaushan Script" charset="0"/>
                <a:cs typeface="Kaushan Script" charset="0"/>
                <a:sym typeface="Open Sans Semibold"/>
              </a:rPr>
              <a:t>J</a:t>
            </a:r>
            <a:r>
              <a:rPr lang="en-US" sz="4400" b="1" dirty="0" err="1">
                <a:solidFill>
                  <a:srgbClr val="C51D00"/>
                </a:solidFill>
                <a:latin typeface="Kaushan Script" charset="0"/>
                <a:ea typeface="Kaushan Script" charset="0"/>
                <a:cs typeface="Kaushan Script" charset="0"/>
                <a:sym typeface="Open Sans Semibold"/>
              </a:rPr>
              <a:t>oin</a:t>
            </a:r>
            <a:r>
              <a:rPr lang="en-US" sz="4400" b="1" dirty="0">
                <a:solidFill>
                  <a:srgbClr val="C51D00"/>
                </a:solidFill>
                <a:latin typeface="Kaushan Script" charset="0"/>
                <a:ea typeface="Kaushan Script" charset="0"/>
                <a:cs typeface="Kaushan Script" charset="0"/>
                <a:sym typeface="Open Sans Semibold"/>
              </a:rPr>
              <a:t> us on Facebook and Instagram</a:t>
            </a:r>
            <a:r>
              <a:rPr lang="pl-PL" sz="4400" b="1" dirty="0">
                <a:solidFill>
                  <a:srgbClr val="C51D00"/>
                </a:solidFill>
                <a:latin typeface="Kaushan Script" charset="0"/>
                <a:ea typeface="Kaushan Script" charset="0"/>
                <a:cs typeface="Kaushan Script" charset="0"/>
                <a:sym typeface="Open Sans Semibold"/>
              </a:rPr>
              <a:t>!</a:t>
            </a:r>
            <a:endParaRPr sz="4400" b="1" dirty="0">
              <a:solidFill>
                <a:srgbClr val="C51D00"/>
              </a:solidFill>
              <a:latin typeface="Kaushan Script" charset="0"/>
              <a:ea typeface="Kaushan Script" charset="0"/>
              <a:cs typeface="Kaushan Script" charset="0"/>
              <a:sym typeface="Open Sans Semibold"/>
            </a:endParaRPr>
          </a:p>
          <a:p>
            <a:pPr algn="ctr">
              <a:spcBef>
                <a:spcPts val="350"/>
              </a:spcBef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pl-PL" sz="3200" dirty="0">
              <a:solidFill>
                <a:srgbClr val="C51D00"/>
              </a:solidFill>
              <a:latin typeface="Kaushan Script" charset="0"/>
              <a:ea typeface="Kaushan Script" charset="0"/>
              <a:cs typeface="Kaushan Script" charset="0"/>
              <a:sym typeface="Open Sans Semibold"/>
            </a:endParaRPr>
          </a:p>
          <a:p>
            <a:pPr algn="ctr">
              <a:spcBef>
                <a:spcPts val="350"/>
              </a:spcBef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pl-PL" sz="800" dirty="0">
              <a:solidFill>
                <a:srgbClr val="C51D00"/>
              </a:solidFill>
              <a:latin typeface="Kaushan Script" charset="0"/>
              <a:ea typeface="Kaushan Script" charset="0"/>
              <a:cs typeface="Kaushan Script" charset="0"/>
              <a:sym typeface="Open Sans Semibold"/>
            </a:endParaRPr>
          </a:p>
          <a:p>
            <a:pPr algn="ctr">
              <a:spcBef>
                <a:spcPts val="350"/>
              </a:spcBef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pl-PL" sz="2000" b="1" dirty="0">
              <a:solidFill>
                <a:srgbClr val="C51D00"/>
              </a:solidFill>
              <a:latin typeface="Kaushan Script" charset="0"/>
              <a:ea typeface="Kaushan Script" charset="0"/>
              <a:cs typeface="Kaushan Script" charset="0"/>
              <a:sym typeface="Open Sans Semibold"/>
            </a:endParaRPr>
          </a:p>
          <a:p>
            <a:pPr algn="ctr">
              <a:spcBef>
                <a:spcPts val="350"/>
              </a:spcBef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pl-PL" sz="1100" b="1" dirty="0">
              <a:solidFill>
                <a:srgbClr val="C51D00"/>
              </a:solidFill>
              <a:latin typeface="Kaushan Script" charset="0"/>
              <a:ea typeface="Kaushan Script" charset="0"/>
              <a:cs typeface="Kaushan Script" charset="0"/>
              <a:sym typeface="Open Sans Semibold"/>
            </a:endParaRPr>
          </a:p>
          <a:p>
            <a:pPr algn="ctr">
              <a:spcBef>
                <a:spcPts val="350"/>
              </a:spcBef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pl-PL" sz="1600" b="1" dirty="0">
              <a:solidFill>
                <a:srgbClr val="C51D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algn="ctr">
              <a:spcBef>
                <a:spcPts val="350"/>
              </a:spcBef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pl-PL" sz="1600" b="1" dirty="0">
              <a:solidFill>
                <a:srgbClr val="C51D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algn="ctr">
              <a:spcBef>
                <a:spcPts val="350"/>
              </a:spcBef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pl-PL" sz="1050" b="1" dirty="0">
              <a:solidFill>
                <a:srgbClr val="C51D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algn="ctr">
              <a:spcBef>
                <a:spcPts val="350"/>
              </a:spcBef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sz="2800" b="1" dirty="0">
                <a:solidFill>
                  <a:srgbClr val="C51D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#</a:t>
            </a:r>
            <a:r>
              <a:rPr sz="2800" b="1" dirty="0" err="1">
                <a:solidFill>
                  <a:srgbClr val="C51D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UEwroc</a:t>
            </a:r>
            <a:r>
              <a:rPr sz="2800" b="1" dirty="0">
                <a:solidFill>
                  <a:srgbClr val="C51D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endParaRPr lang="pl-PL" sz="2800" b="1" dirty="0">
              <a:solidFill>
                <a:srgbClr val="C51D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algn="ctr">
              <a:spcBef>
                <a:spcPts val="350"/>
              </a:spcBef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sz="5000" dirty="0">
              <a:solidFill>
                <a:srgbClr val="C51D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4" name="pasted-image.png"/>
          <p:cNvPicPr>
            <a:picLocks noChangeAspect="1"/>
          </p:cNvPicPr>
          <p:nvPr/>
        </p:nvPicPr>
        <p:blipFill rotWithShape="1">
          <a:blip r:embed="rId2"/>
          <a:srcRect r="33261"/>
          <a:stretch/>
        </p:blipFill>
        <p:spPr>
          <a:xfrm>
            <a:off x="5087673" y="2560516"/>
            <a:ext cx="2016654" cy="868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2" descr="http://www.ue.wroc.pl/p/logotyp2/logo_eng-2019/kolor_poz.jpg">
            <a:extLst>
              <a:ext uri="{FF2B5EF4-FFF2-40B4-BE49-F238E27FC236}">
                <a16:creationId xmlns:a16="http://schemas.microsoft.com/office/drawing/2014/main" id="{6F470DE0-5B62-48E7-AE76-B882A6DFAE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14530" r="3407" b="19564"/>
          <a:stretch/>
        </p:blipFill>
        <p:spPr bwMode="auto">
          <a:xfrm>
            <a:off x="4376057" y="5963794"/>
            <a:ext cx="3439886" cy="8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6508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2276705" y="164847"/>
            <a:ext cx="10364550" cy="78501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GB" dirty="0"/>
              <a:t>Why </a:t>
            </a:r>
            <a:r>
              <a:rPr lang="en-GB" b="1" dirty="0" err="1"/>
              <a:t>Wroc</a:t>
            </a:r>
            <a:r>
              <a:rPr lang="pl-PL" b="1" dirty="0"/>
              <a:t>l</a:t>
            </a:r>
            <a:r>
              <a:rPr lang="en-GB" b="1" dirty="0"/>
              <a:t>aw University of Economics?</a:t>
            </a:r>
            <a:endParaRPr b="1" dirty="0"/>
          </a:p>
        </p:txBody>
      </p:sp>
      <p:sp>
        <p:nvSpPr>
          <p:cNvPr id="52" name="Shape 52"/>
          <p:cNvSpPr/>
          <p:nvPr/>
        </p:nvSpPr>
        <p:spPr>
          <a:xfrm>
            <a:off x="5708385" y="970193"/>
            <a:ext cx="776823" cy="64008"/>
          </a:xfrm>
          <a:prstGeom prst="rect">
            <a:avLst/>
          </a:prstGeom>
          <a:solidFill>
            <a:srgbClr val="ECECEC"/>
          </a:solidFill>
          <a:ln w="12700">
            <a:miter lim="400000"/>
          </a:ln>
        </p:spPr>
        <p:txBody>
          <a:bodyPr lIns="22860" rIns="22860" anchor="ctr"/>
          <a:lstStyle/>
          <a:p>
            <a:pPr algn="ctr">
              <a:defRPr>
                <a:solidFill>
                  <a:schemeClr val="accent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sz="900"/>
          </a:p>
        </p:txBody>
      </p:sp>
      <p:sp>
        <p:nvSpPr>
          <p:cNvPr id="53" name="Shape 53"/>
          <p:cNvSpPr/>
          <p:nvPr/>
        </p:nvSpPr>
        <p:spPr>
          <a:xfrm flipH="1">
            <a:off x="9492053" y="1188930"/>
            <a:ext cx="1" cy="4107411"/>
          </a:xfrm>
          <a:prstGeom prst="line">
            <a:avLst/>
          </a:prstGeom>
          <a:ln w="3175">
            <a:solidFill>
              <a:srgbClr val="D9D9D9"/>
            </a:solidFill>
            <a:prstDash val="dot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22860" rIns="22860"/>
          <a:lstStyle/>
          <a:p>
            <a:pPr defTabSz="2286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600"/>
          </a:p>
        </p:txBody>
      </p:sp>
      <p:sp>
        <p:nvSpPr>
          <p:cNvPr id="54" name="Shape 54"/>
          <p:cNvSpPr/>
          <p:nvPr/>
        </p:nvSpPr>
        <p:spPr>
          <a:xfrm>
            <a:off x="2699946" y="1188930"/>
            <a:ext cx="7217360" cy="440366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22860" rIns="2286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900"/>
          </a:p>
        </p:txBody>
      </p:sp>
      <p:pic>
        <p:nvPicPr>
          <p:cNvPr id="10" name="Picture 2" descr="http://www.ue.wroc.pl/p/logotyp2/logo_eng-2019/kolor_poz.jpg">
            <a:extLst>
              <a:ext uri="{FF2B5EF4-FFF2-40B4-BE49-F238E27FC236}">
                <a16:creationId xmlns:a16="http://schemas.microsoft.com/office/drawing/2014/main" id="{4F03EB67-479A-4D52-A3B4-7620BCB8FF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14530" r="3407" b="19564"/>
          <a:stretch/>
        </p:blipFill>
        <p:spPr bwMode="auto">
          <a:xfrm>
            <a:off x="4376057" y="5963794"/>
            <a:ext cx="3439886" cy="8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932633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/>
        </p:nvSpPr>
        <p:spPr>
          <a:xfrm flipH="1">
            <a:off x="9492053" y="1188930"/>
            <a:ext cx="1" cy="4107411"/>
          </a:xfrm>
          <a:prstGeom prst="line">
            <a:avLst/>
          </a:prstGeom>
          <a:ln w="3175">
            <a:solidFill>
              <a:srgbClr val="D9D9D9"/>
            </a:solidFill>
            <a:prstDash val="dot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22860" rIns="22860"/>
          <a:lstStyle/>
          <a:p>
            <a:pPr defTabSz="228600"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6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89" name="Shape 289"/>
          <p:cNvSpPr>
            <a:spLocks noGrp="1"/>
          </p:cNvSpPr>
          <p:nvPr>
            <p:ph type="title"/>
          </p:nvPr>
        </p:nvSpPr>
        <p:spPr>
          <a:xfrm>
            <a:off x="640657" y="306998"/>
            <a:ext cx="10364550" cy="75689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GB" b="1" dirty="0" err="1"/>
              <a:t>Wrocła</a:t>
            </a:r>
            <a:r>
              <a:rPr lang="pl-PL" b="1" dirty="0"/>
              <a:t>w</a:t>
            </a:r>
            <a:endParaRPr lang="en-GB" b="1" dirty="0"/>
          </a:p>
        </p:txBody>
      </p:sp>
      <p:sp>
        <p:nvSpPr>
          <p:cNvPr id="16" name="Shape 287">
            <a:extLst>
              <a:ext uri="{FF2B5EF4-FFF2-40B4-BE49-F238E27FC236}">
                <a16:creationId xmlns:a16="http://schemas.microsoft.com/office/drawing/2014/main" id="{F037DF61-39BD-44AF-81BE-EF85AF48D7D1}"/>
              </a:ext>
            </a:extLst>
          </p:cNvPr>
          <p:cNvSpPr/>
          <p:nvPr/>
        </p:nvSpPr>
        <p:spPr>
          <a:xfrm>
            <a:off x="485871" y="3821314"/>
            <a:ext cx="4428150" cy="409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0963" tIns="60963" rIns="60963" bIns="60963" anchor="ctr">
            <a:spAutoFit/>
          </a:bodyPr>
          <a:lstStyle/>
          <a:p>
            <a:pPr marL="145382" indent="-145382" defTabSz="228600" hangingPunct="0">
              <a:lnSpc>
                <a:spcPct val="130000"/>
              </a:lnSpc>
              <a:buSzPct val="100000"/>
              <a:buFontTx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endParaRPr sz="1600" kern="0" dirty="0">
              <a:solidFill>
                <a:srgbClr val="53535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7" name="Shape 287">
            <a:extLst>
              <a:ext uri="{FF2B5EF4-FFF2-40B4-BE49-F238E27FC236}">
                <a16:creationId xmlns:a16="http://schemas.microsoft.com/office/drawing/2014/main" id="{25ED2ECE-5D57-4F66-8154-F59E8AA2E798}"/>
              </a:ext>
            </a:extLst>
          </p:cNvPr>
          <p:cNvSpPr/>
          <p:nvPr/>
        </p:nvSpPr>
        <p:spPr>
          <a:xfrm>
            <a:off x="567920" y="1777189"/>
            <a:ext cx="4428150" cy="3610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0963" tIns="60963" rIns="60963" bIns="60963" anchor="ctr">
            <a:spAutoFit/>
          </a:bodyPr>
          <a:lstStyle/>
          <a:p>
            <a:pPr defTabSz="228600" hangingPunct="0">
              <a:lnSpc>
                <a:spcPct val="130000"/>
              </a:lnSpc>
              <a:buSzPct val="100000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pl-PL" sz="1600" b="1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Basic </a:t>
            </a:r>
            <a:r>
              <a:rPr lang="pl-PL" sz="1600" b="1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facts</a:t>
            </a:r>
            <a:r>
              <a:rPr lang="pl-PL" sz="1600" b="1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pl-PL" sz="1600" b="1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about</a:t>
            </a:r>
            <a:r>
              <a:rPr lang="pl-PL" sz="1600" b="1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Wrocław:</a:t>
            </a:r>
          </a:p>
          <a:p>
            <a:pPr marL="285750" indent="-285750" defTabSz="228600" hangingPunct="0">
              <a:lnSpc>
                <a:spcPct val="130000"/>
              </a:lnSpc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en-US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Population: 634 thousand</a:t>
            </a:r>
          </a:p>
          <a:p>
            <a:pPr marL="285750" indent="-285750" defTabSz="228600" hangingPunct="0">
              <a:lnSpc>
                <a:spcPct val="130000"/>
              </a:lnSpc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en-US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Population of agglomeration: approx. 1 million</a:t>
            </a:r>
          </a:p>
          <a:p>
            <a:pPr marL="285750" indent="-285750" defTabSz="228600" hangingPunct="0">
              <a:lnSpc>
                <a:spcPct val="130000"/>
              </a:lnSpc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en-US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Within driving distance to Prague, Berlin, Vienna and Warsaw</a:t>
            </a:r>
          </a:p>
          <a:p>
            <a:pPr marL="285750" indent="-285750" defTabSz="228600" hangingPunct="0">
              <a:lnSpc>
                <a:spcPct val="130000"/>
              </a:lnSpc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en-US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1000-year-old city</a:t>
            </a:r>
          </a:p>
          <a:p>
            <a:pPr marL="285750" indent="-285750" defTabSz="228600" hangingPunct="0">
              <a:lnSpc>
                <a:spcPct val="130000"/>
              </a:lnSpc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en-US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12 verdant islands</a:t>
            </a:r>
          </a:p>
          <a:p>
            <a:pPr marL="285750" indent="-285750" defTabSz="228600" hangingPunct="0">
              <a:lnSpc>
                <a:spcPct val="130000"/>
              </a:lnSpc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en-US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112 bridges</a:t>
            </a:r>
          </a:p>
          <a:p>
            <a:pPr marL="285750" indent="-285750" defTabSz="228600" hangingPunct="0">
              <a:lnSpc>
                <a:spcPct val="130000"/>
              </a:lnSpc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en-US"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Wrocław</a:t>
            </a:r>
            <a:r>
              <a:rPr lang="en-US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has been selected as a European Capital of Culture in 2016</a:t>
            </a:r>
            <a:r>
              <a:rPr lang="pl-PL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</a:t>
            </a:r>
            <a:endParaRPr lang="en-US" sz="1600" kern="0" dirty="0">
              <a:solidFill>
                <a:srgbClr val="53535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27652" name="Picture 4" descr="Podobny obraz">
            <a:extLst>
              <a:ext uri="{FF2B5EF4-FFF2-40B4-BE49-F238E27FC236}">
                <a16:creationId xmlns:a16="http://schemas.microsoft.com/office/drawing/2014/main" id="{D78F25C2-255C-45B6-9793-594A6F8FD1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" r="25426"/>
          <a:stretch/>
        </p:blipFill>
        <p:spPr bwMode="auto">
          <a:xfrm>
            <a:off x="5195270" y="1402176"/>
            <a:ext cx="6510859" cy="410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ue.wroc.pl/p/logotyp2/logo_eng-2019/kolor_poz.jpg">
            <a:extLst>
              <a:ext uri="{FF2B5EF4-FFF2-40B4-BE49-F238E27FC236}">
                <a16:creationId xmlns:a16="http://schemas.microsoft.com/office/drawing/2014/main" id="{FA0505F1-78F7-4FB9-A7C4-CDEAD45DA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14530" r="3407" b="19564"/>
          <a:stretch/>
        </p:blipFill>
        <p:spPr bwMode="auto">
          <a:xfrm>
            <a:off x="4376057" y="5963794"/>
            <a:ext cx="3439886" cy="8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861711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/>
        </p:nvSpPr>
        <p:spPr>
          <a:xfrm flipH="1">
            <a:off x="9492053" y="1188930"/>
            <a:ext cx="1" cy="4107411"/>
          </a:xfrm>
          <a:prstGeom prst="line">
            <a:avLst/>
          </a:prstGeom>
          <a:ln w="3175">
            <a:solidFill>
              <a:srgbClr val="D9D9D9"/>
            </a:solidFill>
            <a:prstDash val="dot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22860" rIns="22860"/>
          <a:lstStyle/>
          <a:p>
            <a:pPr defTabSz="228600"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6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86" name="Shape 286"/>
          <p:cNvSpPr/>
          <p:nvPr/>
        </p:nvSpPr>
        <p:spPr>
          <a:xfrm>
            <a:off x="6093189" y="1216619"/>
            <a:ext cx="6128054" cy="440366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22860" rIns="22860" anchor="ctr"/>
          <a:lstStyle/>
          <a:p>
            <a:pPr defTabSz="544319" hangingPunct="0">
              <a:defRPr>
                <a:solidFill>
                  <a:srgbClr val="FFFFFF"/>
                </a:solidFill>
              </a:defRPr>
            </a:pPr>
            <a:endParaRPr sz="215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Shape 287"/>
          <p:cNvSpPr/>
          <p:nvPr/>
        </p:nvSpPr>
        <p:spPr>
          <a:xfrm>
            <a:off x="567920" y="1777188"/>
            <a:ext cx="4428150" cy="3610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0963" tIns="60963" rIns="60963" bIns="60963" anchor="ctr">
            <a:spAutoFit/>
          </a:bodyPr>
          <a:lstStyle/>
          <a:p>
            <a:pPr marL="145382" indent="-145382" defTabSz="228600" hangingPunct="0">
              <a:lnSpc>
                <a:spcPct val="130000"/>
              </a:lnSpc>
              <a:buSzPct val="100000"/>
              <a:buFontTx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en-GB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in the green district of the city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</a:t>
            </a:r>
          </a:p>
          <a:p>
            <a:pPr marL="145382" indent="-145382" defTabSz="228600" hangingPunct="0">
              <a:lnSpc>
                <a:spcPct val="130000"/>
              </a:lnSpc>
              <a:buSzPct val="100000"/>
              <a:buFontTx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en-GB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close to the </a:t>
            </a:r>
            <a:r>
              <a:rPr lang="en-GB"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center</a:t>
            </a:r>
            <a:r>
              <a:rPr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</a:t>
            </a:r>
            <a:endParaRPr lang="pl-PL" sz="1600" kern="0" dirty="0">
              <a:solidFill>
                <a:srgbClr val="53535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45382" indent="-145382" defTabSz="228600" hangingPunct="0">
              <a:lnSpc>
                <a:spcPct val="130000"/>
              </a:lnSpc>
              <a:buSzPct val="100000"/>
              <a:buFontTx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en-GB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promotes the integration of the academic community</a:t>
            </a:r>
            <a:r>
              <a:rPr lang="pl-PL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</a:t>
            </a:r>
          </a:p>
          <a:p>
            <a:pPr marL="145382" indent="-145382" defTabSz="228600" hangingPunct="0">
              <a:lnSpc>
                <a:spcPct val="130000"/>
              </a:lnSpc>
              <a:buSzPct val="100000"/>
              <a:buFontTx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endParaRPr lang="pl-PL" sz="1600" kern="0" dirty="0">
              <a:solidFill>
                <a:srgbClr val="53535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defTabSz="228600" hangingPunct="0">
              <a:lnSpc>
                <a:spcPct val="130000"/>
              </a:lnSpc>
              <a:buSzPct val="100000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pl-PL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</a:t>
            </a:r>
            <a:r>
              <a:rPr lang="pl-PL" sz="1600" b="1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Accommodation</a:t>
            </a:r>
            <a:r>
              <a:rPr lang="pl-PL" sz="1600" b="1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:</a:t>
            </a:r>
          </a:p>
          <a:p>
            <a:pPr marL="145382" indent="-145382" defTabSz="228600" hangingPunct="0">
              <a:lnSpc>
                <a:spcPct val="130000"/>
              </a:lnSpc>
              <a:buSzPct val="100000"/>
              <a:buFontTx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en-GB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Wroclaw University of Economics provides accommodation for all students in the University's dormitories. </a:t>
            </a:r>
            <a:endParaRPr lang="pl-PL" sz="1600" kern="0" dirty="0">
              <a:solidFill>
                <a:srgbClr val="53535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45382" indent="-145382" defTabSz="228600" hangingPunct="0">
              <a:lnSpc>
                <a:spcPct val="130000"/>
              </a:lnSpc>
              <a:buSzPct val="100000"/>
              <a:buFontTx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en-GB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Rooms for exchange students are reserved in two dormitories: "Slezak" and "</a:t>
            </a:r>
            <a:r>
              <a:rPr lang="en-GB" sz="1600" kern="0" dirty="0" err="1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Przegubowiec</a:t>
            </a:r>
            <a:r>
              <a:rPr lang="en-GB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". </a:t>
            </a:r>
            <a:endParaRPr sz="1600" kern="0" dirty="0">
              <a:solidFill>
                <a:srgbClr val="53535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288" name="domy studenck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880" y="1256163"/>
            <a:ext cx="692180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Shape 289"/>
          <p:cNvSpPr>
            <a:spLocks noGrp="1"/>
          </p:cNvSpPr>
          <p:nvPr>
            <p:ph type="title"/>
          </p:nvPr>
        </p:nvSpPr>
        <p:spPr>
          <a:xfrm>
            <a:off x="567920" y="188817"/>
            <a:ext cx="10364550" cy="75689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GB" b="1" dirty="0"/>
              <a:t>Campus </a:t>
            </a:r>
            <a:r>
              <a:rPr lang="en-GB" dirty="0"/>
              <a:t>of the </a:t>
            </a:r>
            <a:r>
              <a:rPr lang="en-GB" dirty="0" err="1"/>
              <a:t>Wrocław</a:t>
            </a:r>
            <a:r>
              <a:rPr lang="en-GB" dirty="0"/>
              <a:t> University of Economics</a:t>
            </a:r>
          </a:p>
        </p:txBody>
      </p:sp>
      <p:pic>
        <p:nvPicPr>
          <p:cNvPr id="12" name="Picture 2" descr="http://www.ue.wroc.pl/p/logotyp2/logo_eng-2019/kolor_poz.jpg">
            <a:extLst>
              <a:ext uri="{FF2B5EF4-FFF2-40B4-BE49-F238E27FC236}">
                <a16:creationId xmlns:a16="http://schemas.microsoft.com/office/drawing/2014/main" id="{CD4726D2-0246-4FB9-9F37-624A65A8E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14530" r="3407" b="19564"/>
          <a:stretch/>
        </p:blipFill>
        <p:spPr bwMode="auto">
          <a:xfrm>
            <a:off x="4376057" y="5963794"/>
            <a:ext cx="3439886" cy="8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910807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/>
        </p:nvSpPr>
        <p:spPr>
          <a:xfrm flipH="1">
            <a:off x="9492053" y="1188930"/>
            <a:ext cx="1" cy="4107411"/>
          </a:xfrm>
          <a:prstGeom prst="line">
            <a:avLst/>
          </a:prstGeom>
          <a:ln w="3175">
            <a:solidFill>
              <a:srgbClr val="D9D9D9"/>
            </a:solidFill>
            <a:prstDash val="dot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22860" rIns="22860"/>
          <a:lstStyle/>
          <a:p>
            <a:pPr defTabSz="228600" hangingPunct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6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89" name="Shape 289"/>
          <p:cNvSpPr>
            <a:spLocks noGrp="1"/>
          </p:cNvSpPr>
          <p:nvPr>
            <p:ph type="title"/>
          </p:nvPr>
        </p:nvSpPr>
        <p:spPr>
          <a:xfrm>
            <a:off x="567920" y="188817"/>
            <a:ext cx="10364550" cy="75689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GB" b="1" dirty="0"/>
              <a:t>Campus </a:t>
            </a:r>
            <a:r>
              <a:rPr lang="en-GB" dirty="0"/>
              <a:t>of the </a:t>
            </a:r>
            <a:r>
              <a:rPr lang="en-GB" dirty="0" err="1"/>
              <a:t>Wrocław</a:t>
            </a:r>
            <a:r>
              <a:rPr lang="en-GB" dirty="0"/>
              <a:t> University of Economics</a:t>
            </a:r>
          </a:p>
        </p:txBody>
      </p:sp>
      <p:pic>
        <p:nvPicPr>
          <p:cNvPr id="3" name="Grafika 2" descr="Pociąg">
            <a:extLst>
              <a:ext uri="{FF2B5EF4-FFF2-40B4-BE49-F238E27FC236}">
                <a16:creationId xmlns:a16="http://schemas.microsoft.com/office/drawing/2014/main" id="{F171CFDB-03B5-4E91-9CF0-0405518E2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6431" y="1231876"/>
            <a:ext cx="756898" cy="756898"/>
          </a:xfrm>
          <a:prstGeom prst="rect">
            <a:avLst/>
          </a:prstGeom>
        </p:spPr>
      </p:pic>
      <p:sp>
        <p:nvSpPr>
          <p:cNvPr id="17" name="Shape 287">
            <a:extLst>
              <a:ext uri="{FF2B5EF4-FFF2-40B4-BE49-F238E27FC236}">
                <a16:creationId xmlns:a16="http://schemas.microsoft.com/office/drawing/2014/main" id="{25ED2ECE-5D57-4F66-8154-F59E8AA2E798}"/>
              </a:ext>
            </a:extLst>
          </p:cNvPr>
          <p:cNvSpPr/>
          <p:nvPr/>
        </p:nvSpPr>
        <p:spPr>
          <a:xfrm>
            <a:off x="567920" y="2737452"/>
            <a:ext cx="4428150" cy="1690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0963" tIns="60963" rIns="60963" bIns="60963" anchor="ctr">
            <a:spAutoFit/>
          </a:bodyPr>
          <a:lstStyle/>
          <a:p>
            <a:pPr defTabSz="228600" hangingPunct="0">
              <a:lnSpc>
                <a:spcPct val="130000"/>
              </a:lnSpc>
              <a:buSzPct val="100000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en-US"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Location: Lower Silesia</a:t>
            </a:r>
            <a:endParaRPr lang="pl-PL" sz="1600" b="1" kern="0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defTabSz="228600" hangingPunct="0">
              <a:lnSpc>
                <a:spcPct val="130000"/>
              </a:lnSpc>
              <a:buSzPct val="100000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en-US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Lower Silesia, one of the most attractive, modern, and prosperous regions of Poland, covers the south-western area of the country bordering Germany and the Czech Republic. </a:t>
            </a:r>
            <a:endParaRPr sz="1600" kern="0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22" name="00_mapka_pl-01.png">
            <a:extLst>
              <a:ext uri="{FF2B5EF4-FFF2-40B4-BE49-F238E27FC236}">
                <a16:creationId xmlns:a16="http://schemas.microsoft.com/office/drawing/2014/main" id="{71B1C9A3-804D-4E3F-9056-3E9E3F7606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C5122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945715"/>
            <a:ext cx="5022261" cy="4538389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hape 44">
            <a:extLst>
              <a:ext uri="{FF2B5EF4-FFF2-40B4-BE49-F238E27FC236}">
                <a16:creationId xmlns:a16="http://schemas.microsoft.com/office/drawing/2014/main" id="{F6D483E4-CAC8-4128-ACE3-924976DE6A56}"/>
              </a:ext>
            </a:extLst>
          </p:cNvPr>
          <p:cNvSpPr/>
          <p:nvPr/>
        </p:nvSpPr>
        <p:spPr>
          <a:xfrm>
            <a:off x="5337868" y="1988774"/>
            <a:ext cx="2061913" cy="852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21926" tIns="121926" rIns="121926" bIns="121926" anchor="ctr">
            <a:spAutoFit/>
          </a:bodyPr>
          <a:lstStyle/>
          <a:p>
            <a:pPr defTabSz="457200">
              <a:lnSpc>
                <a:spcPct val="130000"/>
              </a:lnSpc>
              <a:defRPr sz="3200" b="1">
                <a:solidFill>
                  <a:srgbClr val="535353"/>
                </a:solidFill>
                <a:latin typeface="SourceSansPro-Semibold"/>
                <a:ea typeface="SourceSansPro-Semibold"/>
                <a:cs typeface="SourceSansPro-Semibold"/>
                <a:sym typeface="SourceSansPro-Semibold"/>
              </a:defRPr>
            </a:pPr>
            <a:r>
              <a:rPr sz="1600" b="1" dirty="0">
                <a:latin typeface="Open Sans Semibold"/>
                <a:ea typeface="Open Sans Semibold"/>
                <a:cs typeface="Open Sans Semibold"/>
                <a:sym typeface="Open Sans Semibold"/>
              </a:rPr>
              <a:t>Berlin</a:t>
            </a:r>
          </a:p>
          <a:p>
            <a:pPr defTabSz="457200">
              <a:lnSpc>
                <a:spcPct val="130000"/>
              </a:lnSpc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sz="1600" dirty="0"/>
              <a:t>296</a:t>
            </a:r>
            <a:r>
              <a:rPr lang="pl-PL" sz="1600" dirty="0"/>
              <a:t> </a:t>
            </a:r>
            <a:r>
              <a:rPr sz="1600" dirty="0"/>
              <a:t>km</a:t>
            </a:r>
          </a:p>
        </p:txBody>
      </p:sp>
      <p:sp>
        <p:nvSpPr>
          <p:cNvPr id="24" name="Shape 45">
            <a:extLst>
              <a:ext uri="{FF2B5EF4-FFF2-40B4-BE49-F238E27FC236}">
                <a16:creationId xmlns:a16="http://schemas.microsoft.com/office/drawing/2014/main" id="{C9F8B4FD-3258-40DA-BEAC-9F02B6C95BD8}"/>
              </a:ext>
            </a:extLst>
          </p:cNvPr>
          <p:cNvSpPr/>
          <p:nvPr/>
        </p:nvSpPr>
        <p:spPr>
          <a:xfrm>
            <a:off x="6308626" y="4881298"/>
            <a:ext cx="2061912" cy="852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21926" tIns="121926" rIns="121926" bIns="121926" anchor="ctr">
            <a:spAutoFit/>
          </a:bodyPr>
          <a:lstStyle/>
          <a:p>
            <a:pPr defTabSz="457200">
              <a:lnSpc>
                <a:spcPct val="130000"/>
              </a:lnSpc>
              <a:defRPr sz="3200" b="1">
                <a:solidFill>
                  <a:srgbClr val="535353"/>
                </a:solidFill>
                <a:latin typeface="SourceSansPro-Semibold"/>
                <a:ea typeface="SourceSansPro-Semibold"/>
                <a:cs typeface="SourceSansPro-Semibold"/>
                <a:sym typeface="SourceSansPro-Semibold"/>
              </a:defRPr>
            </a:pPr>
            <a:r>
              <a:rPr sz="1600" b="1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Prag</a:t>
            </a:r>
            <a:r>
              <a:rPr lang="pl-PL" sz="1600" b="1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ue</a:t>
            </a:r>
            <a:endParaRPr sz="1600" b="1" dirty="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defTabSz="457200">
              <a:lnSpc>
                <a:spcPct val="130000"/>
              </a:lnSpc>
              <a:defRPr sz="3200" b="1">
                <a:solidFill>
                  <a:srgbClr val="535353"/>
                </a:solidFill>
                <a:latin typeface="SourceSansPro-Semibold"/>
                <a:ea typeface="SourceSansPro-Semibold"/>
                <a:cs typeface="SourceSansPro-Semibold"/>
                <a:sym typeface="SourceSansPro-Semibold"/>
              </a:defRPr>
            </a:pPr>
            <a:r>
              <a:rPr sz="1600" b="0" dirty="0">
                <a:latin typeface="Open Sans Light"/>
                <a:ea typeface="Open Sans Light"/>
                <a:cs typeface="Open Sans Light"/>
                <a:sym typeface="Open Sans Light"/>
              </a:rPr>
              <a:t>277km</a:t>
            </a:r>
          </a:p>
        </p:txBody>
      </p:sp>
      <p:sp>
        <p:nvSpPr>
          <p:cNvPr id="25" name="Shape 46">
            <a:extLst>
              <a:ext uri="{FF2B5EF4-FFF2-40B4-BE49-F238E27FC236}">
                <a16:creationId xmlns:a16="http://schemas.microsoft.com/office/drawing/2014/main" id="{98F43D3B-B510-4EA6-8075-F4D0F036B3BF}"/>
              </a:ext>
            </a:extLst>
          </p:cNvPr>
          <p:cNvSpPr/>
          <p:nvPr/>
        </p:nvSpPr>
        <p:spPr>
          <a:xfrm>
            <a:off x="7560468" y="5127416"/>
            <a:ext cx="2329016" cy="852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21926" tIns="121926" rIns="121926" bIns="121926" anchor="ctr">
            <a:spAutoFit/>
          </a:bodyPr>
          <a:lstStyle/>
          <a:p>
            <a:pPr defTabSz="457200">
              <a:lnSpc>
                <a:spcPct val="130000"/>
              </a:lnSpc>
              <a:defRPr sz="3200" b="1">
                <a:solidFill>
                  <a:srgbClr val="535353"/>
                </a:solidFill>
                <a:latin typeface="SourceSansPro-Semibold"/>
                <a:ea typeface="SourceSansPro-Semibold"/>
                <a:cs typeface="SourceSansPro-Semibold"/>
                <a:sym typeface="SourceSansPro-Semibold"/>
              </a:defRPr>
            </a:pPr>
            <a:r>
              <a:rPr lang="pl-PL" sz="1600" b="1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Budapest</a:t>
            </a:r>
            <a:br>
              <a:rPr sz="1600" b="0" dirty="0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pl-PL" sz="1600" b="0" dirty="0">
                <a:latin typeface="Open Sans Semibold"/>
                <a:ea typeface="Open Sans Semibold"/>
                <a:cs typeface="Open Sans Semibold"/>
                <a:sym typeface="Open Sans Semibold"/>
              </a:rPr>
              <a:t>427 </a:t>
            </a:r>
            <a:r>
              <a:rPr sz="1600" b="0" dirty="0">
                <a:latin typeface="Open Sans Light"/>
                <a:ea typeface="Open Sans Light"/>
                <a:cs typeface="Open Sans Light"/>
                <a:sym typeface="Open Sans Light"/>
              </a:rPr>
              <a:t>km</a:t>
            </a:r>
          </a:p>
        </p:txBody>
      </p:sp>
      <p:sp>
        <p:nvSpPr>
          <p:cNvPr id="26" name="Shape 47">
            <a:extLst>
              <a:ext uri="{FF2B5EF4-FFF2-40B4-BE49-F238E27FC236}">
                <a16:creationId xmlns:a16="http://schemas.microsoft.com/office/drawing/2014/main" id="{92BFFA70-360A-4CBA-8BE6-8DC0EA39A060}"/>
              </a:ext>
            </a:extLst>
          </p:cNvPr>
          <p:cNvSpPr/>
          <p:nvPr/>
        </p:nvSpPr>
        <p:spPr>
          <a:xfrm>
            <a:off x="10491711" y="1515286"/>
            <a:ext cx="1925869" cy="532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21926" tIns="121926" rIns="121926" bIns="121926" anchor="ctr">
            <a:spAutoFit/>
          </a:bodyPr>
          <a:lstStyle/>
          <a:p>
            <a:pPr defTabSz="457200">
              <a:lnSpc>
                <a:spcPct val="130000"/>
              </a:lnSpc>
              <a:defRPr sz="3200" b="1">
                <a:solidFill>
                  <a:srgbClr val="535353"/>
                </a:solidFill>
                <a:latin typeface="SourceSansPro-Semibold"/>
                <a:ea typeface="SourceSansPro-Semibold"/>
                <a:cs typeface="SourceSansPro-Semibold"/>
                <a:sym typeface="SourceSansPro-Semibold"/>
              </a:defRPr>
            </a:pPr>
            <a:r>
              <a:rPr sz="1600" b="1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Mos</a:t>
            </a:r>
            <a:r>
              <a:rPr lang="pl-PL" sz="1600" b="1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cow</a:t>
            </a:r>
            <a:r>
              <a:rPr sz="1600" b="0" dirty="0">
                <a:latin typeface="Open Sans Light"/>
                <a:ea typeface="Open Sans Light"/>
                <a:cs typeface="Open Sans Light"/>
                <a:sym typeface="Open Sans Light"/>
              </a:rPr>
              <a:t>1</a:t>
            </a:r>
            <a:r>
              <a:rPr lang="pl-PL" sz="1600" b="0" dirty="0">
                <a:latin typeface="Open Sans Light"/>
                <a:ea typeface="Open Sans Light"/>
                <a:cs typeface="Open Sans Light"/>
                <a:sym typeface="Open Sans Light"/>
              </a:rPr>
              <a:t>,</a:t>
            </a:r>
            <a:r>
              <a:rPr sz="1600" b="0" dirty="0">
                <a:latin typeface="Open Sans Light"/>
                <a:ea typeface="Open Sans Light"/>
                <a:cs typeface="Open Sans Light"/>
                <a:sym typeface="Open Sans Light"/>
              </a:rPr>
              <a:t>594km</a:t>
            </a:r>
          </a:p>
        </p:txBody>
      </p:sp>
      <p:sp>
        <p:nvSpPr>
          <p:cNvPr id="27" name="Shape 49">
            <a:extLst>
              <a:ext uri="{FF2B5EF4-FFF2-40B4-BE49-F238E27FC236}">
                <a16:creationId xmlns:a16="http://schemas.microsoft.com/office/drawing/2014/main" id="{B029D53B-DF19-46E2-A8FA-B95B01E1C24A}"/>
              </a:ext>
            </a:extLst>
          </p:cNvPr>
          <p:cNvSpPr/>
          <p:nvPr/>
        </p:nvSpPr>
        <p:spPr>
          <a:xfrm>
            <a:off x="11148700" y="3242635"/>
            <a:ext cx="2061912" cy="852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21926" tIns="121926" rIns="121926" bIns="121926" anchor="ctr">
            <a:spAutoFit/>
          </a:bodyPr>
          <a:lstStyle/>
          <a:p>
            <a:pPr defTabSz="457200">
              <a:lnSpc>
                <a:spcPct val="130000"/>
              </a:lnSpc>
              <a:defRPr sz="3200" b="1">
                <a:solidFill>
                  <a:srgbClr val="535353"/>
                </a:solidFill>
                <a:latin typeface="SourceSansPro-Semibold"/>
                <a:ea typeface="SourceSansPro-Semibold"/>
                <a:cs typeface="SourceSansPro-Semibold"/>
                <a:sym typeface="SourceSansPro-Semibold"/>
              </a:defRPr>
            </a:pPr>
            <a:r>
              <a:rPr sz="1600" b="1" dirty="0">
                <a:latin typeface="Open Sans Semibold"/>
                <a:ea typeface="Open Sans Semibold"/>
                <a:cs typeface="Open Sans Semibold"/>
                <a:sym typeface="Open Sans Semibold"/>
              </a:rPr>
              <a:t>Ki</a:t>
            </a:r>
            <a:r>
              <a:rPr lang="pl-PL" sz="1600" b="1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ev</a:t>
            </a:r>
            <a:endParaRPr lang="pl-PL" sz="1600" b="1" dirty="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defTabSz="457200">
              <a:lnSpc>
                <a:spcPct val="130000"/>
              </a:lnSpc>
              <a:defRPr sz="3200" b="1">
                <a:solidFill>
                  <a:srgbClr val="535353"/>
                </a:solidFill>
                <a:latin typeface="SourceSansPro-Semibold"/>
                <a:ea typeface="SourceSansPro-Semibold"/>
                <a:cs typeface="SourceSansPro-Semibold"/>
                <a:sym typeface="SourceSansPro-Semibold"/>
              </a:defRPr>
            </a:pPr>
            <a:r>
              <a:rPr sz="1600" b="0" dirty="0">
                <a:latin typeface="Open Sans Light"/>
                <a:ea typeface="Open Sans Light"/>
                <a:cs typeface="Open Sans Light"/>
                <a:sym typeface="Open Sans Light"/>
              </a:rPr>
              <a:t>1</a:t>
            </a:r>
            <a:r>
              <a:rPr lang="pl-PL" sz="1600" b="0" dirty="0">
                <a:latin typeface="Open Sans Light"/>
                <a:ea typeface="Open Sans Light"/>
                <a:cs typeface="Open Sans Light"/>
                <a:sym typeface="Open Sans Light"/>
              </a:rPr>
              <a:t>,</a:t>
            </a:r>
            <a:r>
              <a:rPr sz="1600" b="0" dirty="0">
                <a:latin typeface="Open Sans Light"/>
                <a:ea typeface="Open Sans Light"/>
                <a:cs typeface="Open Sans Light"/>
                <a:sym typeface="Open Sans Light"/>
              </a:rPr>
              <a:t>134</a:t>
            </a:r>
            <a:r>
              <a:rPr lang="pl-PL" sz="1600" b="0" dirty="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sz="1600" b="0" dirty="0">
                <a:latin typeface="Open Sans Light"/>
                <a:ea typeface="Open Sans Light"/>
                <a:cs typeface="Open Sans Light"/>
                <a:sym typeface="Open Sans Light"/>
              </a:rPr>
              <a:t>km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EAFE2768-DE40-48D1-86CA-E86618E43E79}"/>
              </a:ext>
            </a:extLst>
          </p:cNvPr>
          <p:cNvSpPr/>
          <p:nvPr/>
        </p:nvSpPr>
        <p:spPr>
          <a:xfrm>
            <a:off x="5451912" y="4520848"/>
            <a:ext cx="2353505" cy="698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30000"/>
              </a:lnSpc>
              <a:defRPr sz="3200" b="1">
                <a:solidFill>
                  <a:srgbClr val="535353"/>
                </a:solidFill>
                <a:latin typeface="SourceSansPro-Semibold"/>
                <a:ea typeface="SourceSansPro-Semibold"/>
                <a:cs typeface="SourceSansPro-Semibold"/>
                <a:sym typeface="SourceSansPro-Semibold"/>
              </a:defRPr>
            </a:pPr>
            <a:r>
              <a:rPr lang="pl-PL" sz="1600" b="1" dirty="0">
                <a:latin typeface="Open Sans Semibold"/>
                <a:ea typeface="Open Sans Semibold"/>
                <a:cs typeface="Open Sans Semibold"/>
                <a:sym typeface="Open Sans Semibold"/>
              </a:rPr>
              <a:t>Rome</a:t>
            </a:r>
          </a:p>
          <a:p>
            <a:pPr defTabSz="457200">
              <a:lnSpc>
                <a:spcPct val="130000"/>
              </a:lnSpc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pl-PL" sz="1600" dirty="0"/>
              <a:t>1,081 km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7BB6DEC4-A01D-49FD-826E-119E1A257E3E}"/>
              </a:ext>
            </a:extLst>
          </p:cNvPr>
          <p:cNvSpPr/>
          <p:nvPr/>
        </p:nvSpPr>
        <p:spPr>
          <a:xfrm>
            <a:off x="5479623" y="2829502"/>
            <a:ext cx="2314403" cy="698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30000"/>
              </a:lnSpc>
              <a:defRPr sz="3200" b="1">
                <a:solidFill>
                  <a:srgbClr val="535353"/>
                </a:solidFill>
                <a:latin typeface="SourceSansPro-Semibold"/>
                <a:ea typeface="SourceSansPro-Semibold"/>
                <a:cs typeface="SourceSansPro-Semibold"/>
                <a:sym typeface="SourceSansPro-Semibold"/>
              </a:defRPr>
            </a:pPr>
            <a:r>
              <a:rPr lang="pl-PL" sz="1600" b="1" dirty="0">
                <a:latin typeface="Open Sans Semibold"/>
                <a:ea typeface="Open Sans Semibold"/>
                <a:cs typeface="Open Sans Semibold"/>
                <a:sym typeface="Open Sans Semibold"/>
              </a:rPr>
              <a:t>Paris</a:t>
            </a:r>
          </a:p>
          <a:p>
            <a:pPr defTabSz="457200">
              <a:lnSpc>
                <a:spcPct val="130000"/>
              </a:lnSpc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pl-PL" sz="1600" dirty="0"/>
              <a:t>1,079 km</a:t>
            </a:r>
          </a:p>
        </p:txBody>
      </p:sp>
      <p:sp>
        <p:nvSpPr>
          <p:cNvPr id="31" name="Shape 44">
            <a:extLst>
              <a:ext uri="{FF2B5EF4-FFF2-40B4-BE49-F238E27FC236}">
                <a16:creationId xmlns:a16="http://schemas.microsoft.com/office/drawing/2014/main" id="{916E66A1-0CC5-485D-BFD6-02CFB75637F9}"/>
              </a:ext>
            </a:extLst>
          </p:cNvPr>
          <p:cNvSpPr/>
          <p:nvPr/>
        </p:nvSpPr>
        <p:spPr>
          <a:xfrm>
            <a:off x="5605867" y="1078233"/>
            <a:ext cx="2061913" cy="852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21926" tIns="121926" rIns="121926" bIns="121926" anchor="ctr">
            <a:spAutoFit/>
          </a:bodyPr>
          <a:lstStyle/>
          <a:p>
            <a:pPr defTabSz="457200">
              <a:lnSpc>
                <a:spcPct val="130000"/>
              </a:lnSpc>
              <a:defRPr sz="3200" b="1">
                <a:solidFill>
                  <a:srgbClr val="535353"/>
                </a:solidFill>
                <a:latin typeface="SourceSansPro-Semibold"/>
                <a:ea typeface="SourceSansPro-Semibold"/>
                <a:cs typeface="SourceSansPro-Semibold"/>
                <a:sym typeface="SourceSansPro-Semibold"/>
              </a:defRPr>
            </a:pPr>
            <a:r>
              <a:rPr sz="1600" b="1" dirty="0">
                <a:latin typeface="Open Sans Semibold"/>
                <a:ea typeface="Open Sans Semibold"/>
                <a:cs typeface="Open Sans Semibold"/>
                <a:sym typeface="Open Sans Semibold"/>
              </a:rPr>
              <a:t>B</a:t>
            </a:r>
            <a:r>
              <a:rPr lang="pl-PL" sz="1600" b="1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russels</a:t>
            </a:r>
            <a:endParaRPr sz="1600" b="1" dirty="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defTabSz="457200">
              <a:lnSpc>
                <a:spcPct val="130000"/>
              </a:lnSpc>
              <a:defRPr sz="320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pl-PL" sz="1600" dirty="0"/>
              <a:t>888 </a:t>
            </a:r>
            <a:r>
              <a:rPr sz="1600" dirty="0"/>
              <a:t>km</a:t>
            </a:r>
          </a:p>
        </p:txBody>
      </p:sp>
      <p:pic>
        <p:nvPicPr>
          <p:cNvPr id="32" name="Picture 2" descr="http://www.ue.wroc.pl/p/logotyp2/logo_eng-2019/kolor_poz.jpg">
            <a:extLst>
              <a:ext uri="{FF2B5EF4-FFF2-40B4-BE49-F238E27FC236}">
                <a16:creationId xmlns:a16="http://schemas.microsoft.com/office/drawing/2014/main" id="{125EEE58-67E3-4BDE-ACCE-E7814DFA4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14530" r="3407" b="19564"/>
          <a:stretch/>
        </p:blipFill>
        <p:spPr bwMode="auto">
          <a:xfrm>
            <a:off x="4376057" y="5963794"/>
            <a:ext cx="3439886" cy="8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950570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/>
        </p:nvSpPr>
        <p:spPr>
          <a:xfrm>
            <a:off x="-476986" y="1197237"/>
            <a:ext cx="6572986" cy="440366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22860" rIns="22860" anchor="ctr"/>
          <a:lstStyle/>
          <a:p>
            <a:pPr defTabSz="544319" hangingPunct="0">
              <a:defRPr>
                <a:solidFill>
                  <a:srgbClr val="FFFFFF"/>
                </a:solidFill>
              </a:defRPr>
            </a:pPr>
            <a:endParaRPr sz="215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Shape 280"/>
          <p:cNvSpPr/>
          <p:nvPr/>
        </p:nvSpPr>
        <p:spPr>
          <a:xfrm>
            <a:off x="6592086" y="3127475"/>
            <a:ext cx="4430356" cy="1369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0963" tIns="60963" rIns="60963" bIns="60963" anchor="ctr">
            <a:spAutoFit/>
          </a:bodyPr>
          <a:lstStyle/>
          <a:p>
            <a:pPr marL="145382" indent="-145382" defTabSz="228600" hangingPunct="0">
              <a:lnSpc>
                <a:spcPct val="130000"/>
              </a:lnSpc>
              <a:buSzPct val="100000"/>
              <a:buFontTx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en-GB" sz="1600" b="1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 modern sports base including:</a:t>
            </a:r>
            <a:br>
              <a:rPr lang="pl-PL" sz="1600" b="1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en-GB" sz="1600" kern="0" dirty="0">
                <a:solidFill>
                  <a:srgbClr val="53535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rooms for team games and aerobics, climbing wall, gym, rehabilitation room, swimming pool, sauna and many others.</a:t>
            </a:r>
            <a:endParaRPr sz="1600" kern="0" dirty="0">
              <a:solidFill>
                <a:srgbClr val="53535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281" name="studium wychowania fizyczne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086" y="1210262"/>
            <a:ext cx="800101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Shape 282"/>
          <p:cNvSpPr>
            <a:spLocks noGrp="1"/>
          </p:cNvSpPr>
          <p:nvPr>
            <p:ph type="title"/>
          </p:nvPr>
        </p:nvSpPr>
        <p:spPr>
          <a:xfrm>
            <a:off x="781204" y="163644"/>
            <a:ext cx="10364550" cy="756898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>
              <a:defRPr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b="1" dirty="0"/>
              <a:t>The Physical Education and Sports Department</a:t>
            </a:r>
            <a:endParaRPr b="1" dirty="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11" name="Picture 2" descr="http://www.ue.wroc.pl/p/logotyp2/logo_eng-2019/kolor_poz.jpg">
            <a:extLst>
              <a:ext uri="{FF2B5EF4-FFF2-40B4-BE49-F238E27FC236}">
                <a16:creationId xmlns:a16="http://schemas.microsoft.com/office/drawing/2014/main" id="{1F55F90D-FE97-4E03-B139-E36A060A51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14530" r="3407" b="19564"/>
          <a:stretch/>
        </p:blipFill>
        <p:spPr bwMode="auto">
          <a:xfrm>
            <a:off x="4376057" y="5963794"/>
            <a:ext cx="3439886" cy="8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802525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/>
        </p:nvSpPr>
        <p:spPr>
          <a:xfrm>
            <a:off x="-47800" y="1197237"/>
            <a:ext cx="6128054" cy="440366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22860" rIns="22860" anchor="ctr"/>
          <a:lstStyle/>
          <a:p>
            <a:pPr defTabSz="544319" hangingPunct="0">
              <a:defRPr>
                <a:solidFill>
                  <a:srgbClr val="FFFFFF"/>
                </a:solidFill>
              </a:defRPr>
            </a:pPr>
            <a:endParaRPr sz="215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bibliotek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436" y="1096783"/>
            <a:ext cx="617469" cy="756898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hape 268"/>
          <p:cNvSpPr>
            <a:spLocks noGrp="1"/>
          </p:cNvSpPr>
          <p:nvPr>
            <p:ph type="title"/>
          </p:nvPr>
        </p:nvSpPr>
        <p:spPr>
          <a:xfrm>
            <a:off x="913725" y="188817"/>
            <a:ext cx="10364550" cy="756898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>
              <a:defRPr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dirty="0"/>
              <a:t>Main </a:t>
            </a:r>
            <a:r>
              <a:rPr lang="en-GB" b="1" dirty="0"/>
              <a:t>Library</a:t>
            </a:r>
            <a:endParaRPr b="1" dirty="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830EA24-1D66-4CFD-B37C-640AEC9E8CA4}"/>
              </a:ext>
            </a:extLst>
          </p:cNvPr>
          <p:cNvSpPr txBox="1"/>
          <p:nvPr/>
        </p:nvSpPr>
        <p:spPr>
          <a:xfrm>
            <a:off x="7558087" y="1475232"/>
            <a:ext cx="4093892" cy="42473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600" b="1" dirty="0">
                <a:solidFill>
                  <a:srgbClr val="404040"/>
                </a:solidFill>
                <a:latin typeface="Open Sans Light"/>
              </a:rPr>
              <a:t>Our Library has:</a:t>
            </a:r>
            <a:br>
              <a:rPr lang="en-US" sz="1600" dirty="0">
                <a:solidFill>
                  <a:srgbClr val="404040"/>
                </a:solidFill>
                <a:latin typeface="Open Sans Light"/>
              </a:rPr>
            </a:br>
            <a:endParaRPr lang="en-US" sz="1600" dirty="0">
              <a:solidFill>
                <a:srgbClr val="404040"/>
              </a:solidFill>
              <a:latin typeface="Open Sans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latin typeface="Open Sans Light"/>
              </a:rPr>
              <a:t>two conference rooms, two seminar rooms</a:t>
            </a:r>
            <a:r>
              <a:rPr lang="pl-PL" sz="1600" dirty="0">
                <a:solidFill>
                  <a:srgbClr val="404040"/>
                </a:solidFill>
                <a:latin typeface="Open Sans Light"/>
              </a:rPr>
              <a:t>,</a:t>
            </a:r>
            <a:endParaRPr lang="en-US" sz="1600" dirty="0">
              <a:solidFill>
                <a:srgbClr val="404040"/>
              </a:solidFill>
              <a:latin typeface="Open Sans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latin typeface="Open Sans Light"/>
              </a:rPr>
              <a:t>15 kilometers of shelves in bookcases</a:t>
            </a:r>
            <a:r>
              <a:rPr lang="pl-PL" sz="1600" dirty="0">
                <a:solidFill>
                  <a:srgbClr val="404040"/>
                </a:solidFill>
                <a:latin typeface="Open Sans Light"/>
              </a:rPr>
              <a:t>,</a:t>
            </a:r>
            <a:endParaRPr lang="en-US" sz="1600" dirty="0">
              <a:solidFill>
                <a:srgbClr val="404040"/>
              </a:solidFill>
              <a:latin typeface="Open Sans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latin typeface="Open Sans Light"/>
              </a:rPr>
              <a:t>300 seats for readers</a:t>
            </a:r>
            <a:r>
              <a:rPr lang="pl-PL" sz="1600" dirty="0">
                <a:solidFill>
                  <a:srgbClr val="404040"/>
                </a:solidFill>
                <a:latin typeface="Open Sans Light"/>
              </a:rPr>
              <a:t>,</a:t>
            </a:r>
            <a:endParaRPr lang="en-US" sz="1600" dirty="0">
              <a:solidFill>
                <a:srgbClr val="404040"/>
              </a:solidFill>
              <a:latin typeface="Open Sans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latin typeface="Open Sans Light"/>
              </a:rPr>
              <a:t>100 computers</a:t>
            </a:r>
            <a:r>
              <a:rPr lang="pl-PL" sz="1600" dirty="0">
                <a:solidFill>
                  <a:srgbClr val="404040"/>
                </a:solidFill>
                <a:latin typeface="Open Sans Light"/>
              </a:rPr>
              <a:t>,</a:t>
            </a:r>
            <a:endParaRPr lang="en-US" sz="1600" dirty="0">
              <a:solidFill>
                <a:srgbClr val="404040"/>
              </a:solidFill>
              <a:latin typeface="Open Sans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latin typeface="Open Sans Light"/>
              </a:rPr>
              <a:t>21 cabins for individual work</a:t>
            </a:r>
            <a:r>
              <a:rPr lang="pl-PL" sz="1600" dirty="0">
                <a:solidFill>
                  <a:srgbClr val="404040"/>
                </a:solidFill>
                <a:latin typeface="Open Sans Light"/>
              </a:rPr>
              <a:t>.</a:t>
            </a:r>
            <a:br>
              <a:rPr lang="en-US" sz="1600" dirty="0">
                <a:solidFill>
                  <a:srgbClr val="404040"/>
                </a:solidFill>
                <a:latin typeface="Open Sans Light"/>
              </a:rPr>
            </a:br>
            <a:endParaRPr lang="en-US" sz="1600" dirty="0">
              <a:solidFill>
                <a:srgbClr val="404040"/>
              </a:solidFill>
              <a:latin typeface="Open Sans Light"/>
            </a:endParaRPr>
          </a:p>
          <a:p>
            <a:r>
              <a:rPr lang="en-US" sz="1600" b="1" dirty="0">
                <a:solidFill>
                  <a:srgbClr val="404040"/>
                </a:solidFill>
                <a:latin typeface="Open Sans Light"/>
              </a:rPr>
              <a:t>Our Collections:</a:t>
            </a:r>
            <a:br>
              <a:rPr lang="en-US" sz="1600" dirty="0">
                <a:solidFill>
                  <a:srgbClr val="404040"/>
                </a:solidFill>
                <a:latin typeface="Open Sans Light"/>
              </a:rPr>
            </a:br>
            <a:endParaRPr lang="en-US" sz="1600" dirty="0">
              <a:solidFill>
                <a:srgbClr val="404040"/>
              </a:solidFill>
              <a:latin typeface="Open Sans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latin typeface="Open Sans Light"/>
              </a:rPr>
              <a:t>433,000 volumes of printed books and periodicals</a:t>
            </a:r>
            <a:r>
              <a:rPr lang="pl-PL" sz="1600" dirty="0">
                <a:solidFill>
                  <a:srgbClr val="404040"/>
                </a:solidFill>
                <a:latin typeface="Open Sans Light"/>
              </a:rPr>
              <a:t>,</a:t>
            </a:r>
            <a:endParaRPr lang="en-US" sz="1600" dirty="0">
              <a:solidFill>
                <a:srgbClr val="404040"/>
              </a:solidFill>
              <a:latin typeface="Open Sans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latin typeface="Open Sans Light"/>
              </a:rPr>
              <a:t>14,300 journals in online access</a:t>
            </a:r>
            <a:r>
              <a:rPr lang="pl-PL" sz="1600" dirty="0">
                <a:solidFill>
                  <a:srgbClr val="404040"/>
                </a:solidFill>
                <a:latin typeface="Open Sans Light"/>
              </a:rPr>
              <a:t>,</a:t>
            </a:r>
            <a:endParaRPr lang="en-US" sz="1600" dirty="0">
              <a:solidFill>
                <a:srgbClr val="404040"/>
              </a:solidFill>
              <a:latin typeface="Open Sans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latin typeface="Open Sans Light"/>
              </a:rPr>
              <a:t>2,630,000 electronic books</a:t>
            </a:r>
            <a:r>
              <a:rPr lang="pl-PL" sz="1600" dirty="0">
                <a:solidFill>
                  <a:srgbClr val="404040"/>
                </a:solidFill>
                <a:latin typeface="Open Sans Light"/>
              </a:rPr>
              <a:t>,</a:t>
            </a:r>
            <a:endParaRPr lang="en-US" sz="1600" dirty="0">
              <a:solidFill>
                <a:srgbClr val="404040"/>
              </a:solidFill>
              <a:latin typeface="Open Sans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latin typeface="Open Sans Light"/>
              </a:rPr>
              <a:t>67 databases</a:t>
            </a:r>
            <a:r>
              <a:rPr lang="pl-PL" sz="1600" dirty="0">
                <a:solidFill>
                  <a:srgbClr val="404040"/>
                </a:solidFill>
                <a:latin typeface="Open Sans Light"/>
              </a:rPr>
              <a:t>.</a:t>
            </a:r>
            <a:endParaRPr lang="en-US" sz="1600" dirty="0">
              <a:solidFill>
                <a:srgbClr val="404040"/>
              </a:solidFill>
              <a:latin typeface="Open Sans Light"/>
            </a:endParaRPr>
          </a:p>
          <a:p>
            <a:pPr marL="0" marR="0" indent="0" algn="l" defTabSz="10886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FillTx/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11" name="Picture 2" descr="http://www.ue.wroc.pl/p/logotyp2/logo_eng-2019/kolor_poz.jpg">
            <a:extLst>
              <a:ext uri="{FF2B5EF4-FFF2-40B4-BE49-F238E27FC236}">
                <a16:creationId xmlns:a16="http://schemas.microsoft.com/office/drawing/2014/main" id="{69551277-B3E1-41D9-BD74-54E9C91A92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14530" r="3407" b="19564"/>
          <a:stretch/>
        </p:blipFill>
        <p:spPr bwMode="auto">
          <a:xfrm>
            <a:off x="4376057" y="5963794"/>
            <a:ext cx="3439886" cy="8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732252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72">
            <a:extLst>
              <a:ext uri="{FF2B5EF4-FFF2-40B4-BE49-F238E27FC236}">
                <a16:creationId xmlns:a16="http://schemas.microsoft.com/office/drawing/2014/main" id="{EF051AF6-8B55-46CB-BE89-11A3F7D809D9}"/>
              </a:ext>
            </a:extLst>
          </p:cNvPr>
          <p:cNvSpPr/>
          <p:nvPr/>
        </p:nvSpPr>
        <p:spPr>
          <a:xfrm>
            <a:off x="119742" y="1240971"/>
            <a:ext cx="6139543" cy="436517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5" name="Shape 275">
            <a:extLst>
              <a:ext uri="{FF2B5EF4-FFF2-40B4-BE49-F238E27FC236}">
                <a16:creationId xmlns:a16="http://schemas.microsoft.com/office/drawing/2014/main" id="{468B55C6-9294-4ED9-A7A8-503985381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84235" y="-218394"/>
            <a:ext cx="20729100" cy="1513795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>
              <a:defRPr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dirty="0">
                <a:sym typeface="Open Sans"/>
              </a:rPr>
              <a:t>Department of </a:t>
            </a:r>
            <a:r>
              <a:rPr lang="en-GB" b="1" dirty="0">
                <a:sym typeface="Open Sans"/>
              </a:rPr>
              <a:t>Foreign Languages</a:t>
            </a:r>
            <a:endParaRPr b="1" dirty="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6" name="studium jezykow obcych.png">
            <a:extLst>
              <a:ext uri="{FF2B5EF4-FFF2-40B4-BE49-F238E27FC236}">
                <a16:creationId xmlns:a16="http://schemas.microsoft.com/office/drawing/2014/main" id="{AA00E84D-3B8A-4353-812A-039C12D89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40286" y="1050293"/>
            <a:ext cx="772886" cy="101169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8A35406-26E2-475B-899E-CE68E0096129}"/>
              </a:ext>
            </a:extLst>
          </p:cNvPr>
          <p:cNvSpPr txBox="1"/>
          <p:nvPr/>
        </p:nvSpPr>
        <p:spPr>
          <a:xfrm>
            <a:off x="7540211" y="1690696"/>
            <a:ext cx="4238807" cy="40010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Arial" panose="020B0604020202020204" pitchFamily="34" charset="0"/>
              </a:rPr>
              <a:t>Overall, the department offers 21 language courses and access to 16 prestigious language certification exams in six languages, with licenses from major international language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Arial" panose="020B0604020202020204" pitchFamily="34" charset="0"/>
              </a:rPr>
              <a:t>centres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Arial" panose="020B0604020202020204" pitchFamily="34" charset="0"/>
              </a:rPr>
              <a:t>, including the chambers of commerce in Britain, France and Germany, Goethe Institute and Cervantes Institute. The department is licensed to conduct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Arial" panose="020B0604020202020204" pitchFamily="34" charset="0"/>
              </a:rPr>
              <a:t>TestDaF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Arial" panose="020B0604020202020204" pitchFamily="34" charset="0"/>
              </a:rPr>
              <a:t> examinations and is a certified Cambridge ESOL Exam Preparation Centre. </a:t>
            </a:r>
          </a:p>
          <a:p>
            <a:pPr algn="just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Arial" panose="020B0604020202020204" pitchFamily="34" charset="0"/>
              </a:rPr>
              <a:t> </a:t>
            </a:r>
          </a:p>
          <a:p>
            <a:pPr marL="285750" indent="-285750" algn="just" defTabSz="457200"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535353"/>
                </a:solidFill>
                <a:latin typeface="SourceSansPro-ExtraLight"/>
                <a:ea typeface="SourceSansPro-ExtraLight"/>
                <a:cs typeface="SourceSansPro-ExtraLight"/>
                <a:sym typeface="SourceSansPro-ExtraLight"/>
              </a:defRPr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Arial" panose="020B0604020202020204" pitchFamily="34" charset="0"/>
              </a:rPr>
              <a:t>The Department of Foreign Languages also 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Arial" panose="020B0604020202020204" pitchFamily="34" charset="0"/>
                <a:sym typeface="SourceSansPro-ExtraLight"/>
              </a:rPr>
              <a:t>rganizes Chinese and Japanese language courses for students.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ea typeface="Open Sans Light"/>
              <a:cs typeface="Arial" panose="020B0604020202020204" pitchFamily="34" charset="0"/>
              <a:sym typeface="Open Sans Light"/>
            </a:endParaRPr>
          </a:p>
          <a:p>
            <a:pPr marL="0" marR="0" indent="0" algn="l" defTabSz="10886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FillTx/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9" name="Picture 2" descr="http://www.ue.wroc.pl/p/logotyp2/logo_eng-2019/kolor_poz.jpg">
            <a:extLst>
              <a:ext uri="{FF2B5EF4-FFF2-40B4-BE49-F238E27FC236}">
                <a16:creationId xmlns:a16="http://schemas.microsoft.com/office/drawing/2014/main" id="{43737014-A1CB-4667-BC02-1454921860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14530" r="3407" b="19564"/>
          <a:stretch/>
        </p:blipFill>
        <p:spPr bwMode="auto">
          <a:xfrm>
            <a:off x="4376057" y="5963794"/>
            <a:ext cx="3439886" cy="8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144015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01">
            <a:extLst>
              <a:ext uri="{FF2B5EF4-FFF2-40B4-BE49-F238E27FC236}">
                <a16:creationId xmlns:a16="http://schemas.microsoft.com/office/drawing/2014/main" id="{5C7144B5-225A-4FEE-96BE-238A540A6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4163"/>
            <a:ext cx="10364788" cy="566737"/>
          </a:xfrm>
          <a:prstGeom prst="rect">
            <a:avLst/>
          </a:prstGeom>
        </p:spPr>
        <p:txBody>
          <a:bodyPr/>
          <a:lstStyle/>
          <a:p>
            <a:r>
              <a:rPr lang="pl-PL" b="1" dirty="0"/>
              <a:t>I</a:t>
            </a:r>
            <a:r>
              <a:rPr lang="en-US" b="1" dirty="0" err="1"/>
              <a:t>nternational</a:t>
            </a:r>
            <a:r>
              <a:rPr lang="en-US" b="1" dirty="0"/>
              <a:t> cooperation</a:t>
            </a:r>
            <a:endParaRPr dirty="0"/>
          </a:p>
        </p:txBody>
      </p:sp>
      <p:sp>
        <p:nvSpPr>
          <p:cNvPr id="4" name="Shape 299">
            <a:extLst>
              <a:ext uri="{FF2B5EF4-FFF2-40B4-BE49-F238E27FC236}">
                <a16:creationId xmlns:a16="http://schemas.microsoft.com/office/drawing/2014/main" id="{87DAEBBA-A472-4697-88AC-5769F3E21E9A}"/>
              </a:ext>
            </a:extLst>
          </p:cNvPr>
          <p:cNvSpPr/>
          <p:nvPr/>
        </p:nvSpPr>
        <p:spPr>
          <a:xfrm>
            <a:off x="5617029" y="1436914"/>
            <a:ext cx="6466116" cy="4222523"/>
          </a:xfrm>
          <a:prstGeom prst="rect">
            <a:avLst/>
          </a:prstGeom>
          <a:blipFill>
            <a:blip r:embed="rId2"/>
            <a:srcRect/>
            <a:stretch>
              <a:fillRect t="-20292" b="-84728"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EACC2D6-2E71-420A-9CDD-CB29526C1F22}"/>
              </a:ext>
            </a:extLst>
          </p:cNvPr>
          <p:cNvSpPr txBox="1"/>
          <p:nvPr/>
        </p:nvSpPr>
        <p:spPr>
          <a:xfrm>
            <a:off x="355640" y="1876058"/>
            <a:ext cx="4238807" cy="33239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just"/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International </a:t>
            </a:r>
            <a:r>
              <a:rPr lang="pl-PL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cooperation</a:t>
            </a: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: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more</a:t>
            </a:r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 </a:t>
            </a:r>
            <a:r>
              <a:rPr lang="pl-PL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than</a:t>
            </a:r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 150 </a:t>
            </a:r>
            <a:r>
              <a:rPr lang="pl-PL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bilateral</a:t>
            </a:r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 </a:t>
            </a:r>
            <a:r>
              <a:rPr lang="pl-PL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agreements</a:t>
            </a:r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 </a:t>
            </a:r>
            <a:r>
              <a:rPr lang="pl-PL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within</a:t>
            </a:r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 the </a:t>
            </a:r>
            <a:r>
              <a:rPr lang="pl-PL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framework</a:t>
            </a:r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 of the Erasmus Program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over</a:t>
            </a:r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 60 General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Cooperation Agreements with foreign partner universities</a:t>
            </a:r>
            <a:endParaRPr lang="pl-PL" sz="1600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</a:endParaRPr>
          </a:p>
          <a:p>
            <a:pPr marL="457200" lvl="0" indent="-457200" algn="just">
              <a:buFont typeface="Wingdings" panose="05000000000000000000" pitchFamily="2" charset="2"/>
              <a:buChar char="§"/>
            </a:pPr>
            <a:endParaRPr lang="pl-PL" sz="16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</a:endParaRPr>
          </a:p>
          <a:p>
            <a:r>
              <a:rPr lang="pl-PL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Member</a:t>
            </a: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 of </a:t>
            </a:r>
            <a:r>
              <a:rPr lang="pl-PL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international</a:t>
            </a: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 </a:t>
            </a:r>
            <a:r>
              <a:rPr lang="pl-PL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institutions</a:t>
            </a: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:</a:t>
            </a:r>
          </a:p>
          <a:p>
            <a:pPr marL="285750" indent="-285750" defTabSz="1088638" hangingPunct="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AACSB</a:t>
            </a:r>
            <a:endParaRPr lang="pl-PL" sz="1400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ea typeface="Arial"/>
              <a:cs typeface="Arial"/>
              <a:sym typeface="Arial"/>
            </a:endParaRPr>
          </a:p>
          <a:p>
            <a:pPr marL="285750" indent="-285750" algn="just" defTabSz="1088638" hangingPunct="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EUA</a:t>
            </a:r>
            <a:endParaRPr lang="pl-PL" sz="1400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ea typeface="Arial"/>
              <a:cs typeface="Arial"/>
              <a:sym typeface="Arial"/>
            </a:endParaRPr>
          </a:p>
          <a:p>
            <a:pPr marL="285750" indent="-285750" defTabSz="1088638" hangingPunct="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CEEMAN</a:t>
            </a:r>
            <a:endParaRPr lang="pl-PL" sz="1400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ea typeface="Arial"/>
              <a:cs typeface="Arial"/>
              <a:sym typeface="Arial"/>
            </a:endParaRPr>
          </a:p>
          <a:p>
            <a:pPr marL="285750" indent="-285750" defTabSz="1088638" hangingPunct="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EDAMBA</a:t>
            </a:r>
            <a:endParaRPr lang="pl-PL" sz="1400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ea typeface="Arial"/>
              <a:cs typeface="Arial"/>
              <a:sym typeface="Arial"/>
            </a:endParaRPr>
          </a:p>
          <a:p>
            <a:pPr marL="285750" indent="-285750" defTabSz="1088638" hangingPunct="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Santander Universities</a:t>
            </a:r>
            <a:endParaRPr lang="pl-PL" sz="1400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ea typeface="Arial"/>
              <a:cs typeface="Arial"/>
              <a:sym typeface="Arial"/>
            </a:endParaRPr>
          </a:p>
          <a:p>
            <a:pPr marL="285750" indent="-285750" defTabSz="1088638" hangingPunct="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PRME</a:t>
            </a:r>
            <a:endParaRPr lang="pl-PL" sz="1400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ea typeface="Arial"/>
              <a:cs typeface="Arial"/>
              <a:sym typeface="Arial"/>
            </a:endParaRPr>
          </a:p>
          <a:p>
            <a:pPr marL="285750" indent="-285750" defTabSz="1088638" hangingPunct="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Arial"/>
                <a:cs typeface="Arial"/>
                <a:sym typeface="Arial"/>
              </a:rPr>
              <a:t>EIT +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Open Sans Light"/>
              <a:ea typeface="Arial"/>
              <a:cs typeface="Arial"/>
              <a:sym typeface="Arial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F431BF7-CDEB-4979-894E-74E354D85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779" y="5967868"/>
            <a:ext cx="3438442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64934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AB147"/>
      </a:accent1>
      <a:accent2>
        <a:srgbClr val="216BA9"/>
      </a:accent2>
      <a:accent3>
        <a:srgbClr val="212F3F"/>
      </a:accent3>
      <a:accent4>
        <a:srgbClr val="4D6F96"/>
      </a:accent4>
      <a:accent5>
        <a:srgbClr val="22C199"/>
      </a:accent5>
      <a:accent6>
        <a:srgbClr val="B1B1B1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0886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0886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AB147"/>
      </a:accent1>
      <a:accent2>
        <a:srgbClr val="216BA9"/>
      </a:accent2>
      <a:accent3>
        <a:srgbClr val="212F3F"/>
      </a:accent3>
      <a:accent4>
        <a:srgbClr val="4D6F96"/>
      </a:accent4>
      <a:accent5>
        <a:srgbClr val="22C199"/>
      </a:accent5>
      <a:accent6>
        <a:srgbClr val="B1B1B1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0886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0886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2938</TotalTime>
  <Words>430</Words>
  <Application>Microsoft Office PowerPoint</Application>
  <PresentationFormat>Panoramiczny</PresentationFormat>
  <Paragraphs>109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17</vt:i4>
      </vt:variant>
    </vt:vector>
  </HeadingPairs>
  <TitlesOfParts>
    <vt:vector size="30" baseType="lpstr">
      <vt:lpstr>Arial</vt:lpstr>
      <vt:lpstr>Calibri</vt:lpstr>
      <vt:lpstr>Helvetica</vt:lpstr>
      <vt:lpstr>Helvetica Neue</vt:lpstr>
      <vt:lpstr>Kaushan Script</vt:lpstr>
      <vt:lpstr>Lucida Calligraphy</vt:lpstr>
      <vt:lpstr>Open Sans</vt:lpstr>
      <vt:lpstr>Open Sans Light</vt:lpstr>
      <vt:lpstr>Open Sans Semibold</vt:lpstr>
      <vt:lpstr>SourceSansPro-ExtraLight</vt:lpstr>
      <vt:lpstr>Wingdings</vt:lpstr>
      <vt:lpstr>Default</vt:lpstr>
      <vt:lpstr>1_Default</vt:lpstr>
      <vt:lpstr>Prezentacja programu PowerPoint</vt:lpstr>
      <vt:lpstr>Why Wroclaw University of Economics?</vt:lpstr>
      <vt:lpstr>Wrocław</vt:lpstr>
      <vt:lpstr>Campus of the Wrocław University of Economics</vt:lpstr>
      <vt:lpstr>Campus of the Wrocław University of Economics</vt:lpstr>
      <vt:lpstr>The Physical Education and Sports Department</vt:lpstr>
      <vt:lpstr>Main Library</vt:lpstr>
      <vt:lpstr>Department of Foreign Languages</vt:lpstr>
      <vt:lpstr>International cooperation</vt:lpstr>
      <vt:lpstr>International cooperation</vt:lpstr>
      <vt:lpstr>Cooperation with business</vt:lpstr>
      <vt:lpstr>Recruitment Information </vt:lpstr>
      <vt:lpstr>Bachelor Degree in Polish</vt:lpstr>
      <vt:lpstr>Bachelor Studies</vt:lpstr>
      <vt:lpstr>Master Studies</vt:lpstr>
      <vt:lpstr>PhD Studies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User</dc:creator>
  <cp:lastModifiedBy>user</cp:lastModifiedBy>
  <cp:revision>447</cp:revision>
  <dcterms:created xsi:type="dcterms:W3CDTF">2015-03-13T23:16:38Z</dcterms:created>
  <dcterms:modified xsi:type="dcterms:W3CDTF">2019-10-11T12:47:03Z</dcterms:modified>
</cp:coreProperties>
</file>