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69" r:id="rId2"/>
    <p:sldId id="280" r:id="rId3"/>
    <p:sldId id="282" r:id="rId4"/>
    <p:sldId id="256" r:id="rId5"/>
    <p:sldId id="259" r:id="rId6"/>
    <p:sldId id="257" r:id="rId7"/>
    <p:sldId id="261" r:id="rId8"/>
    <p:sldId id="262" r:id="rId9"/>
    <p:sldId id="263" r:id="rId10"/>
    <p:sldId id="264" r:id="rId11"/>
    <p:sldId id="278" r:id="rId12"/>
    <p:sldId id="281" r:id="rId13"/>
    <p:sldId id="284" r:id="rId14"/>
    <p:sldId id="285" r:id="rId15"/>
    <p:sldId id="286" r:id="rId16"/>
    <p:sldId id="288" r:id="rId17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ja Biuro" initials="A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>
        <p:scale>
          <a:sx n="108" d="100"/>
          <a:sy n="108" d="100"/>
        </p:scale>
        <p:origin x="-133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632EDE-1CA0-4B34-AADC-AD36C1B3FE75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61AA79-D476-433B-BBFA-84B9C57C8B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26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61AA79-D476-433B-BBFA-84B9C57C8B2D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52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246E6-0059-46D3-85AD-8A13A3457479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D5A9D-CE02-4259-94EC-9004EC44CE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2EEC-3B59-409E-8196-BEAC4FE3B7DC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D87C7-5AB7-444E-BB23-1E6FE6B699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AECD9-3720-4A45-8261-82A2C9532E69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DA2C-AE77-4E47-955B-C05AE959618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9EB3E-E911-49C6-A1CD-76D4239F37AF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691D0-0D06-46BC-B1C6-430F19D55F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AB43A-6E95-4FD2-8DF7-5B6B453144EE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DBC84-CA65-4133-B629-43423B9DAA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95A0-01F4-4A85-959C-76D89954D305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4142D-9746-43B5-B3EC-16FC40A152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A7EB5-2077-4AC0-A823-2F725B923B63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A5161-8083-42CE-AFDB-2B419BC4BB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0225E-2F23-4595-A391-0A94D43F66F2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A614-A193-41D0-9A8E-571E9609EF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C9DA4-7709-46C9-9611-B16132E88F4E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11C2-70B8-4A5B-8E6A-A297673D83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864A-D536-4B70-903C-BA79F120B50A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2B97C-1A1E-4915-982F-AF39AC2EF2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CACCC-BE57-49CC-80E4-12C6F6850C3C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81AE1-2E1C-4E59-929E-CB7672BAB3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57BA28-DBC0-4347-874D-11A0F0B68F0E}" type="datetimeFigureOut">
              <a:rPr lang="pl-PL"/>
              <a:pPr>
                <a:defRPr/>
              </a:pPr>
              <a:t>2016-03-14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68B907-A4DC-4F0D-B2E5-44067180E3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42844" y="14285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sp>
        <p:nvSpPr>
          <p:cNvPr id="5" name="pole tekstowe 4"/>
          <p:cNvSpPr txBox="1"/>
          <p:nvPr/>
        </p:nvSpPr>
        <p:spPr>
          <a:xfrm>
            <a:off x="395536" y="2083485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BUDŻET</a:t>
            </a:r>
            <a:r>
              <a:rPr lang="pl-PL" sz="4000" b="1" dirty="0" smtClean="0">
                <a:latin typeface="+mn-lt"/>
              </a:rPr>
              <a:t> 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UE - SZANSE DLA MŁODZIEŻY</a:t>
            </a:r>
          </a:p>
          <a:p>
            <a:pPr algn="ctr"/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Wrocław, 14.03.2016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785886" y="4084194"/>
            <a:ext cx="6098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Calibri" panose="020F0502020204030204" pitchFamily="34" charset="0"/>
              </a:rPr>
              <a:t>JANUSZ LEWANDOWSKI </a:t>
            </a:r>
          </a:p>
          <a:p>
            <a:pPr algn="ctr"/>
            <a:r>
              <a:rPr lang="pl-PL" sz="2400" dirty="0" smtClean="0">
                <a:latin typeface="Calibri" panose="020F0502020204030204" pitchFamily="34" charset="0"/>
              </a:rPr>
              <a:t>POSEŁ DO PARLAMENTU  EUROPEJSKIEGO</a:t>
            </a:r>
            <a:endParaRPr lang="pl-PL" sz="2400" dirty="0">
              <a:latin typeface="Calibri" panose="020F0502020204030204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84" y="5229200"/>
            <a:ext cx="9144000" cy="1620587"/>
          </a:xfrm>
          <a:prstGeom prst="rect">
            <a:avLst/>
          </a:prstGeom>
        </p:spPr>
      </p:pic>
    </p:spTree>
  </p:cSld>
  <p:clrMapOvr>
    <a:masterClrMapping/>
  </p:clrMapOvr>
  <p:transition spd="med" advTm="3938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5825" y="116632"/>
            <a:ext cx="8229600" cy="1143000"/>
          </a:xfrm>
          <a:effectLst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>COSME</a:t>
            </a:r>
            <a:endParaRPr lang="pl-PL" sz="3600" dirty="0"/>
          </a:p>
        </p:txBody>
      </p:sp>
      <p:sp>
        <p:nvSpPr>
          <p:cNvPr id="11274" name="pole tekstowe 11"/>
          <p:cNvSpPr txBox="1">
            <a:spLocks noChangeArrowheads="1"/>
          </p:cNvSpPr>
          <p:nvPr/>
        </p:nvSpPr>
        <p:spPr bwMode="auto">
          <a:xfrm>
            <a:off x="251520" y="1196752"/>
            <a:ext cx="871296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2,3 mld euro na zwiększenie konkurencyjności oraz wzmocnienie wzrostu gospodarczego </a:t>
            </a:r>
            <a:r>
              <a:rPr lang="pl-PL" dirty="0" smtClean="0">
                <a:latin typeface="Calibri" pitchFamily="34" charset="0"/>
              </a:rPr>
              <a:t/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i </a:t>
            </a:r>
            <a:r>
              <a:rPr lang="pl-PL" dirty="0" smtClean="0">
                <a:latin typeface="Calibri" pitchFamily="34" charset="0"/>
              </a:rPr>
              <a:t>zatrudnienia w Europie. </a:t>
            </a:r>
          </a:p>
          <a:p>
            <a:endParaRPr lang="pl-PL" dirty="0" smtClean="0">
              <a:latin typeface="Calibri" pitchFamily="34" charset="0"/>
            </a:endParaRPr>
          </a:p>
          <a:p>
            <a:r>
              <a:rPr lang="pl-PL" dirty="0">
                <a:latin typeface="+mn-lt"/>
              </a:rPr>
              <a:t>Główne cele programu to</a:t>
            </a:r>
            <a:r>
              <a:rPr lang="pl-PL" dirty="0" smtClean="0">
                <a:latin typeface="+mn-lt"/>
              </a:rPr>
              <a:t>: wzmocnienie </a:t>
            </a:r>
            <a:r>
              <a:rPr lang="pl-PL" dirty="0">
                <a:latin typeface="+mn-lt"/>
              </a:rPr>
              <a:t>konkurencyjności i trwałości unijnych przedsiębiorstw, szczególnie małych i średnich, </a:t>
            </a:r>
            <a:r>
              <a:rPr lang="pl-PL" dirty="0" smtClean="0">
                <a:latin typeface="+mn-lt"/>
              </a:rPr>
              <a:t>oraz krzewienie </a:t>
            </a:r>
            <a:r>
              <a:rPr lang="pl-PL" dirty="0">
                <a:latin typeface="+mn-lt"/>
              </a:rPr>
              <a:t>kultury przedsiębiorczości, wspieranie tworzenia miejsc pracy oraz wzrostu MŚP</a:t>
            </a:r>
            <a:r>
              <a:rPr lang="pl-PL" dirty="0" smtClean="0">
                <a:latin typeface="+mn-lt"/>
              </a:rPr>
              <a:t>.</a:t>
            </a:r>
          </a:p>
          <a:p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W ramach programu COSME realizowane są cztery kierunki działań</a:t>
            </a:r>
            <a:r>
              <a:rPr lang="pl-PL" dirty="0" smtClean="0">
                <a:latin typeface="+mn-lt"/>
              </a:rPr>
              <a:t>:</a:t>
            </a:r>
          </a:p>
          <a:p>
            <a:r>
              <a:rPr lang="pl-PL" dirty="0" smtClean="0">
                <a:latin typeface="+mn-lt"/>
              </a:rPr>
              <a:t>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latin typeface="+mn-lt"/>
              </a:rPr>
              <a:t>Poprawa </a:t>
            </a:r>
            <a:r>
              <a:rPr lang="pl-PL" dirty="0">
                <a:latin typeface="+mn-lt"/>
              </a:rPr>
              <a:t>dostępu małych i średnich przedsiębiorstw do </a:t>
            </a:r>
            <a:r>
              <a:rPr lang="pl-PL" dirty="0" smtClean="0">
                <a:latin typeface="+mn-lt"/>
              </a:rPr>
              <a:t>finansowania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latin typeface="+mn-lt"/>
              </a:rPr>
              <a:t>Poprawa </a:t>
            </a:r>
            <a:r>
              <a:rPr lang="pl-PL" dirty="0">
                <a:latin typeface="+mn-lt"/>
              </a:rPr>
              <a:t>dostępu do rynków, dzięki usługom Enterprise Europe </a:t>
            </a:r>
            <a:r>
              <a:rPr lang="pl-PL" dirty="0" smtClean="0">
                <a:latin typeface="+mn-lt"/>
              </a:rPr>
              <a:t>Network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latin typeface="+mn-lt"/>
              </a:rPr>
              <a:t>Poprawa </a:t>
            </a:r>
            <a:r>
              <a:rPr lang="pl-PL" dirty="0">
                <a:latin typeface="+mn-lt"/>
              </a:rPr>
              <a:t>warunków dla tworzenia i rozwoju </a:t>
            </a:r>
            <a:r>
              <a:rPr lang="pl-PL" dirty="0" smtClean="0">
                <a:latin typeface="+mn-lt"/>
              </a:rPr>
              <a:t>przedsiębiorstw</a:t>
            </a:r>
            <a:r>
              <a:rPr lang="pl-PL" dirty="0">
                <a:latin typeface="+mn-lt"/>
              </a:rPr>
              <a:t> </a:t>
            </a:r>
            <a:r>
              <a:rPr lang="pl-PL" dirty="0" smtClean="0">
                <a:latin typeface="+mn-lt"/>
              </a:rPr>
              <a:t>(przez ograniczenie </a:t>
            </a:r>
            <a:r>
              <a:rPr lang="pl-PL" dirty="0">
                <a:latin typeface="+mn-lt"/>
              </a:rPr>
              <a:t>obciążeń administracyjnych i </a:t>
            </a:r>
            <a:r>
              <a:rPr lang="pl-PL" dirty="0" smtClean="0">
                <a:latin typeface="+mn-lt"/>
              </a:rPr>
              <a:t>prawnych </a:t>
            </a:r>
            <a:endParaRPr lang="pl-PL" dirty="0" smtClean="0"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latin typeface="+mn-lt"/>
              </a:rPr>
              <a:t>Promocja </a:t>
            </a:r>
            <a:r>
              <a:rPr lang="pl-PL" dirty="0">
                <a:latin typeface="+mn-lt"/>
              </a:rPr>
              <a:t>przedsiębiorczości i kultury </a:t>
            </a:r>
            <a:r>
              <a:rPr lang="pl-PL" dirty="0" smtClean="0">
                <a:latin typeface="+mn-lt"/>
              </a:rPr>
              <a:t>przedsiębiorczości</a:t>
            </a:r>
            <a:endParaRPr lang="pl-PL" dirty="0">
              <a:latin typeface="+mn-lt"/>
            </a:endParaRPr>
          </a:p>
          <a:p>
            <a:pPr>
              <a:spcAft>
                <a:spcPts val="600"/>
              </a:spcAft>
            </a:pPr>
            <a:endParaRPr lang="pl-PL" dirty="0">
              <a:latin typeface="+mn-lt"/>
            </a:endParaRPr>
          </a:p>
        </p:txBody>
      </p:sp>
      <p:pic>
        <p:nvPicPr>
          <p:cNvPr id="11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3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42844" y="14285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</p:spTree>
  </p:cSld>
  <p:clrMapOvr>
    <a:masterClrMapping/>
  </p:clrMapOvr>
  <p:transition spd="med" advTm="31425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GWARANCJE DLA MŁODZIEŻY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1916832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„</a:t>
            </a:r>
            <a:r>
              <a:rPr lang="pl-PL" dirty="0" smtClean="0">
                <a:latin typeface="+mn-lt"/>
              </a:rPr>
              <a:t>Gwarancja dla młodzieży” stanowi reformę strukturalną poprawiającą przejście od kształcenia do pracy i jednocześnie natychmiastowy środek wspierania zatrudnienia- Źródło wsparcia projektu- </a:t>
            </a:r>
            <a:r>
              <a:rPr lang="pl-PL" b="1" dirty="0" smtClean="0">
                <a:latin typeface="+mn-lt"/>
              </a:rPr>
              <a:t>EFS z budżetem 86 mld. euro na lata 2014-2020</a:t>
            </a:r>
          </a:p>
          <a:p>
            <a:pPr algn="just"/>
            <a:endParaRPr lang="pl-PL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n-lt"/>
              </a:rPr>
              <a:t>Usprawnienie publicznych służb zatrudnienia (zapewnienie zatrudnienia w okresie 4 miesięcy)</a:t>
            </a:r>
          </a:p>
          <a:p>
            <a:pPr algn="just"/>
            <a:endParaRPr lang="pl-PL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n-lt"/>
              </a:rPr>
              <a:t>Praktyki zawodowe i szkolenia (zapewnienie zdobycia umiejętności poszukiwanych na rynku pracy)</a:t>
            </a:r>
          </a:p>
          <a:p>
            <a:pPr algn="just"/>
            <a:endParaRPr lang="pl-PL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n-lt"/>
              </a:rPr>
              <a:t>Identyfikowanie oraz aktywizowanie osób najsłabiej zintegrowanych na rynku pracy.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  <p:pic>
        <p:nvPicPr>
          <p:cNvPr id="4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07504" y="11663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393830"/>
            <a:ext cx="552450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21192"/>
      </p:ext>
    </p:extLst>
  </p:cSld>
  <p:clrMapOvr>
    <a:masterClrMapping/>
  </p:clrMapOvr>
  <p:transition spd="med" advTm="30495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8161793" cy="579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71390"/>
      </p:ext>
    </p:extLst>
  </p:cSld>
  <p:clrMapOvr>
    <a:masterClrMapping/>
  </p:clrMapOvr>
  <p:transition spd="med" advTm="31542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pl-PL" sz="3600" dirty="0" smtClean="0"/>
              <a:t>POŻYCZKI DLA MŁODZIEŻY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400600"/>
          </a:xfrm>
        </p:spPr>
        <p:txBody>
          <a:bodyPr/>
          <a:lstStyle/>
          <a:p>
            <a:r>
              <a:rPr lang="pl-PL" sz="1800" dirty="0" smtClean="0"/>
              <a:t>Rządowy program  „Pierwszy biznes- wsparcie w starcie”- nisko oprocentowana pożyczka na rozpoczęcie działalności gospodarczej lub utworzenie nowych miejsc pracy (oferta BGK jest częścią Gwarancji dla Młodzieży)</a:t>
            </a:r>
          </a:p>
          <a:p>
            <a:pPr marL="0" indent="0">
              <a:buNone/>
            </a:pPr>
            <a:endParaRPr lang="pl-PL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/>
              <a:t>Program skierowany do osób niewykonujących innej pracy, niezatrudnionych, studentów, absolwentów uczelni wyższych oraz osób prowadzących działalność gospodarczą planujących utworzenie nowych miejsc pracy)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/>
              <a:t>Kwota pożyczki  na rozpoczęcie działalności  to maksymalnie 20-krotność przeciętnego miesięcznego wynagrodzenia, oprocentowanie 0,44%, okres spłaty 7 lat.  Kwota pożyczki na utworzenie nowego </a:t>
            </a:r>
            <a:r>
              <a:rPr lang="pl-PL" sz="1800" dirty="0"/>
              <a:t>m</a:t>
            </a:r>
            <a:r>
              <a:rPr lang="pl-PL" sz="1800" dirty="0" smtClean="0"/>
              <a:t>iejsca pracy to maksymalnie </a:t>
            </a:r>
            <a:r>
              <a:rPr lang="pl-PL" sz="1800" dirty="0" smtClean="0"/>
              <a:t>6-krotność </a:t>
            </a:r>
            <a:r>
              <a:rPr lang="pl-PL" sz="1800" dirty="0" smtClean="0"/>
              <a:t>przeciętnego wynagrodzenia, oprocentowanie 0,44%, okres spłaty 3 lata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/>
          </a:p>
          <a:p>
            <a:r>
              <a:rPr lang="pl-PL" sz="1800" dirty="0" smtClean="0"/>
              <a:t>Inicjatywa JEREMIE- skierowana do mikro, małych i średnich </a:t>
            </a:r>
            <a:r>
              <a:rPr lang="pl-PL" sz="1800" dirty="0" smtClean="0"/>
              <a:t>firm, </a:t>
            </a:r>
            <a:r>
              <a:rPr lang="pl-PL" sz="1800" dirty="0" smtClean="0"/>
              <a:t>w tym również start-</a:t>
            </a:r>
            <a:r>
              <a:rPr lang="pl-PL" sz="1800" dirty="0" err="1" smtClean="0"/>
              <a:t>upów</a:t>
            </a:r>
            <a:r>
              <a:rPr lang="pl-PL" sz="1800" dirty="0" smtClean="0"/>
              <a:t>. Beneficjentami mogą być podmioty we wczesnej fazie rozwoju, bez historii kredytowej. Produkty JEREMIE dostępne są na terenie 6 województw  (dolnośląskie, </a:t>
            </a:r>
            <a:r>
              <a:rPr lang="pl-PL" sz="1800" dirty="0" smtClean="0"/>
              <a:t>łódzkie</a:t>
            </a:r>
            <a:r>
              <a:rPr lang="pl-PL" sz="1800" dirty="0" smtClean="0"/>
              <a:t>, mazowieckie, pomorskie, wielkopolskie i zachodniopomorskie</a:t>
            </a:r>
            <a:endParaRPr lang="pl-PL" sz="1800" dirty="0"/>
          </a:p>
        </p:txBody>
      </p:sp>
      <p:pic>
        <p:nvPicPr>
          <p:cNvPr id="4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0" y="49630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82026461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pl-PL" sz="3600" dirty="0" smtClean="0"/>
              <a:t>         PROGRAM INTELIGENTNY ROZWÓJ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 smtClean="0"/>
              <a:t>Starter i </a:t>
            </a:r>
            <a:r>
              <a:rPr lang="pl-PL" sz="1800" b="1" dirty="0" err="1" smtClean="0"/>
              <a:t>BizNest</a:t>
            </a:r>
            <a:r>
              <a:rPr lang="pl-PL" sz="1800" b="1" dirty="0" smtClean="0"/>
              <a:t> </a:t>
            </a:r>
            <a:r>
              <a:rPr lang="pl-PL" sz="1800" dirty="0" smtClean="0"/>
              <a:t>to instrumenty, które zostaną uruchomione przez PARP w 2016</a:t>
            </a:r>
            <a:r>
              <a:rPr lang="pl-PL" sz="1800" dirty="0" smtClean="0"/>
              <a:t>. Mają </a:t>
            </a:r>
            <a:r>
              <a:rPr lang="pl-PL" sz="1800" dirty="0" smtClean="0"/>
              <a:t>one ułatwić start w biznesie poprzez  wypełnienie luki finansowej w systemie wsparcia młodych, innowacyjnych przedsiębiorstw.</a:t>
            </a:r>
          </a:p>
          <a:p>
            <a:r>
              <a:rPr lang="pl-PL" sz="1800" dirty="0" smtClean="0"/>
              <a:t>Wsparcie w ramach obu instrumentów kierowane będzie bezpośrednio do inwestorów którzy ”wyłowią” start-</a:t>
            </a:r>
            <a:r>
              <a:rPr lang="pl-PL" sz="1800" dirty="0" err="1" smtClean="0"/>
              <a:t>upy</a:t>
            </a:r>
            <a:r>
              <a:rPr lang="pl-PL" sz="1800" dirty="0" smtClean="0"/>
              <a:t> najlepiej rokujące i dofinansowują te, które nie są w stanie pozyskać kredytu bankowego ze względu  na brak zabezpieczeń lub historii kredytowej.</a:t>
            </a:r>
          </a:p>
          <a:p>
            <a:r>
              <a:rPr lang="pl-PL" sz="1800" b="1" dirty="0" smtClean="0"/>
              <a:t>Program Starter </a:t>
            </a:r>
            <a:r>
              <a:rPr lang="pl-PL" sz="1800" dirty="0" smtClean="0"/>
              <a:t>wesprze głównie przedsiębiorstwa działające w branżach: medycyna, life science, teleinformatyka czy ochrona środowiska. Starter ma docelowo wspierać start-</a:t>
            </a:r>
            <a:r>
              <a:rPr lang="pl-PL" sz="1800" dirty="0" err="1" smtClean="0"/>
              <a:t>upy</a:t>
            </a:r>
            <a:r>
              <a:rPr lang="pl-PL" sz="1800" dirty="0" smtClean="0"/>
              <a:t>.</a:t>
            </a:r>
          </a:p>
          <a:p>
            <a:r>
              <a:rPr lang="pl-PL" sz="1800" b="1" dirty="0" smtClean="0"/>
              <a:t>Program </a:t>
            </a:r>
            <a:r>
              <a:rPr lang="pl-PL" sz="1800" b="1" dirty="0" err="1" smtClean="0"/>
              <a:t>BizNest</a:t>
            </a:r>
            <a:r>
              <a:rPr lang="pl-PL" sz="1800" b="1" dirty="0" smtClean="0"/>
              <a:t> -  </a:t>
            </a:r>
            <a:r>
              <a:rPr lang="pl-PL" sz="1800" dirty="0" smtClean="0"/>
              <a:t>forma wsparcia, </a:t>
            </a:r>
            <a:r>
              <a:rPr lang="pl-PL" sz="1800" dirty="0" smtClean="0"/>
              <a:t>która </a:t>
            </a:r>
            <a:r>
              <a:rPr lang="pl-PL" sz="1800" dirty="0" smtClean="0"/>
              <a:t>ma zachęcić potencjalnych inwestorów do zrzeszania się i inwestowania w początkujące, innowacyjne przedsiębiorstwa (Anioły Biznesu</a:t>
            </a:r>
            <a:r>
              <a:rPr lang="pl-PL" sz="1800" dirty="0" smtClean="0"/>
              <a:t>).</a:t>
            </a:r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3999" cy="980728"/>
          </a:xfrm>
          <a:prstGeom prst="rect">
            <a:avLst/>
          </a:prstGeom>
        </p:spPr>
      </p:pic>
      <p:pic>
        <p:nvPicPr>
          <p:cNvPr id="6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3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0" y="-29290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3091149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    </a:t>
            </a:r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POLSKA WSCHODNIA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pl-PL" sz="1800" dirty="0" smtClean="0"/>
              <a:t>Budżet programu 1,7 mld. Konkursy zostaną przeprowadzone we wszystkich działaniach skierowanych do firm. Rozpocznie się również nabór projektów dotyczących infrastruktury drogowej.</a:t>
            </a:r>
          </a:p>
          <a:p>
            <a:pPr marL="0" indent="0">
              <a:buNone/>
            </a:pPr>
            <a:endParaRPr lang="pl-PL" sz="1800" dirty="0" smtClean="0"/>
          </a:p>
          <a:p>
            <a:r>
              <a:rPr lang="pl-PL" sz="1800" dirty="0" smtClean="0"/>
              <a:t>Przedsiębiorcy będą mogli ubiegać się o dotacje na wzmocnienie swojej innowacyjności i konkurencyjności poprzez: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/>
              <a:t>Wprowadzenie na rynek innowacyjnych produktów lub usług.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/>
              <a:t>Tworzenie ponadregionalnych produktów sieciowych.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/>
              <a:t>Zwiększenie aktywności na zagranicznych rynkach.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/>
              <a:t>Wykorzystanie w rozwoju wzornictwa przemysłowego.</a:t>
            </a:r>
          </a:p>
          <a:p>
            <a:pPr marL="0" indent="0">
              <a:buNone/>
            </a:pPr>
            <a:endParaRPr lang="pl-PL" sz="1800" dirty="0" smtClean="0"/>
          </a:p>
          <a:p>
            <a:r>
              <a:rPr lang="pl-PL" sz="1800" dirty="0" smtClean="0"/>
              <a:t>Otwarty zostanie także nabór wniosków o dofinansowanie dla start-</a:t>
            </a:r>
            <a:r>
              <a:rPr lang="pl-PL" sz="1800" dirty="0" err="1" smtClean="0"/>
              <a:t>upów</a:t>
            </a:r>
            <a:r>
              <a:rPr lang="pl-PL" sz="1800" dirty="0" smtClean="0"/>
              <a:t> uczestniczących w „Platformach startowych dla nowych pomysłów”</a:t>
            </a:r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5264"/>
            <a:ext cx="9143999" cy="1052736"/>
          </a:xfrm>
          <a:prstGeom prst="rect">
            <a:avLst/>
          </a:prstGeom>
        </p:spPr>
      </p:pic>
      <p:pic>
        <p:nvPicPr>
          <p:cNvPr id="5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3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0" y="49630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9719675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0007" y="1326107"/>
            <a:ext cx="7772400" cy="1362075"/>
          </a:xfrm>
        </p:spPr>
        <p:txBody>
          <a:bodyPr/>
          <a:lstStyle/>
          <a:p>
            <a:pPr algn="ctr"/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72263" y="4005064"/>
            <a:ext cx="7772400" cy="1500187"/>
          </a:xfrm>
        </p:spPr>
        <p:txBody>
          <a:bodyPr/>
          <a:lstStyle/>
          <a:p>
            <a:pPr algn="ctr"/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www.januszlewandowski.pl</a:t>
            </a:r>
          </a:p>
          <a:p>
            <a:pPr algn="ctr"/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anusz.lewandowski@europarl.europa.eu</a:t>
            </a: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0" y="14206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71423809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bg1"/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BUDŻET UE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0" y="0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pic>
        <p:nvPicPr>
          <p:cNvPr id="2052" name="Picture 4" descr="http://r-scale-8c.dcs.redcdn.pl/scale/o2/tvn/web-content/m/p1/i/7940ab47468396569a906f75ff3f20ef/09fe1ec6-721c-11e2-8456-0025b511226e.jpg?type=1&amp;srcmode=4&amp;srcx=0/1&amp;srcy=0/1&amp;srcw=640&amp;srch=2000&amp;dstw=640&amp;dsth=2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675" y="2805058"/>
            <a:ext cx="4248472" cy="238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r-scale-ff.dcs.redcdn.pl/scale/o2/tvn/web-content/m/p1/i/7940ab47468396569a906f75ff3f20ef/0982aaf2-721c-11e2-bb67-0025b511226e.jpg?type=1&amp;srcmode=4&amp;srcx=0/1&amp;srcy=0/1&amp;srcw=640&amp;srch=2000&amp;dstw=640&amp;dsth=2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24" y="2829475"/>
            <a:ext cx="4205064" cy="236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691738"/>
      </p:ext>
    </p:extLst>
  </p:cSld>
  <p:clrMapOvr>
    <a:masterClrMapping/>
  </p:clrMapOvr>
  <p:transition spd="med" advTm="32235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pl-PL" sz="3600" dirty="0" smtClean="0"/>
              <a:t>         PROGRAM WIEDZA EDUKACJA ROZWÓJ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 smtClean="0"/>
              <a:t>Program staży realizowany we współpracy z przedsiębiorcami  </a:t>
            </a:r>
            <a:r>
              <a:rPr lang="pl-PL" sz="1800" dirty="0" smtClean="0"/>
              <a:t>- </a:t>
            </a:r>
            <a:r>
              <a:rPr lang="pl-PL" sz="1800" b="1" dirty="0" smtClean="0"/>
              <a:t>Konkurs </a:t>
            </a:r>
            <a:r>
              <a:rPr lang="pl-PL" sz="1800" b="1" dirty="0" smtClean="0"/>
              <a:t>studiujesz? Praktykuj! </a:t>
            </a:r>
            <a:r>
              <a:rPr lang="pl-PL" sz="1800" dirty="0"/>
              <a:t>Pierwszy konkurs już się </a:t>
            </a:r>
            <a:r>
              <a:rPr lang="pl-PL" sz="1800" dirty="0" smtClean="0"/>
              <a:t>odbył - </a:t>
            </a:r>
            <a:r>
              <a:rPr lang="pl-PL" sz="1800" dirty="0"/>
              <a:t>budżet 145 mln</a:t>
            </a:r>
          </a:p>
          <a:p>
            <a:pPr marL="504000">
              <a:buFont typeface="Wingdings" panose="05000000000000000000" pitchFamily="2" charset="2"/>
              <a:buChar char="Ø"/>
            </a:pPr>
            <a:r>
              <a:rPr lang="pl-PL" sz="1800" dirty="0" smtClean="0"/>
              <a:t>Wyłonione w konkursie uczelnie  zaoferują studentom 3-miesięczne staże związane bezpośrednio z kierunkiem studiów, weźmie w nich udział co najmniej 30% studentów każdego rocznika na kierunku objętym wsparciem.</a:t>
            </a:r>
          </a:p>
          <a:p>
            <a:pPr marL="504000">
              <a:buFont typeface="Wingdings" panose="05000000000000000000" pitchFamily="2" charset="2"/>
              <a:buChar char="Ø"/>
            </a:pPr>
            <a:r>
              <a:rPr lang="pl-PL" sz="1800" dirty="0" smtClean="0"/>
              <a:t>Do 2018 roku NCBR ogłosi jeszcze trzy nabory wniosków skierowane do szkół wyższych  kształcących co najmniej 100 studentów na studiach stacjonarnych. Kwota dofinansowania uzależniona jest od wielkości uczelni.</a:t>
            </a:r>
          </a:p>
          <a:p>
            <a:r>
              <a:rPr lang="pl-PL" sz="1800" dirty="0" smtClean="0"/>
              <a:t>Konkurs </a:t>
            </a:r>
            <a:r>
              <a:rPr lang="pl-PL" sz="1800" dirty="0" smtClean="0"/>
              <a:t>NCBR skierowany do uczelni, które poprzez Akademickie Biura Karier aktywizują zawodowo studentów i absolwentów (zgłaszane projekty muszą obejmować  działania trwające min. rok). Budżet ubiegłorocznego konkursu wynosił 35 mln. W ramach programu planowany jest jeszcze jeden konkurs.</a:t>
            </a:r>
          </a:p>
          <a:p>
            <a:pPr marL="0" indent="0">
              <a:buNone/>
            </a:pPr>
            <a:endParaRPr lang="pl-PL" sz="1800" dirty="0" smtClean="0"/>
          </a:p>
          <a:p>
            <a:endParaRPr lang="pl-PL" sz="1800" dirty="0" smtClean="0"/>
          </a:p>
          <a:p>
            <a:endParaRPr lang="pl-PL" sz="1800" dirty="0" smtClean="0"/>
          </a:p>
        </p:txBody>
      </p:sp>
      <p:pic>
        <p:nvPicPr>
          <p:cNvPr id="4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0" y="0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96453721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40915" y="-45476"/>
            <a:ext cx="7772400" cy="1470025"/>
          </a:xfrm>
          <a:effectLst>
            <a:outerShdw blurRad="50800" dist="50800" dir="5400000" algn="ctr" rotWithShape="0">
              <a:srgbClr val="000000">
                <a:alpha val="94000"/>
              </a:srgb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 +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42844" y="14285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sp>
        <p:nvSpPr>
          <p:cNvPr id="3079" name="pole tekstowe 8"/>
          <p:cNvSpPr txBox="1">
            <a:spLocks noChangeArrowheads="1"/>
          </p:cNvSpPr>
          <p:nvPr/>
        </p:nvSpPr>
        <p:spPr bwMode="auto">
          <a:xfrm>
            <a:off x="215576" y="980728"/>
            <a:ext cx="65886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dirty="0" smtClean="0">
              <a:latin typeface="Calibri" pitchFamily="34" charset="0"/>
            </a:endParaRPr>
          </a:p>
          <a:p>
            <a:pPr algn="just"/>
            <a:r>
              <a:rPr lang="pl-PL" dirty="0" smtClean="0">
                <a:latin typeface="Calibri" pitchFamily="34" charset="0"/>
              </a:rPr>
              <a:t>Budżet 14,7 mld </a:t>
            </a:r>
            <a:r>
              <a:rPr lang="pl-PL" dirty="0" smtClean="0">
                <a:latin typeface="Calibri" pitchFamily="34" charset="0"/>
              </a:rPr>
              <a:t>euro - </a:t>
            </a:r>
            <a:r>
              <a:rPr lang="pl-PL" dirty="0" smtClean="0">
                <a:latin typeface="Calibri" pitchFamily="34" charset="0"/>
              </a:rPr>
              <a:t>40% więcej niż w poprzedniej perspektywie</a:t>
            </a:r>
          </a:p>
          <a:p>
            <a:pPr algn="just"/>
            <a:endParaRPr lang="pl-PL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pl-PL" dirty="0" smtClean="0">
                <a:latin typeface="Calibri" pitchFamily="34" charset="0"/>
              </a:rPr>
              <a:t> Akcja 1. </a:t>
            </a:r>
          </a:p>
          <a:p>
            <a:pPr algn="just"/>
            <a:r>
              <a:rPr lang="pl-PL" dirty="0" smtClean="0">
                <a:latin typeface="Calibri" pitchFamily="34" charset="0"/>
              </a:rPr>
              <a:t>Zapewnienie możliwości wyjazdów edukacyjnych dla studentów, doktorantów, stażystów, młodych wolontariuszy, nauczycieli, szkoleniowców, wykładowców i osób pracujących z młodzieżą</a:t>
            </a:r>
          </a:p>
          <a:p>
            <a:pPr algn="just"/>
            <a:endParaRPr lang="pl-PL" dirty="0" smtClean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Akcja 2.</a:t>
            </a:r>
          </a:p>
          <a:p>
            <a:pPr algn="just"/>
            <a:r>
              <a:rPr lang="pl-PL" dirty="0" smtClean="0">
                <a:latin typeface="Calibri" pitchFamily="34" charset="0"/>
              </a:rPr>
              <a:t>Zapewnienie możliwości nawiązania relacji partnerskich zwiększających współpracę pomiędzy instytucjami i organizacjami edukacyjnymi, szkoleniowymi, młodzieżowymi, a także między systemem edukacji a rynkiem pracy</a:t>
            </a:r>
          </a:p>
          <a:p>
            <a:pPr algn="just"/>
            <a:endParaRPr lang="pl-PL" dirty="0" smtClean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Akcja 3.</a:t>
            </a:r>
          </a:p>
          <a:p>
            <a:pPr algn="just"/>
            <a:r>
              <a:rPr lang="pl-PL" dirty="0" smtClean="0">
                <a:latin typeface="Calibri" pitchFamily="34" charset="0"/>
              </a:rPr>
              <a:t>Wsparcie procesów refleksji, dialogu oraz zbierania danych koniecznych do przeprowadzenia reformy polityki i systemów edukacji, szkoleń i wsparcia młodzieży</a:t>
            </a:r>
            <a:endParaRPr lang="pl-PL" dirty="0">
              <a:latin typeface="Calibri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537" y="1472345"/>
            <a:ext cx="1905577" cy="1017963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537" y="3045690"/>
            <a:ext cx="1907704" cy="1010962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30" y="4571454"/>
            <a:ext cx="1952857" cy="1080120"/>
          </a:xfrm>
          <a:prstGeom prst="rect">
            <a:avLst/>
          </a:prstGeom>
        </p:spPr>
      </p:pic>
    </p:spTree>
  </p:cSld>
  <p:clrMapOvr>
    <a:masterClrMapping/>
  </p:clrMapOvr>
  <p:transition spd="med" advTm="31414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5886" y="142875"/>
            <a:ext cx="7358114" cy="1285875"/>
          </a:xfrm>
          <a:effectLst>
            <a:outerShdw blurRad="50800" dist="50800" dir="5400000" algn="ctr" rotWithShape="0">
              <a:srgbClr val="000000">
                <a:alpha val="78000"/>
              </a:srgb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WSPARCIE MOBILNOŚCI EDUKACYJNEJ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42844" y="14285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sp>
        <p:nvSpPr>
          <p:cNvPr id="4101" name="pole tekstowe 5"/>
          <p:cNvSpPr txBox="1">
            <a:spLocks noChangeArrowheads="1"/>
          </p:cNvSpPr>
          <p:nvPr/>
        </p:nvSpPr>
        <p:spPr bwMode="auto">
          <a:xfrm>
            <a:off x="755576" y="1428750"/>
            <a:ext cx="792088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Oferta dla :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</a:rPr>
              <a:t>studentów, doktorantów, stażystów, praktykantów, wolontariuszy</a:t>
            </a: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Wyjazdy dla studentów na studia w innym kraju  od 3 </a:t>
            </a:r>
            <a:r>
              <a:rPr lang="pl-PL" dirty="0" smtClean="0">
                <a:latin typeface="Calibri" pitchFamily="34" charset="0"/>
              </a:rPr>
              <a:t>do 12 </a:t>
            </a:r>
            <a:r>
              <a:rPr lang="pl-PL" dirty="0" smtClean="0">
                <a:latin typeface="Calibri" pitchFamily="34" charset="0"/>
              </a:rPr>
              <a:t>miesięcy</a:t>
            </a: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Wyjazdy na praktykę zagraniczną od </a:t>
            </a:r>
            <a:r>
              <a:rPr lang="pl-PL" dirty="0" smtClean="0">
                <a:latin typeface="Calibri" pitchFamily="34" charset="0"/>
              </a:rPr>
              <a:t>2 do 12 </a:t>
            </a:r>
            <a:r>
              <a:rPr lang="pl-PL" dirty="0" smtClean="0">
                <a:latin typeface="Calibri" pitchFamily="34" charset="0"/>
              </a:rPr>
              <a:t>miesięcy. </a:t>
            </a: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Dowolna dziedzina lub dyscyplina akademicka na poziomie studiów licencjackich, magisterskich lub doktoranckich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Możliwość odbycia praktyki zagranicznej dla absolwentów </a:t>
            </a:r>
            <a:r>
              <a:rPr lang="pl-PL" dirty="0" smtClean="0">
                <a:latin typeface="Calibri" pitchFamily="34" charset="0"/>
              </a:rPr>
              <a:t>w </a:t>
            </a:r>
            <a:r>
              <a:rPr lang="pl-PL" dirty="0" smtClean="0">
                <a:latin typeface="Calibri" pitchFamily="34" charset="0"/>
              </a:rPr>
              <a:t>ciągu roku od ukończenia studiów (uczelnia wskazuje praktykanta)</a:t>
            </a:r>
            <a:endParaRPr lang="pl-PL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pl-PL" dirty="0">
              <a:latin typeface="Calibri" pitchFamily="34" charset="0"/>
            </a:endParaRPr>
          </a:p>
          <a:p>
            <a:r>
              <a:rPr lang="pl-PL" dirty="0">
                <a:latin typeface="Calibri" pitchFamily="34" charset="0"/>
              </a:rPr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390" y="4883715"/>
            <a:ext cx="2318530" cy="1699076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18" y="4869158"/>
            <a:ext cx="2209604" cy="1728191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509120"/>
            <a:ext cx="2448272" cy="2535017"/>
          </a:xfrm>
          <a:prstGeom prst="rect">
            <a:avLst/>
          </a:prstGeom>
        </p:spPr>
      </p:pic>
    </p:spTree>
  </p:cSld>
  <p:clrMapOvr>
    <a:masterClrMapping/>
  </p:clrMapOvr>
  <p:transition spd="med" advTm="29283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  <a:effectLst>
            <a:outerShdw blurRad="50800" dist="63500" dir="5400000" algn="ctr" rotWithShape="0">
              <a:srgbClr val="000000">
                <a:alpha val="86000"/>
              </a:srgb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        </a:t>
            </a:r>
            <a:br>
              <a:rPr lang="pl-PL" sz="4000" dirty="0" smtClean="0"/>
            </a:br>
            <a:r>
              <a:rPr lang="pl-PL" sz="4000" dirty="0" smtClean="0"/>
              <a:t>            </a:t>
            </a: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POŻYCZKI DLA STUDENTÓW                         MAGISTERSKICH 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42844" y="14285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sp>
        <p:nvSpPr>
          <p:cNvPr id="5125" name="pole tekstowe 7"/>
          <p:cNvSpPr txBox="1">
            <a:spLocks noChangeArrowheads="1"/>
          </p:cNvSpPr>
          <p:nvPr/>
        </p:nvSpPr>
        <p:spPr bwMode="auto">
          <a:xfrm>
            <a:off x="179512" y="1672246"/>
            <a:ext cx="788607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dirty="0" smtClean="0">
              <a:latin typeface="Calibri" pitchFamily="34" charset="0"/>
            </a:endParaRPr>
          </a:p>
          <a:p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Możliwość ubiegania się o pożyczkę na podjęcie pełnych studiów magisterskich za granicą do 12 tys. </a:t>
            </a:r>
            <a:r>
              <a:rPr lang="pl-PL" dirty="0" smtClean="0">
                <a:latin typeface="Calibri" pitchFamily="34" charset="0"/>
              </a:rPr>
              <a:t>euro </a:t>
            </a:r>
            <a:r>
              <a:rPr lang="pl-PL" dirty="0" smtClean="0">
                <a:latin typeface="Calibri" pitchFamily="34" charset="0"/>
              </a:rPr>
              <a:t>na studia jednoroczne i 18 tys. </a:t>
            </a:r>
            <a:r>
              <a:rPr lang="pl-PL" dirty="0" smtClean="0">
                <a:latin typeface="Calibri" pitchFamily="34" charset="0"/>
              </a:rPr>
              <a:t>euro </a:t>
            </a:r>
            <a:r>
              <a:rPr lang="pl-PL" dirty="0" smtClean="0">
                <a:latin typeface="Calibri" pitchFamily="34" charset="0"/>
              </a:rPr>
              <a:t>na program dwuletni</a:t>
            </a:r>
          </a:p>
          <a:p>
            <a:pPr algn="just"/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Możliwość otrzymania stypendium na udział w międzynarodowym programie wspólnych studiów magisterskich  prowadzonych przez uczelnie </a:t>
            </a:r>
            <a:r>
              <a:rPr lang="pl-PL" dirty="0" smtClean="0">
                <a:latin typeface="Calibri" pitchFamily="34" charset="0"/>
              </a:rPr>
              <a:t>partnerskie - </a:t>
            </a:r>
            <a:r>
              <a:rPr lang="pl-PL" dirty="0" smtClean="0">
                <a:latin typeface="Calibri" pitchFamily="34" charset="0"/>
              </a:rPr>
              <a:t>wspólny dylom.</a:t>
            </a:r>
          </a:p>
          <a:p>
            <a:pPr algn="just">
              <a:buFont typeface="Arial" charset="0"/>
              <a:buChar char="•"/>
            </a:pPr>
            <a:endParaRPr lang="pl-PL" dirty="0">
              <a:latin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itchFamily="34" charset="0"/>
              </a:rPr>
              <a:t>Programy wspólnych studiów doktoranckich finansowane są przez akcję Maria </a:t>
            </a:r>
            <a:r>
              <a:rPr lang="pl-PL" dirty="0" smtClean="0">
                <a:latin typeface="Calibri" pitchFamily="34" charset="0"/>
              </a:rPr>
              <a:t>Skłodowska-Curie </a:t>
            </a:r>
            <a:r>
              <a:rPr lang="pl-PL" dirty="0" smtClean="0">
                <a:latin typeface="Calibri" pitchFamily="34" charset="0"/>
              </a:rPr>
              <a:t>w ramach programu Horyzont 2020.</a:t>
            </a:r>
          </a:p>
          <a:p>
            <a:pPr>
              <a:buFont typeface="Arial" charset="0"/>
              <a:buChar char="•"/>
            </a:pPr>
            <a:endParaRPr lang="pl-PL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pl-PL" dirty="0" smtClean="0">
              <a:latin typeface="Calibri" pitchFamily="34" charset="0"/>
            </a:endParaRPr>
          </a:p>
          <a:p>
            <a:endParaRPr lang="pl-PL" dirty="0">
              <a:latin typeface="Calibri" pitchFamily="34" charset="0"/>
            </a:endParaRPr>
          </a:p>
          <a:p>
            <a:endParaRPr lang="pl-PL" dirty="0">
              <a:latin typeface="Calibri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8943"/>
            <a:ext cx="9144000" cy="952916"/>
          </a:xfrm>
          <a:prstGeom prst="rect">
            <a:avLst/>
          </a:prstGeom>
        </p:spPr>
      </p:pic>
    </p:spTree>
  </p:cSld>
  <p:clrMapOvr>
    <a:masterClrMapping/>
  </p:clrMapOvr>
  <p:transition spd="med" advTm="26898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313" y="0"/>
            <a:ext cx="8229600" cy="1143000"/>
          </a:xfrm>
          <a:effectLst>
            <a:outerShdw blurRad="50800" dist="50800" dir="5400000" algn="ctr" rotWithShape="0">
              <a:srgbClr val="000000">
                <a:alpha val="83000"/>
              </a:srgb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        </a:t>
            </a:r>
            <a:r>
              <a:rPr lang="pl-PL" sz="3600" dirty="0" smtClean="0"/>
              <a:t>KREATYWNA EUROPA</a:t>
            </a:r>
            <a:endParaRPr lang="pl-PL" sz="3600" dirty="0"/>
          </a:p>
        </p:txBody>
      </p:sp>
      <p:pic>
        <p:nvPicPr>
          <p:cNvPr id="3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42844" y="14285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sp>
        <p:nvSpPr>
          <p:cNvPr id="30" name="pole tekstowe 29"/>
          <p:cNvSpPr txBox="1"/>
          <p:nvPr/>
        </p:nvSpPr>
        <p:spPr>
          <a:xfrm>
            <a:off x="750094" y="1839118"/>
            <a:ext cx="75663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  <a:latin typeface="+mn-lt"/>
                <a:cs typeface="+mn-cs"/>
              </a:rPr>
              <a:t>Budżet  1,46 mld euro</a:t>
            </a:r>
            <a:endParaRPr lang="pl-PL" dirty="0">
              <a:solidFill>
                <a:schemeClr val="tx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206" name="pole tekstowe 30"/>
          <p:cNvSpPr txBox="1">
            <a:spLocks noChangeArrowheads="1"/>
          </p:cNvSpPr>
          <p:nvPr/>
        </p:nvSpPr>
        <p:spPr bwMode="auto">
          <a:xfrm>
            <a:off x="750094" y="2478044"/>
            <a:ext cx="74223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latin typeface="Calibri" pitchFamily="34" charset="0"/>
              </a:rPr>
              <a:t>Celem programu jest pobudzenie rozwoju sektorów </a:t>
            </a:r>
            <a:r>
              <a:rPr lang="pl-PL" dirty="0" smtClean="0">
                <a:latin typeface="Calibri" pitchFamily="34" charset="0"/>
              </a:rPr>
              <a:t>audiowizualnego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i </a:t>
            </a:r>
            <a:r>
              <a:rPr lang="pl-PL" dirty="0" smtClean="0">
                <a:latin typeface="Calibri" pitchFamily="34" charset="0"/>
              </a:rPr>
              <a:t>kulturalnego, które </a:t>
            </a:r>
            <a:r>
              <a:rPr lang="pl-PL" dirty="0" smtClean="0">
                <a:latin typeface="Calibri" pitchFamily="34" charset="0"/>
              </a:rPr>
              <a:t>mają </a:t>
            </a:r>
            <a:r>
              <a:rPr lang="pl-PL" dirty="0" smtClean="0">
                <a:latin typeface="Calibri" pitchFamily="34" charset="0"/>
              </a:rPr>
              <a:t>być w przyszłości źródłem nowych miejsc pracy.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8207" name="pole tekstowe 31"/>
          <p:cNvSpPr txBox="1">
            <a:spLocks noChangeArrowheads="1"/>
          </p:cNvSpPr>
          <p:nvPr/>
        </p:nvSpPr>
        <p:spPr bwMode="auto">
          <a:xfrm>
            <a:off x="750094" y="3501008"/>
            <a:ext cx="7566322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latin typeface="Calibri" pitchFamily="34" charset="0"/>
              </a:rPr>
              <a:t>W ramach programu wsparcie otrzyma 250 tys. </a:t>
            </a:r>
            <a:r>
              <a:rPr lang="pl-PL" dirty="0" smtClean="0">
                <a:latin typeface="Calibri" pitchFamily="34" charset="0"/>
              </a:rPr>
              <a:t>artystów </a:t>
            </a:r>
            <a:r>
              <a:rPr lang="pl-PL" dirty="0" smtClean="0">
                <a:latin typeface="Calibri" pitchFamily="34" charset="0"/>
              </a:rPr>
              <a:t>i ludzi kultury, </a:t>
            </a:r>
            <a:r>
              <a:rPr lang="pl-PL" dirty="0" smtClean="0">
                <a:latin typeface="Calibri" pitchFamily="34" charset="0"/>
              </a:rPr>
              <a:t/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2 </a:t>
            </a:r>
            <a:r>
              <a:rPr lang="pl-PL" dirty="0" smtClean="0">
                <a:latin typeface="Calibri" pitchFamily="34" charset="0"/>
              </a:rPr>
              <a:t>tys. kin, 800 filmów, możliwe również będzie przetłumaczenie 4,5 tys. </a:t>
            </a:r>
            <a:r>
              <a:rPr lang="pl-PL" dirty="0" smtClean="0">
                <a:latin typeface="Calibri" pitchFamily="34" charset="0"/>
              </a:rPr>
              <a:t>Książek.</a:t>
            </a:r>
            <a:endParaRPr lang="pl-PL" dirty="0" smtClean="0">
              <a:latin typeface="Calibri" pitchFamily="34" charset="0"/>
            </a:endParaRPr>
          </a:p>
          <a:p>
            <a:pPr algn="just"/>
            <a:endParaRPr lang="pl-PL" dirty="0">
              <a:latin typeface="Calibri" pitchFamily="34" charset="0"/>
            </a:endParaRPr>
          </a:p>
          <a:p>
            <a:pPr algn="just"/>
            <a:r>
              <a:rPr lang="pl-PL" dirty="0" smtClean="0">
                <a:latin typeface="Calibri" pitchFamily="34" charset="0"/>
              </a:rPr>
              <a:t>Gwarancje pożyczek bankowych </a:t>
            </a:r>
            <a:r>
              <a:rPr lang="pl-PL" dirty="0" smtClean="0">
                <a:latin typeface="Calibri" pitchFamily="34" charset="0"/>
              </a:rPr>
              <a:t>o </a:t>
            </a:r>
            <a:r>
              <a:rPr lang="pl-PL" dirty="0" smtClean="0">
                <a:latin typeface="Calibri" pitchFamily="34" charset="0"/>
              </a:rPr>
              <a:t>łącznej wartości 750 mln euro dla małych firm działających w sektorze kulturalnym.</a:t>
            </a:r>
          </a:p>
          <a:p>
            <a:endParaRPr lang="pl-PL" sz="1100" dirty="0">
              <a:latin typeface="Calibri" pitchFamily="34" charset="0"/>
            </a:endParaRPr>
          </a:p>
          <a:p>
            <a:endParaRPr lang="pl-PL" sz="1100" dirty="0" smtClean="0">
              <a:latin typeface="Calibri" pitchFamily="34" charset="0"/>
            </a:endParaRPr>
          </a:p>
          <a:p>
            <a:endParaRPr lang="pl-PL" sz="1100" dirty="0">
              <a:latin typeface="Calibri" pitchFamily="34" charset="0"/>
            </a:endParaRPr>
          </a:p>
          <a:p>
            <a:endParaRPr lang="pl-PL" sz="1100" dirty="0" smtClean="0">
              <a:latin typeface="Calibri" pitchFamily="34" charset="0"/>
            </a:endParaRPr>
          </a:p>
          <a:p>
            <a:endParaRPr lang="pl-PL" sz="1100" dirty="0">
              <a:latin typeface="Calibri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5169"/>
            <a:ext cx="9143999" cy="1202831"/>
          </a:xfrm>
          <a:prstGeom prst="rect">
            <a:avLst/>
          </a:prstGeom>
        </p:spPr>
      </p:pic>
    </p:spTree>
  </p:cSld>
  <p:clrMapOvr>
    <a:masterClrMapping/>
  </p:clrMapOvr>
  <p:transition spd="med" advTm="27310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38" y="214313"/>
            <a:ext cx="8229600" cy="1143000"/>
          </a:xfrm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>ORGANIZACJE KULTURALNE</a:t>
            </a:r>
            <a:endParaRPr lang="pl-PL" sz="3600" dirty="0"/>
          </a:p>
        </p:txBody>
      </p:sp>
      <p:pic>
        <p:nvPicPr>
          <p:cNvPr id="4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142844" y="142852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sp>
        <p:nvSpPr>
          <p:cNvPr id="9220" name="Rectangle 1"/>
          <p:cNvSpPr>
            <a:spLocks noChangeArrowheads="1"/>
          </p:cNvSpPr>
          <p:nvPr/>
        </p:nvSpPr>
        <p:spPr bwMode="auto">
          <a:xfrm>
            <a:off x="251520" y="1753072"/>
            <a:ext cx="846271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pl-PL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Współpraca ponad granicami (organizowanie wymiany artystów, </a:t>
            </a:r>
            <a:r>
              <a:rPr lang="pl-PL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finansowanie </a:t>
            </a:r>
            <a:r>
              <a:rPr lang="pl-PL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tłumaczeń, wejście ze swoją działalnością na nowe rynki)</a:t>
            </a:r>
          </a:p>
          <a:p>
            <a:pPr algn="just" eaLnBrk="0" hangingPunct="0"/>
            <a:endParaRPr lang="pl-PL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pl-PL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Tłumaczenie utworów literackich (tłumaczenie literatury pięknej, poezji, literatury dla dzieci,  tłumaczenie fragmentów w celu zachęcenia do nabywania praw do tłumaczenia utworów)</a:t>
            </a:r>
          </a:p>
          <a:p>
            <a:pPr algn="just" eaLnBrk="0" hangingPunct="0"/>
            <a:endParaRPr lang="pl-PL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pl-PL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Europejskie  sieci współpracy kulturalnej (współpraca na szczeblu międzynarodowym, międzynarodowa sieć kontaktów)</a:t>
            </a:r>
          </a:p>
          <a:p>
            <a:pPr algn="just" eaLnBrk="0" hangingPunct="0"/>
            <a:endParaRPr lang="pl-PL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pl-PL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Platformy promujące nowe europejskie talenty (zwiększenie promocji i  liczby pokazów nowych europejskich talentów, wkład w większy rozwój widowni)</a:t>
            </a:r>
            <a:endParaRPr lang="pl-PL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pl-PL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pl-PL" sz="1600" dirty="0">
              <a:latin typeface="Calibri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5169"/>
            <a:ext cx="9143999" cy="1202831"/>
          </a:xfrm>
          <a:prstGeom prst="rect">
            <a:avLst/>
          </a:prstGeom>
        </p:spPr>
      </p:pic>
    </p:spTree>
  </p:cSld>
  <p:clrMapOvr>
    <a:masterClrMapping/>
  </p:clrMapOvr>
  <p:transition spd="med" advTm="26878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  <a:effectLst>
            <a:outerShdw blurRad="50800" dist="50800" dir="5400000" algn="ctr" rotWithShape="0">
              <a:srgbClr val="000000">
                <a:alpha val="86000"/>
              </a:srgb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    </a:t>
            </a:r>
            <a:r>
              <a:rPr lang="pl-PL" sz="4000" dirty="0" smtClean="0"/>
              <a:t>ORGANIZACJE </a:t>
            </a:r>
            <a:r>
              <a:rPr lang="pl-PL" sz="4000" dirty="0" smtClean="0"/>
              <a:t>Z PRZEMYSŁU </a:t>
            </a:r>
            <a:r>
              <a:rPr lang="pl-PL" sz="4000" dirty="0" smtClean="0"/>
              <a:t>AUDIOWIZUALNEGO</a:t>
            </a:r>
            <a:endParaRPr lang="pl-PL" sz="4000" dirty="0"/>
          </a:p>
        </p:txBody>
      </p:sp>
      <p:pic>
        <p:nvPicPr>
          <p:cNvPr id="3" name="Picture 2" descr="C:\Users\Daria\Desktop\praktyki\imagesfhgh.jpg"/>
          <p:cNvPicPr>
            <a:picLocks noChangeAspect="1" noChangeArrowheads="1"/>
          </p:cNvPicPr>
          <p:nvPr/>
        </p:nvPicPr>
        <p:blipFill>
          <a:blip r:embed="rId2" cstate="print">
            <a:lum bright="-12000" contrast="-1000"/>
          </a:blip>
          <a:srcRect/>
          <a:stretch>
            <a:fillRect/>
          </a:stretch>
        </p:blipFill>
        <p:spPr bwMode="auto">
          <a:xfrm>
            <a:off x="0" y="49630"/>
            <a:ext cx="1643042" cy="1093370"/>
          </a:xfrm>
          <a:prstGeom prst="rect">
            <a:avLst/>
          </a:prstGeom>
          <a:ln>
            <a:noFill/>
          </a:ln>
          <a:effectLst>
            <a:outerShdw blurRad="977900" dir="9660000" sx="102000" sy="102000" algn="ctr" rotWithShape="0">
              <a:prstClr val="black">
                <a:alpha val="66000"/>
              </a:prstClr>
            </a:outerShdw>
            <a:softEdge rad="112500"/>
          </a:effectLst>
        </p:spPr>
      </p:pic>
      <p:sp>
        <p:nvSpPr>
          <p:cNvPr id="10244" name="pole tekstowe 3"/>
          <p:cNvSpPr txBox="1">
            <a:spLocks noChangeArrowheads="1"/>
          </p:cNvSpPr>
          <p:nvPr/>
        </p:nvSpPr>
        <p:spPr bwMode="auto">
          <a:xfrm>
            <a:off x="611560" y="1357313"/>
            <a:ext cx="828092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Szkolenia zawodowe  dla osób pracujących w branży audiowizualnej (warsztaty, seminaria, sesje szkoleniowe, dystrybucja, zarządzanie i nowe technologie</a:t>
            </a:r>
            <a:r>
              <a:rPr lang="pl-PL" dirty="0" smtClean="0">
                <a:latin typeface="Calibri" pitchFamily="34" charset="0"/>
              </a:rPr>
              <a:t>).</a:t>
            </a:r>
            <a:endParaRPr lang="pl-PL" dirty="0" smtClean="0">
              <a:latin typeface="Calibri" pitchFamily="34" charset="0"/>
            </a:endParaRPr>
          </a:p>
          <a:p>
            <a:endParaRPr lang="pl-PL" sz="1200" dirty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Finansowanie rozwoju projektów audiowizualnych (dofinansowanie filmów fabularnych, teatru telewizji oraz dofinansowanie opracowania innowacyjnych i kreatywnych gier.</a:t>
            </a:r>
          </a:p>
          <a:p>
            <a:endParaRPr lang="pl-PL" sz="1400" dirty="0" smtClean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Finansowanie wysokiej jakości produkcji telewizyjnych w Europie (mogą obejmować </a:t>
            </a:r>
            <a:r>
              <a:rPr lang="pl-PL" dirty="0">
                <a:latin typeface="Calibri" pitchFamily="34" charset="0"/>
              </a:rPr>
              <a:t>teatr telewizji, </a:t>
            </a:r>
            <a:r>
              <a:rPr lang="pl-PL" dirty="0" smtClean="0">
                <a:latin typeface="Calibri" pitchFamily="34" charset="0"/>
              </a:rPr>
              <a:t>animacje i </a:t>
            </a:r>
            <a:r>
              <a:rPr lang="pl-PL" dirty="0">
                <a:latin typeface="Calibri" pitchFamily="34" charset="0"/>
              </a:rPr>
              <a:t>fabularyzowane </a:t>
            </a:r>
            <a:r>
              <a:rPr lang="pl-PL" dirty="0" smtClean="0">
                <a:latin typeface="Calibri" pitchFamily="34" charset="0"/>
              </a:rPr>
              <a:t>dokumenty.</a:t>
            </a:r>
          </a:p>
          <a:p>
            <a:endParaRPr lang="pl-PL" sz="1200" dirty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Wejście na nowe rynki i promocja europejskich utworów </a:t>
            </a:r>
            <a:r>
              <a:rPr lang="pl-PL" dirty="0" smtClean="0">
                <a:latin typeface="Calibri" pitchFamily="34" charset="0"/>
              </a:rPr>
              <a:t>audiowizualnych.</a:t>
            </a:r>
            <a:endParaRPr lang="pl-PL" dirty="0" smtClean="0">
              <a:latin typeface="Calibri" pitchFamily="34" charset="0"/>
            </a:endParaRPr>
          </a:p>
          <a:p>
            <a:endParaRPr lang="pl-PL" sz="1200" dirty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Finansowanie europejskich festiwali filmowych.</a:t>
            </a:r>
          </a:p>
          <a:p>
            <a:endParaRPr lang="pl-PL" sz="1200" dirty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Sprzedaż i dystrybucja filmów europejskich za granicę.</a:t>
            </a:r>
          </a:p>
          <a:p>
            <a:endParaRPr lang="pl-PL" sz="1200" dirty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Finansowanie międzynarodowych koprodukcji filmowych.</a:t>
            </a:r>
          </a:p>
          <a:p>
            <a:endParaRPr lang="pl-PL" sz="1200" dirty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Zdobywanie publiczności (np. rozwój sieci kin</a:t>
            </a:r>
            <a:r>
              <a:rPr lang="pl-PL" dirty="0" smtClean="0">
                <a:latin typeface="Calibri" pitchFamily="34" charset="0"/>
              </a:rPr>
              <a:t>).</a:t>
            </a:r>
            <a:endParaRPr lang="pl-PL" dirty="0">
              <a:latin typeface="Calibri" pitchFamily="34" charset="0"/>
            </a:endParaRPr>
          </a:p>
          <a:p>
            <a:r>
              <a:rPr lang="pl-PL" dirty="0" smtClean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ransition spd="med" advTm="30556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Words>1030</Words>
  <Application>Microsoft Office PowerPoint</Application>
  <PresentationFormat>Pokaz na ekranie (4:3)</PresentationFormat>
  <Paragraphs>124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Prezentacja programu PowerPoint</vt:lpstr>
      <vt:lpstr>BUDŻET UE</vt:lpstr>
      <vt:lpstr>         PROGRAM WIEDZA EDUKACJA ROZWÓJ</vt:lpstr>
      <vt:lpstr>ERASMUS +</vt:lpstr>
      <vt:lpstr>WSPARCIE MOBILNOŚCI EDUKACYJNEJ</vt:lpstr>
      <vt:lpstr>                     POŻYCZKI DLA STUDENTÓW                         MAGISTERSKICH </vt:lpstr>
      <vt:lpstr>        KREATYWNA EUROPA</vt:lpstr>
      <vt:lpstr>ORGANIZACJE KULTURALNE</vt:lpstr>
      <vt:lpstr>    ORGANIZACJE Z PRZEMYSŁU AUDIOWIZUALNEGO</vt:lpstr>
      <vt:lpstr>COSME</vt:lpstr>
      <vt:lpstr>         GWARANCJE DLA MŁODZIEŻY</vt:lpstr>
      <vt:lpstr>Prezentacja programu PowerPoint</vt:lpstr>
      <vt:lpstr>POŻYCZKI DLA MŁODZIEŻY</vt:lpstr>
      <vt:lpstr>         PROGRAM INTELIGENTNY ROZWÓJ</vt:lpstr>
      <vt:lpstr>    PROGRAM POLSKA WSCHODNIA</vt:lpstr>
      <vt:lpstr> 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Parlament Europejski</dc:title>
  <dc:creator>Daria</dc:creator>
  <cp:lastModifiedBy>user</cp:lastModifiedBy>
  <cp:revision>192</cp:revision>
  <cp:lastPrinted>2016-03-11T14:02:14Z</cp:lastPrinted>
  <dcterms:created xsi:type="dcterms:W3CDTF">2011-03-10T10:53:07Z</dcterms:created>
  <dcterms:modified xsi:type="dcterms:W3CDTF">2016-03-14T08:17:41Z</dcterms:modified>
</cp:coreProperties>
</file>