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0" r:id="rId2"/>
    <p:sldId id="305" r:id="rId3"/>
    <p:sldId id="312" r:id="rId4"/>
    <p:sldId id="301" r:id="rId5"/>
    <p:sldId id="315" r:id="rId6"/>
    <p:sldId id="311" r:id="rId7"/>
    <p:sldId id="316" r:id="rId8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2E"/>
    <a:srgbClr val="33CC33"/>
    <a:srgbClr val="DDDDDD"/>
    <a:srgbClr val="5C607A"/>
    <a:srgbClr val="008B2B"/>
    <a:srgbClr val="0C4686"/>
    <a:srgbClr val="EDBE1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3810" autoAdjust="0"/>
  </p:normalViewPr>
  <p:slideViewPr>
    <p:cSldViewPr>
      <p:cViewPr varScale="1">
        <p:scale>
          <a:sx n="78" d="100"/>
          <a:sy n="78" d="100"/>
        </p:scale>
        <p:origin x="13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506919-F5A0-4583-A18E-C502DDB28EFB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0C0813-C857-4DB1-B029-14D426BD3A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7887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EA7F26-9307-46BA-9EC9-1B28616FF1D4}" type="datetimeFigureOut">
              <a:rPr lang="en-US"/>
              <a:pPr>
                <a:defRPr/>
              </a:pPr>
              <a:t>6/19/2018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BCF6EB-7F5A-40FD-A35A-113A1238DB9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6698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8" descr="logo poziom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5113"/>
            <a:ext cx="5703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12"/>
          <p:cNvSpPr/>
          <p:nvPr userDrawn="1"/>
        </p:nvSpPr>
        <p:spPr>
          <a:xfrm>
            <a:off x="0" y="1885950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4954588" y="1439863"/>
            <a:ext cx="4184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2200" b="1" smtClean="0">
                <a:solidFill>
                  <a:srgbClr val="A4002E"/>
                </a:solidFill>
                <a:latin typeface="Calibri" pitchFamily="34" charset="0"/>
              </a:rPr>
              <a:t>WYDZIAŁ NAUK EKONOMICZNYCH</a:t>
            </a:r>
          </a:p>
        </p:txBody>
      </p:sp>
    </p:spTree>
    <p:extLst>
      <p:ext uri="{BB962C8B-B14F-4D97-AF65-F5344CB8AC3E}">
        <p14:creationId xmlns:p14="http://schemas.microsoft.com/office/powerpoint/2010/main" val="118287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FFE4-3D79-4C21-8225-912D095DD3EC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9459-A86F-4201-9920-4D5396339E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8259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2FF1-9D2F-4191-AF6C-0C6AFC1D2AEF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4786-8446-475E-ACF8-82646B3580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37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J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>
            <a:spLocks noChangeArrowheads="1"/>
          </p:cNvSpPr>
          <p:nvPr userDrawn="1"/>
        </p:nvSpPr>
        <p:spPr bwMode="auto">
          <a:xfrm>
            <a:off x="5664200" y="6481763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pl-PL" altLang="pl-PL" b="1" smtClean="0">
                <a:solidFill>
                  <a:srgbClr val="A4002E"/>
                </a:solidFill>
                <a:latin typeface="Calibri" pitchFamily="34" charset="0"/>
              </a:rPr>
              <a:t>WYDZIAŁ NAUK EKONOMICZNYCH</a:t>
            </a:r>
          </a:p>
        </p:txBody>
      </p:sp>
      <p:sp>
        <p:nvSpPr>
          <p:cNvPr id="6" name="Prostokąt 5"/>
          <p:cNvSpPr/>
          <p:nvPr userDrawn="1"/>
        </p:nvSpPr>
        <p:spPr>
          <a:xfrm>
            <a:off x="0" y="638968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6"/>
          <p:cNvSpPr>
            <a:spLocks noChangeArrowheads="1"/>
          </p:cNvSpPr>
          <p:nvPr userDrawn="1"/>
        </p:nvSpPr>
        <p:spPr bwMode="auto">
          <a:xfrm>
            <a:off x="31750" y="6480175"/>
            <a:ext cx="4117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1600" b="1" smtClean="0">
                <a:solidFill>
                  <a:srgbClr val="A4002E"/>
                </a:solidFill>
                <a:latin typeface="Calibri" pitchFamily="34" charset="0"/>
              </a:rPr>
              <a:t>Studia I/II stopnia (licencjackie / magisterskie)</a:t>
            </a:r>
          </a:p>
        </p:txBody>
      </p:sp>
    </p:spTree>
    <p:extLst>
      <p:ext uri="{BB962C8B-B14F-4D97-AF65-F5344CB8AC3E}">
        <p14:creationId xmlns:p14="http://schemas.microsoft.com/office/powerpoint/2010/main" val="2946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910C-8F1E-47F6-8367-DE0F3732CB4D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3206-D203-4188-A189-E059D399D9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132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52B3-6881-44ED-A6AB-281D54F13963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A91B-F5B3-43B1-A6C5-D7C0DAD5EA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499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2787-5520-41D6-BF18-D3558242D6B5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2FCF5-45E5-4C7E-A6EC-0AC1CC7B5D7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52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D9D9-135B-4791-9856-71CE6206AA2D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306D-F619-4CD9-A0D7-4D07CC284E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8931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1666-1A64-44A7-9DC1-2959FD7784EA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6F10-D322-4791-9ECE-ABD006620E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19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B852-3837-4C09-9989-4757DD68ABFC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EF24-B982-4454-8AE0-B149F8E73D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16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111D-B034-4EF2-9A45-A86371B9DA52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6F2D-A33A-4823-95E1-3306B1B471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488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8592AF-38E2-4E17-AF67-8A01A75701AE}" type="datetimeFigureOut">
              <a:rPr lang="pl-PL"/>
              <a:pPr>
                <a:defRPr/>
              </a:pPr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D2C618-1AA1-4C4D-B172-42308918EE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64" r:id="rId3"/>
    <p:sldLayoutId id="2147483765" r:id="rId4"/>
    <p:sldLayoutId id="2147483766" r:id="rId5"/>
    <p:sldLayoutId id="2147483767" r:id="rId6"/>
    <p:sldLayoutId id="2147483774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>
                <a:solidFill>
                  <a:schemeClr val="bg1"/>
                </a:solidFill>
              </a:rPr>
              <a:t>p</a:t>
            </a:r>
            <a:r>
              <a:rPr lang="pl-PL" altLang="pl-PL" sz="3000" b="1" dirty="0" smtClean="0">
                <a:solidFill>
                  <a:schemeClr val="bg1"/>
                </a:solidFill>
              </a:rPr>
              <a:t>rof. dr hab. Romuald </a:t>
            </a:r>
            <a:r>
              <a:rPr lang="pl-PL" altLang="pl-PL" sz="3000" b="1" dirty="0" err="1" smtClean="0">
                <a:solidFill>
                  <a:schemeClr val="bg1"/>
                </a:solidFill>
              </a:rPr>
              <a:t>Jończy</a:t>
            </a:r>
            <a:endParaRPr lang="pl-PL" altLang="pl-PL" sz="3000" b="1" dirty="0" smtClean="0">
              <a:solidFill>
                <a:schemeClr val="bg1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Zainteresowania i projekty 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badawcze</a:t>
            </a:r>
            <a:r>
              <a:rPr lang="pl-PL" sz="1400" b="1" dirty="0">
                <a:latin typeface="+mj-lt"/>
                <a:cs typeface="Times New Roman" pitchFamily="18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Realizowane </a:t>
            </a:r>
            <a:r>
              <a:rPr lang="pl-PL" sz="1400" dirty="0">
                <a:latin typeface="+mj-lt"/>
                <a:cs typeface="Times New Roman" pitchFamily="18" charset="0"/>
              </a:rPr>
              <a:t>badania mieszczą się zwłaszcza w następujących obszarach: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E</a:t>
            </a:r>
            <a:r>
              <a:rPr lang="pl-PL" sz="1400" dirty="0" smtClean="0">
                <a:latin typeface="+mj-lt"/>
                <a:cs typeface="Times New Roman" pitchFamily="18" charset="0"/>
              </a:rPr>
              <a:t>konomiczne</a:t>
            </a:r>
            <a:r>
              <a:rPr lang="pl-PL" sz="1400" dirty="0">
                <a:latin typeface="+mj-lt"/>
                <a:cs typeface="Times New Roman" pitchFamily="18" charset="0"/>
              </a:rPr>
              <a:t>, społeczny i środowiskowo-przestrzenne uwarunkowania rozwoju zrównoważonego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procesy migracji – uwarunkowania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skutki.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W</a:t>
            </a:r>
            <a:r>
              <a:rPr lang="pl-PL" sz="1400" dirty="0" smtClean="0">
                <a:latin typeface="+mj-lt"/>
                <a:cs typeface="Times New Roman" pitchFamily="18" charset="0"/>
              </a:rPr>
              <a:t>yludnienie </a:t>
            </a:r>
            <a:r>
              <a:rPr lang="pl-PL" sz="1400" dirty="0">
                <a:latin typeface="+mj-lt"/>
                <a:cs typeface="Times New Roman" pitchFamily="18" charset="0"/>
              </a:rPr>
              <a:t>i starzenie się – konsekwencje, diagnostyka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polityka.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</a:t>
            </a:r>
            <a:r>
              <a:rPr lang="pl-PL" sz="1400" dirty="0" smtClean="0">
                <a:latin typeface="+mj-lt"/>
                <a:cs typeface="Times New Roman" pitchFamily="18" charset="0"/>
              </a:rPr>
              <a:t>ynek </a:t>
            </a:r>
            <a:r>
              <a:rPr lang="pl-PL" sz="1400" dirty="0">
                <a:latin typeface="+mj-lt"/>
                <a:cs typeface="Times New Roman" pitchFamily="18" charset="0"/>
              </a:rPr>
              <a:t>pracy, absolwenci i ich wchodzenie na rynek pracy, „drenaż mózgów”,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„marnotrawstwo mózgów”.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B</a:t>
            </a:r>
            <a:r>
              <a:rPr lang="pl-PL" sz="1400" dirty="0" smtClean="0">
                <a:latin typeface="+mj-lt"/>
                <a:cs typeface="Times New Roman" pitchFamily="18" charset="0"/>
              </a:rPr>
              <a:t>adanie </a:t>
            </a:r>
            <a:r>
              <a:rPr lang="pl-PL" sz="1400" dirty="0">
                <a:latin typeface="+mj-lt"/>
                <a:cs typeface="Times New Roman" pitchFamily="18" charset="0"/>
              </a:rPr>
              <a:t>preferencji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konsumenckich.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ola </a:t>
            </a:r>
            <a:r>
              <a:rPr lang="pl-PL" sz="1400" dirty="0">
                <a:latin typeface="+mj-lt"/>
                <a:cs typeface="Times New Roman" pitchFamily="18" charset="0"/>
              </a:rPr>
              <a:t>czynników etniczno-kulturowych i mniejszości narodowych w rozwoju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społeczno-gospodarczym.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</a:t>
            </a:r>
            <a:r>
              <a:rPr lang="pl-PL" sz="1400" dirty="0" smtClean="0">
                <a:latin typeface="+mj-lt"/>
                <a:cs typeface="Times New Roman" pitchFamily="18" charset="0"/>
              </a:rPr>
              <a:t>roblematyka </a:t>
            </a:r>
            <a:r>
              <a:rPr lang="pl-PL" sz="1400" dirty="0">
                <a:latin typeface="+mj-lt"/>
                <a:cs typeface="Times New Roman" pitchFamily="18" charset="0"/>
              </a:rPr>
              <a:t>obszarów peryferyjnych, rolnictwa i produkcji żywności, leśnictwa, rybactwa,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ogrodnictwa.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E</a:t>
            </a:r>
            <a:r>
              <a:rPr lang="pl-PL" sz="1400" dirty="0" smtClean="0">
                <a:latin typeface="+mj-lt"/>
                <a:cs typeface="Times New Roman" pitchFamily="18" charset="0"/>
              </a:rPr>
              <a:t>konomia </a:t>
            </a:r>
            <a:r>
              <a:rPr lang="pl-PL" sz="1400" dirty="0">
                <a:latin typeface="+mj-lt"/>
                <a:cs typeface="Times New Roman" pitchFamily="18" charset="0"/>
              </a:rPr>
              <a:t>ochrony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przyrody.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Gospodarka </a:t>
            </a:r>
            <a:r>
              <a:rPr lang="pl-PL" sz="1400" dirty="0">
                <a:latin typeface="+mj-lt"/>
                <a:cs typeface="Times New Roman" pitchFamily="18" charset="0"/>
              </a:rPr>
              <a:t>i polityka regionalna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lokalna.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</a:t>
            </a:r>
            <a:r>
              <a:rPr lang="pl-PL" sz="1400" dirty="0" smtClean="0">
                <a:latin typeface="+mj-lt"/>
                <a:cs typeface="Times New Roman" pitchFamily="18" charset="0"/>
              </a:rPr>
              <a:t>godny </a:t>
            </a:r>
            <a:r>
              <a:rPr lang="pl-PL" sz="1400" dirty="0">
                <a:latin typeface="+mj-lt"/>
                <a:cs typeface="Times New Roman" pitchFamily="18" charset="0"/>
              </a:rPr>
              <a:t>z tematyką badawczą promotora i z nim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uzgodniony.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Każda inna </a:t>
            </a:r>
            <a:r>
              <a:rPr lang="pl-PL" sz="1400" dirty="0">
                <a:latin typeface="+mj-lt"/>
                <a:cs typeface="Times New Roman" pitchFamily="18" charset="0"/>
              </a:rPr>
              <a:t>po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uprzednim uzgodnieniu z opiekunem.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Oczekiwania </a:t>
            </a:r>
            <a:r>
              <a:rPr lang="pl-PL" sz="1400" b="1" dirty="0">
                <a:latin typeface="+mj-lt"/>
                <a:cs typeface="Times New Roman" pitchFamily="18" charset="0"/>
              </a:rPr>
              <a:t>wobec kandydatów: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ożądana </a:t>
            </a:r>
            <a:r>
              <a:rPr lang="pl-PL" sz="1400" dirty="0">
                <a:latin typeface="+mj-lt"/>
                <a:cs typeface="Times New Roman" pitchFamily="18" charset="0"/>
              </a:rPr>
              <a:t>szeroka wiedza 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ogólna.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Niekonieczny </a:t>
            </a:r>
            <a:r>
              <a:rPr lang="pl-PL" sz="1400" dirty="0">
                <a:latin typeface="+mj-lt"/>
                <a:cs typeface="Times New Roman" pitchFamily="18" charset="0"/>
              </a:rPr>
              <a:t>program badawczy, może zostać uzgodniony w trakcie seminarium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doktoranckiego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</a:t>
            </a:r>
            <a:r>
              <a:rPr lang="pl-PL" sz="1400" dirty="0" smtClean="0">
                <a:latin typeface="+mj-lt"/>
                <a:cs typeface="Times New Roman" pitchFamily="18" charset="0"/>
              </a:rPr>
              <a:t>dolność </a:t>
            </a:r>
            <a:r>
              <a:rPr lang="pl-PL" sz="1400" dirty="0">
                <a:latin typeface="+mj-lt"/>
                <a:cs typeface="Times New Roman" pitchFamily="18" charset="0"/>
              </a:rPr>
              <a:t>analitycznego myślenia, dobre umiejętności pisarskie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matematyczne.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</a:t>
            </a:r>
            <a:r>
              <a:rPr lang="pl-PL" sz="1400" dirty="0" smtClean="0">
                <a:latin typeface="+mj-lt"/>
                <a:cs typeface="Times New Roman" pitchFamily="18" charset="0"/>
              </a:rPr>
              <a:t>aangażowanie</a:t>
            </a:r>
            <a:r>
              <a:rPr lang="pl-PL" sz="1400" dirty="0">
                <a:latin typeface="+mj-lt"/>
                <a:cs typeface="Times New Roman" pitchFamily="18" charset="0"/>
              </a:rPr>
              <a:t>, dyspozycyjność i priorytetowe traktowanie pracy nad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doktoratem.</a:t>
            </a:r>
            <a:endParaRPr lang="pl-PL" sz="1400" dirty="0">
              <a:latin typeface="+mj-lt"/>
              <a:cs typeface="Times New Roman" pitchFamily="18" charset="0"/>
            </a:endParaRPr>
          </a:p>
        </p:txBody>
      </p:sp>
      <p:sp>
        <p:nvSpPr>
          <p:cNvPr id="9220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Zdjęcie </a:t>
            </a:r>
          </a:p>
        </p:txBody>
      </p:sp>
      <p:sp>
        <p:nvSpPr>
          <p:cNvPr id="9221" name="pole tekstowe 1"/>
          <p:cNvSpPr txBox="1">
            <a:spLocks noChangeArrowheads="1"/>
          </p:cNvSpPr>
          <p:nvPr/>
        </p:nvSpPr>
        <p:spPr bwMode="auto">
          <a:xfrm>
            <a:off x="0" y="6015037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tel. (71) 36-80-368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 romuald.jonczy@ue.wroc.pl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9222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0510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Katedra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Katedra Ekonomii i Badań nad Rozwojem</a:t>
            </a:r>
            <a:endParaRPr lang="pl-PL" altLang="pl-PL" sz="1300" dirty="0">
              <a:latin typeface="+mj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Funkcje/Stanowisko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Kierownik Katedry/Profesor zwyczajny</a:t>
            </a:r>
            <a:endParaRPr lang="pl-PL" altLang="pl-PL" sz="1300" dirty="0">
              <a:latin typeface="+mj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2" y="1109650"/>
            <a:ext cx="1728192" cy="2293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</a:rPr>
              <a:t>dr hab. Andrzej Bytniewski,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algn="just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Dorobek </a:t>
            </a:r>
            <a:r>
              <a:rPr lang="pl-PL" sz="1300" dirty="0">
                <a:latin typeface="+mj-lt"/>
                <a:cs typeface="Times New Roman" pitchFamily="18" charset="0"/>
              </a:rPr>
              <a:t>obejmuje  ok. 150 różnych prac 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 zakresu ekonomii </a:t>
            </a:r>
            <a:r>
              <a:rPr lang="pl-PL" sz="1300" dirty="0">
                <a:latin typeface="+mj-lt"/>
                <a:cs typeface="Times New Roman" pitchFamily="18" charset="0"/>
              </a:rPr>
              <a:t>i nauk o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zarządzaniu, zintegrowanych systemów informatycznych zarządzania, systemów informatycznych </a:t>
            </a:r>
            <a:r>
              <a:rPr lang="pl-PL" sz="1300" dirty="0">
                <a:latin typeface="+mj-lt"/>
                <a:cs typeface="Times New Roman" pitchFamily="18" charset="0"/>
              </a:rPr>
              <a:t>rachunkowości,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społeczeństwa informacyjnego </a:t>
            </a:r>
            <a:r>
              <a:rPr lang="pl-PL" sz="1300" dirty="0">
                <a:latin typeface="+mj-lt"/>
                <a:cs typeface="Times New Roman" pitchFamily="18" charset="0"/>
              </a:rPr>
              <a:t>i jego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rozwoju </a:t>
            </a:r>
            <a:r>
              <a:rPr lang="pl-PL" sz="1300" dirty="0">
                <a:latin typeface="+mj-lt"/>
                <a:cs typeface="Times New Roman" pitchFamily="18" charset="0"/>
              </a:rPr>
              <a:t>w kontekście technologii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informacyjnych.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Realizowane projekty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badawcze: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 smtClean="0">
                <a:latin typeface="+mj-lt"/>
                <a:cs typeface="Times New Roman" pitchFamily="18" charset="0"/>
              </a:rPr>
              <a:t>Nowoczesne </a:t>
            </a:r>
            <a:r>
              <a:rPr lang="pl-PL" sz="1300" dirty="0">
                <a:latin typeface="+mj-lt"/>
                <a:cs typeface="Times New Roman" pitchFamily="18" charset="0"/>
              </a:rPr>
              <a:t>technologie w zintegrowanym systemie informatycznym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zarządzania.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266700" indent="-266700" algn="just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 smtClean="0">
                <a:latin typeface="+mj-lt"/>
                <a:cs typeface="Times New Roman" pitchFamily="18" charset="0"/>
              </a:rPr>
              <a:t>Proponowana </a:t>
            </a:r>
            <a:r>
              <a:rPr lang="pl-PL" sz="1300" b="1" dirty="0">
                <a:latin typeface="+mj-lt"/>
                <a:cs typeface="Times New Roman" pitchFamily="18" charset="0"/>
              </a:rPr>
              <a:t>tematyka doktoratów: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b="1" dirty="0" smtClean="0">
                <a:latin typeface="+mj-lt"/>
                <a:cs typeface="Times New Roman" pitchFamily="18" charset="0"/>
              </a:rPr>
              <a:t>Dziedzina</a:t>
            </a:r>
            <a:r>
              <a:rPr lang="pl-PL" sz="1300" dirty="0">
                <a:latin typeface="+mj-lt"/>
                <a:cs typeface="Times New Roman" pitchFamily="18" charset="0"/>
              </a:rPr>
              <a:t>: nauki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ekonomiczne, </a:t>
            </a:r>
            <a:r>
              <a:rPr lang="pl-PL" sz="1300" b="1" dirty="0" smtClean="0">
                <a:latin typeface="+mj-lt"/>
                <a:cs typeface="Times New Roman" pitchFamily="18" charset="0"/>
              </a:rPr>
              <a:t>dyscyplina</a:t>
            </a:r>
            <a:r>
              <a:rPr lang="pl-PL" sz="1300" dirty="0">
                <a:latin typeface="+mj-lt"/>
                <a:cs typeface="Times New Roman" pitchFamily="18" charset="0"/>
              </a:rPr>
              <a:t>: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ekonomia</a:t>
            </a:r>
            <a:r>
              <a:rPr lang="pl-PL" sz="1300" dirty="0">
                <a:latin typeface="+mj-lt"/>
                <a:cs typeface="Times New Roman" pitchFamily="18" charset="0"/>
              </a:rPr>
              <a:t>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Problematyka związana z prowadzonymi badaniami opiekuna: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technologie </a:t>
            </a:r>
            <a:r>
              <a:rPr lang="pl-PL" sz="1300" dirty="0">
                <a:latin typeface="+mj-lt"/>
                <a:cs typeface="Times New Roman" pitchFamily="18" charset="0"/>
              </a:rPr>
              <a:t>informacyjne i ich zastosowanie w systemach zarządzania, zintegrowane systemy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informatyczne zarządzania              </a:t>
            </a:r>
            <a:r>
              <a:rPr lang="pl-PL" sz="1300" dirty="0">
                <a:latin typeface="+mj-lt"/>
                <a:cs typeface="Times New Roman" pitchFamily="18" charset="0"/>
              </a:rPr>
              <a:t>(tworzenie, wdrażanie, utrzymanie, eksploatacja</a:t>
            </a:r>
            <a:r>
              <a:rPr lang="pl-PL" sz="1300" dirty="0" smtClean="0">
                <a:latin typeface="+mj-lt"/>
                <a:cs typeface="Times New Roman" pitchFamily="18" charset="0"/>
              </a:rPr>
              <a:t>).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Systemy informatyczne wspomagające rachunkowość (ich automatyzacja i robotyzacja</a:t>
            </a:r>
            <a:r>
              <a:rPr lang="pl-PL" sz="1300" dirty="0" smtClean="0">
                <a:latin typeface="+mj-lt"/>
                <a:cs typeface="Times New Roman" pitchFamily="18" charset="0"/>
              </a:rPr>
              <a:t>).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Outsourcing systemów informatycznych zarządzania oraz rozwiązania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chmurowe.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Wykorzystanie kognitywnych agentów programowych w systemach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zarządzania.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Komputerowe wspomaganie zarządzania produkcją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(w </a:t>
            </a:r>
            <a:r>
              <a:rPr lang="pl-PL" sz="1300" dirty="0">
                <a:latin typeface="+mj-lt"/>
                <a:cs typeface="Times New Roman" pitchFamily="18" charset="0"/>
              </a:rPr>
              <a:t>szczególności w obszarze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sektora żywnościowego).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3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Propozycje badawcze  w obszarze powyżej przedstawionej tematyki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doktoratów.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Umiejętność współpracy w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zespole.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Mile widziane jakieś doświadczenie badawcze oraz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zawodowe.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Zdolność analitycznego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myślenia.</a:t>
            </a:r>
            <a:endParaRPr lang="pl-PL" sz="1300" dirty="0">
              <a:latin typeface="+mj-lt"/>
              <a:cs typeface="Times New Roman" pitchFamily="18" charset="0"/>
            </a:endParaRP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latin typeface="+mj-lt"/>
                <a:cs typeface="Times New Roman" pitchFamily="18" charset="0"/>
              </a:rPr>
              <a:t>Mile widziany zarys  (wizja) program </a:t>
            </a:r>
            <a:r>
              <a:rPr lang="pl-PL" sz="1300" dirty="0" smtClean="0">
                <a:latin typeface="+mj-lt"/>
                <a:cs typeface="Times New Roman" pitchFamily="18" charset="0"/>
              </a:rPr>
              <a:t>badawczego.</a:t>
            </a:r>
            <a:endParaRPr lang="pl-PL" sz="1300" dirty="0">
              <a:latin typeface="+mj-lt"/>
              <a:cs typeface="Times New Roman" pitchFamily="18" charset="0"/>
            </a:endParaRPr>
          </a:p>
        </p:txBody>
      </p:sp>
      <p:sp>
        <p:nvSpPr>
          <p:cNvPr id="8196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8197" name="pole tekstowe 1"/>
          <p:cNvSpPr txBox="1">
            <a:spLocks noChangeArrowheads="1"/>
          </p:cNvSpPr>
          <p:nvPr/>
        </p:nvSpPr>
        <p:spPr bwMode="auto">
          <a:xfrm>
            <a:off x="-11736" y="6034314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tel. Sekretariat </a:t>
            </a:r>
            <a:r>
              <a:rPr lang="pl-PL" altLang="pl-PL" sz="1000" b="1" dirty="0">
                <a:latin typeface="Arial" panose="020B0604020202020204" pitchFamily="34" charset="0"/>
              </a:rPr>
              <a:t>K</a:t>
            </a:r>
            <a:r>
              <a:rPr lang="pl-PL" altLang="pl-PL" sz="1000" b="1" dirty="0" smtClean="0">
                <a:latin typeface="Arial" panose="020B0604020202020204" pitchFamily="34" charset="0"/>
              </a:rPr>
              <a:t>atedry </a:t>
            </a:r>
            <a:r>
              <a:rPr lang="pl-PL" altLang="pl-PL" sz="1000" b="1" dirty="0">
                <a:latin typeface="Arial" panose="020B0604020202020204" pitchFamily="34" charset="0"/>
              </a:rPr>
              <a:t>(71) 36-80-382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 smtClean="0">
                <a:latin typeface="Arial" panose="020B0604020202020204" pitchFamily="34" charset="0"/>
              </a:rPr>
              <a:t>Email: andrzej.bytniewski@ue.wroc.pl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8198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05105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j-lt"/>
              </a:rPr>
              <a:t>Katedra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Katedra Rachunkowości</a:t>
            </a:r>
            <a:r>
              <a:rPr lang="pl-PL" altLang="pl-PL" sz="1300" dirty="0">
                <a:latin typeface="+mj-lt"/>
              </a:rPr>
              <a:t>, Controllingu, </a:t>
            </a:r>
            <a:r>
              <a:rPr lang="pl-PL" altLang="pl-PL" sz="1300" dirty="0" smtClean="0">
                <a:latin typeface="+mj-lt"/>
              </a:rPr>
              <a:t>Informatyki</a:t>
            </a:r>
            <a:br>
              <a:rPr lang="pl-PL" altLang="pl-PL" sz="1300" dirty="0" smtClean="0">
                <a:latin typeface="+mj-lt"/>
              </a:rPr>
            </a:br>
            <a:r>
              <a:rPr lang="pl-PL" altLang="pl-PL" sz="1300" dirty="0" smtClean="0">
                <a:latin typeface="+mj-lt"/>
              </a:rPr>
              <a:t>i </a:t>
            </a:r>
            <a:r>
              <a:rPr lang="pl-PL" altLang="pl-PL" sz="1300" dirty="0">
                <a:latin typeface="+mj-lt"/>
              </a:rPr>
              <a:t>Metod Ilościowych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Funkcje/Stanowisko</a:t>
            </a:r>
            <a:r>
              <a:rPr lang="pl-PL" altLang="pl-PL" sz="1300" dirty="0">
                <a:latin typeface="+mj-lt"/>
              </a:rPr>
              <a:t>: K</a:t>
            </a:r>
            <a:r>
              <a:rPr lang="pl-PL" altLang="pl-PL" sz="1300" dirty="0" smtClean="0">
                <a:latin typeface="+mj-lt"/>
              </a:rPr>
              <a:t>ierownik Katedry/Profesor nadzwyczajny</a:t>
            </a:r>
            <a:endParaRPr lang="pl-PL" altLang="pl-PL" sz="1300" dirty="0">
              <a:latin typeface="+mj-lt"/>
            </a:endParaRPr>
          </a:p>
        </p:txBody>
      </p:sp>
      <p:pic>
        <p:nvPicPr>
          <p:cNvPr id="8199" name="Picture 7" descr="C:\Users\user\Desktop\Andrzej%20Bytniewsk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1728316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</a:rPr>
              <a:t>dr hab. inż. Anna </a:t>
            </a:r>
            <a:r>
              <a:rPr lang="pl-PL" altLang="pl-PL" sz="3000" b="1" dirty="0" err="1" smtClean="0">
                <a:solidFill>
                  <a:schemeClr val="bg1"/>
                </a:solidFill>
              </a:rPr>
              <a:t>Cierniak-Emerych</a:t>
            </a:r>
            <a:r>
              <a:rPr lang="pl-PL" altLang="pl-PL" sz="3000" b="1" dirty="0" smtClean="0">
                <a:solidFill>
                  <a:schemeClr val="bg1"/>
                </a:solidFill>
              </a:rPr>
              <a:t>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969843" y="1018368"/>
            <a:ext cx="7092950" cy="579782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algn="just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>
                <a:latin typeface="+mj-lt"/>
                <a:cs typeface="Times New Roman" pitchFamily="18" charset="0"/>
              </a:rPr>
              <a:t>Zainteresowania i projekty badawcze</a:t>
            </a:r>
            <a:r>
              <a:rPr lang="pl-PL" sz="2700" b="1" dirty="0" smtClean="0">
                <a:latin typeface="+mj-lt"/>
                <a:cs typeface="Times New Roman" pitchFamily="18" charset="0"/>
              </a:rPr>
              <a:t>:</a:t>
            </a:r>
            <a:endParaRPr lang="pl-PL" sz="2700" b="1" dirty="0">
              <a:latin typeface="+mj-lt"/>
              <a:cs typeface="Times New Roman" pitchFamily="18" charset="0"/>
            </a:endParaRP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b="1" dirty="0" smtClean="0">
                <a:latin typeface="+mj-lt"/>
                <a:cs typeface="Times New Roman" pitchFamily="18" charset="0"/>
              </a:rPr>
              <a:t>Dorobek</a:t>
            </a:r>
            <a:r>
              <a:rPr lang="pl-PL" sz="2700" dirty="0" smtClean="0">
                <a:latin typeface="+mj-lt"/>
                <a:cs typeface="Times New Roman" pitchFamily="18" charset="0"/>
              </a:rPr>
              <a:t> </a:t>
            </a:r>
            <a:r>
              <a:rPr lang="pl-PL" sz="2700" dirty="0">
                <a:latin typeface="+mj-lt"/>
                <a:cs typeface="Times New Roman" pitchFamily="18" charset="0"/>
              </a:rPr>
              <a:t>obejmuje problematykę dotyczącą człowieka w przedsiębiorstwie i jego pracy. warunki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pracy, partycypacja </a:t>
            </a:r>
            <a:r>
              <a:rPr lang="pl-PL" sz="2700" dirty="0">
                <a:latin typeface="+mj-lt"/>
                <a:cs typeface="Times New Roman" pitchFamily="18" charset="0"/>
              </a:rPr>
              <a:t>pracownicza, elastyczność zatrudnienia, interesy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pracowników), ale</a:t>
            </a:r>
            <a:br>
              <a:rPr lang="pl-PL" sz="2700" dirty="0" smtClean="0">
                <a:latin typeface="+mj-lt"/>
                <a:cs typeface="Times New Roman" pitchFamily="18" charset="0"/>
              </a:rPr>
            </a:br>
            <a:r>
              <a:rPr lang="pl-PL" sz="2700" dirty="0" smtClean="0">
                <a:latin typeface="+mj-lt"/>
                <a:cs typeface="Times New Roman" pitchFamily="18" charset="0"/>
              </a:rPr>
              <a:t>i </a:t>
            </a:r>
            <a:r>
              <a:rPr lang="pl-PL" sz="2700" dirty="0">
                <a:latin typeface="+mj-lt"/>
                <a:cs typeface="Times New Roman" pitchFamily="18" charset="0"/>
              </a:rPr>
              <a:t>przedsiębiorczości technologicznej, społecznej odpowiedzialności przedsiębiorstw (CSR), jak również systemów zarządzania, w tym zintegrowanych systemów zarządzania oraz współczesnych koncepcji zarządzania (</a:t>
            </a:r>
            <a:r>
              <a:rPr lang="pl-PL" sz="2700" dirty="0" err="1">
                <a:latin typeface="+mj-lt"/>
                <a:cs typeface="Times New Roman" pitchFamily="18" charset="0"/>
              </a:rPr>
              <a:t>lean</a:t>
            </a:r>
            <a:r>
              <a:rPr lang="pl-PL" sz="2700" dirty="0">
                <a:latin typeface="+mj-lt"/>
                <a:cs typeface="Times New Roman" pitchFamily="18" charset="0"/>
              </a:rPr>
              <a:t> management, JIT, filozofia </a:t>
            </a:r>
            <a:r>
              <a:rPr lang="pl-PL" sz="2700" dirty="0" err="1" smtClean="0">
                <a:latin typeface="+mj-lt"/>
                <a:cs typeface="Times New Roman" pitchFamily="18" charset="0"/>
              </a:rPr>
              <a:t>kaizen</a:t>
            </a:r>
            <a:r>
              <a:rPr lang="pl-PL" sz="2700" dirty="0" smtClean="0">
                <a:latin typeface="+mj-lt"/>
                <a:cs typeface="Times New Roman" pitchFamily="18" charset="0"/>
              </a:rPr>
              <a:t>), jak również </a:t>
            </a:r>
            <a:r>
              <a:rPr lang="pl-PL" sz="2700" dirty="0">
                <a:latin typeface="+mj-lt"/>
                <a:cs typeface="Times New Roman" pitchFamily="18" charset="0"/>
              </a:rPr>
              <a:t>efektów ekonomicznych ich stosowania.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b="1" dirty="0" smtClean="0">
                <a:latin typeface="+mj-lt"/>
                <a:cs typeface="Times New Roman" pitchFamily="18" charset="0"/>
              </a:rPr>
              <a:t>Realizowane </a:t>
            </a:r>
            <a:r>
              <a:rPr lang="pl-PL" sz="2700" b="1" dirty="0">
                <a:latin typeface="+mj-lt"/>
                <a:cs typeface="Times New Roman" pitchFamily="18" charset="0"/>
              </a:rPr>
              <a:t>projekty badawcze </a:t>
            </a:r>
            <a:r>
              <a:rPr lang="pl-PL" sz="2700" dirty="0">
                <a:latin typeface="+mj-lt"/>
                <a:cs typeface="Times New Roman" pitchFamily="18" charset="0"/>
              </a:rPr>
              <a:t>–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związane bezpośrednio </a:t>
            </a:r>
            <a:r>
              <a:rPr lang="pl-PL" sz="2700" dirty="0">
                <a:latin typeface="+mj-lt"/>
                <a:cs typeface="Times New Roman" pitchFamily="18" charset="0"/>
              </a:rPr>
              <a:t>ze wskazanym wyżej dorobkiem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naukowym, </a:t>
            </a:r>
            <a:r>
              <a:rPr lang="pl-PL" sz="2700" dirty="0">
                <a:latin typeface="+mj-lt"/>
                <a:cs typeface="Times New Roman" pitchFamily="18" charset="0"/>
              </a:rPr>
              <a:t>także w nawianiu do specyfiki funkcjonowania  przedsiębiorstw branży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spożywczej,</a:t>
            </a:r>
            <a:br>
              <a:rPr lang="pl-PL" sz="2700" dirty="0" smtClean="0">
                <a:latin typeface="+mj-lt"/>
                <a:cs typeface="Times New Roman" pitchFamily="18" charset="0"/>
              </a:rPr>
            </a:br>
            <a:r>
              <a:rPr lang="pl-PL" sz="2700" dirty="0" smtClean="0">
                <a:latin typeface="+mj-lt"/>
                <a:cs typeface="Times New Roman" pitchFamily="18" charset="0"/>
              </a:rPr>
              <a:t>w </a:t>
            </a:r>
            <a:r>
              <a:rPr lang="pl-PL" sz="2700" dirty="0">
                <a:latin typeface="+mj-lt"/>
                <a:cs typeface="Times New Roman" pitchFamily="18" charset="0"/>
              </a:rPr>
              <a:t>tym producentów żywności regionalnej.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Autorka </a:t>
            </a:r>
            <a:r>
              <a:rPr lang="pl-PL" sz="2700" dirty="0">
                <a:latin typeface="+mj-lt"/>
                <a:cs typeface="Times New Roman" pitchFamily="18" charset="0"/>
              </a:rPr>
              <a:t>ponad 120 publikacji w j. polskim i angielskim, m</a:t>
            </a:r>
            <a:r>
              <a:rPr lang="pl-PL" sz="2700" dirty="0" smtClean="0">
                <a:latin typeface="+mj-lt"/>
                <a:cs typeface="Times New Roman" pitchFamily="18" charset="0"/>
              </a:rPr>
              <a:t>. in</a:t>
            </a:r>
            <a:r>
              <a:rPr lang="pl-PL" sz="2700" dirty="0">
                <a:latin typeface="+mj-lt"/>
                <a:cs typeface="Times New Roman" pitchFamily="18" charset="0"/>
              </a:rPr>
              <a:t>. monografii, pt.„Uczestnictwo pracobiorców w gospodarowaniu potencjałem pracy przedsiębiorstwa” Wyd. UE we Wrocławiu, Wrocław 2012. W projektach badawczych (środki krajowe, jak i z EFS) uczestniczyła jako wykonawca lub kierownik. W wielu projektach szkoleniowych i rozwojowych była trenerem, jak i superwizora. 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 smtClean="0">
                <a:latin typeface="+mj-lt"/>
                <a:cs typeface="Times New Roman" pitchFamily="18" charset="0"/>
              </a:rPr>
              <a:t>Dziedzina</a:t>
            </a:r>
            <a:r>
              <a:rPr lang="pl-PL" sz="2700" b="1" dirty="0">
                <a:latin typeface="+mj-lt"/>
                <a:cs typeface="Times New Roman" pitchFamily="18" charset="0"/>
              </a:rPr>
              <a:t>:</a:t>
            </a:r>
            <a:r>
              <a:rPr lang="pl-PL" sz="2700" dirty="0">
                <a:latin typeface="+mj-lt"/>
                <a:cs typeface="Times New Roman" pitchFamily="18" charset="0"/>
              </a:rPr>
              <a:t> nauki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ekonomiczne, </a:t>
            </a:r>
            <a:r>
              <a:rPr lang="pl-PL" sz="2700" b="1" dirty="0" smtClean="0">
                <a:latin typeface="+mj-lt"/>
                <a:cs typeface="Times New Roman" pitchFamily="18" charset="0"/>
              </a:rPr>
              <a:t>dyscyplina: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ekonomia</a:t>
            </a:r>
            <a:r>
              <a:rPr lang="pl-PL" sz="2700" dirty="0">
                <a:latin typeface="+mj-lt"/>
                <a:cs typeface="Times New Roman" pitchFamily="18" charset="0"/>
              </a:rPr>
              <a:t>.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b="1" dirty="0">
                <a:latin typeface="+mj-lt"/>
                <a:cs typeface="Times New Roman" pitchFamily="18" charset="0"/>
              </a:rPr>
              <a:t>Problematyka związana z prowadzonymi badaniami opiekuna dotycząca</a:t>
            </a:r>
            <a:r>
              <a:rPr lang="pl-PL" sz="2700" dirty="0">
                <a:latin typeface="+mj-lt"/>
                <a:cs typeface="Times New Roman" pitchFamily="18" charset="0"/>
              </a:rPr>
              <a:t>: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zagadnień </a:t>
            </a:r>
            <a:r>
              <a:rPr lang="pl-PL" sz="2700" dirty="0">
                <a:latin typeface="+mj-lt"/>
                <a:cs typeface="Times New Roman" pitchFamily="18" charset="0"/>
              </a:rPr>
              <a:t>szeroko rozumianego funkcjonowania człowieka w środowisku pracy (proces zarządzania   ludźmi, elastyczność zatrudnia, materialne i niematerialne  warunki pracy, ryzyko zawodowe, kultura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BHP</a:t>
            </a:r>
            <a:r>
              <a:rPr lang="pl-PL" sz="2700" dirty="0">
                <a:latin typeface="+mj-lt"/>
                <a:cs typeface="Times New Roman" pitchFamily="18" charset="0"/>
              </a:rPr>
              <a:t>.</a:t>
            </a:r>
            <a:r>
              <a:rPr lang="pl-PL" sz="27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interesariusze </a:t>
            </a:r>
            <a:r>
              <a:rPr lang="pl-PL" sz="2700" dirty="0">
                <a:latin typeface="+mj-lt"/>
                <a:cs typeface="Times New Roman" pitchFamily="18" charset="0"/>
              </a:rPr>
              <a:t>przedsiębiorstwa  - ekonomiczne i pozaekonomiczne  aspekty ich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funkcjonowania;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przedsiębiorczości </a:t>
            </a:r>
            <a:r>
              <a:rPr lang="pl-PL" sz="2700" dirty="0">
                <a:latin typeface="+mj-lt"/>
                <a:cs typeface="Times New Roman" pitchFamily="18" charset="0"/>
              </a:rPr>
              <a:t>technologicznej (akademickiej</a:t>
            </a:r>
            <a:r>
              <a:rPr lang="pl-PL" sz="2700" dirty="0" smtClean="0">
                <a:latin typeface="+mj-lt"/>
                <a:cs typeface="Times New Roman" pitchFamily="18" charset="0"/>
              </a:rPr>
              <a:t>);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odpowiedzialności </a:t>
            </a:r>
            <a:r>
              <a:rPr lang="pl-PL" sz="2700" dirty="0">
                <a:latin typeface="+mj-lt"/>
                <a:cs typeface="Times New Roman" pitchFamily="18" charset="0"/>
              </a:rPr>
              <a:t>społecznej przedsiębiorstw (CSR</a:t>
            </a:r>
            <a:r>
              <a:rPr lang="pl-PL" sz="2700" dirty="0" smtClean="0">
                <a:latin typeface="+mj-lt"/>
                <a:cs typeface="Times New Roman" pitchFamily="18" charset="0"/>
              </a:rPr>
              <a:t>);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marL="179388" indent="-179388"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2700" dirty="0" smtClean="0">
                <a:latin typeface="+mj-lt"/>
                <a:cs typeface="Times New Roman" pitchFamily="18" charset="0"/>
              </a:rPr>
              <a:t>systemów </a:t>
            </a:r>
            <a:r>
              <a:rPr lang="pl-PL" sz="2700" dirty="0">
                <a:latin typeface="+mj-lt"/>
                <a:cs typeface="Times New Roman" pitchFamily="18" charset="0"/>
              </a:rPr>
              <a:t>zarządzania, w tym zintegrowanego systemu zarządzania jakością, ochroną środowiska,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BHP.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 smtClean="0">
                <a:latin typeface="+mj-lt"/>
                <a:cs typeface="Times New Roman" pitchFamily="18" charset="0"/>
              </a:rPr>
              <a:t>Pożądane </a:t>
            </a:r>
            <a:r>
              <a:rPr lang="pl-PL" sz="2700" b="1" dirty="0">
                <a:latin typeface="+mj-lt"/>
                <a:cs typeface="Times New Roman" pitchFamily="18" charset="0"/>
              </a:rPr>
              <a:t>w problematyce pracy uwzględnienie </a:t>
            </a:r>
            <a:r>
              <a:rPr lang="pl-PL" sz="2700" b="1" dirty="0">
                <a:latin typeface="+mj-lt"/>
              </a:rPr>
              <a:t>aspektu technologicznego (technologia </a:t>
            </a:r>
            <a:r>
              <a:rPr lang="pl-PL" sz="2700" b="1" dirty="0" smtClean="0">
                <a:latin typeface="+mj-lt"/>
              </a:rPr>
              <a:t>żywności, </a:t>
            </a:r>
            <a:r>
              <a:rPr lang="pl-PL" sz="2700" b="1" dirty="0">
                <a:latin typeface="+mj-lt"/>
              </a:rPr>
              <a:t>żywienie).</a:t>
            </a:r>
            <a:endParaRPr lang="pl-PL" sz="2700" b="1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</a:t>
            </a:r>
            <a:endParaRPr lang="pl-PL" sz="1400" b="1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27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139700" indent="-192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700" dirty="0">
                <a:latin typeface="+mj-lt"/>
                <a:cs typeface="Times New Roman" pitchFamily="18" charset="0"/>
              </a:rPr>
              <a:t>Umiejętność współpracy w </a:t>
            </a:r>
            <a:r>
              <a:rPr lang="pl-PL" sz="2700" dirty="0" smtClean="0">
                <a:latin typeface="+mj-lt"/>
                <a:cs typeface="Times New Roman" pitchFamily="18" charset="0"/>
              </a:rPr>
              <a:t>zespole;</a:t>
            </a:r>
            <a:endParaRPr lang="pl-PL" sz="2700" dirty="0">
              <a:latin typeface="+mj-lt"/>
              <a:cs typeface="Times New Roman" pitchFamily="18" charset="0"/>
            </a:endParaRPr>
          </a:p>
          <a:p>
            <a:pPr marL="139700" indent="-192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700" dirty="0">
                <a:latin typeface="+mj-lt"/>
                <a:cs typeface="Times New Roman" pitchFamily="18" charset="0"/>
              </a:rPr>
              <a:t>Zdolność analitycznego myślenia</a:t>
            </a:r>
            <a:r>
              <a:rPr lang="pl-PL" sz="2700" dirty="0" smtClean="0">
                <a:latin typeface="+mj-lt"/>
                <a:cs typeface="Times New Roman" pitchFamily="18" charset="0"/>
              </a:rPr>
              <a:t>.</a:t>
            </a:r>
            <a:endParaRPr lang="pl-PL" sz="2700" b="1" dirty="0">
              <a:latin typeface="+mj-lt"/>
              <a:cs typeface="Times New Roman" pitchFamily="18" charset="0"/>
            </a:endParaRP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35496" y="6021288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tel. (71) 36-80-411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aemerych@wp.pl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</a:t>
            </a:r>
            <a:r>
              <a:rPr lang="pl-PL" altLang="pl-PL" sz="1000" b="1" dirty="0" smtClean="0">
                <a:latin typeface="Arial" panose="020B0604020202020204" pitchFamily="34" charset="0"/>
              </a:rPr>
              <a:t>: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19796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Arial" panose="020B0604020202020204" pitchFamily="34" charset="0"/>
              </a:rPr>
              <a:t>Katedra</a:t>
            </a:r>
            <a:r>
              <a:rPr lang="pl-PL" altLang="pl-PL" sz="1300" dirty="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Arial" panose="020B0604020202020204" pitchFamily="34" charset="0"/>
              </a:rPr>
              <a:t>Katedra Pracy </a:t>
            </a:r>
            <a:r>
              <a:rPr lang="pl-PL" altLang="pl-PL" sz="1300" dirty="0">
                <a:latin typeface="Arial" panose="020B0604020202020204" pitchFamily="34" charset="0"/>
              </a:rPr>
              <a:t>i Kapitału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Arial" panose="020B0604020202020204" pitchFamily="34" charset="0"/>
              </a:rPr>
              <a:t>Funkcje/Stanowisko</a:t>
            </a:r>
            <a:r>
              <a:rPr lang="pl-PL" altLang="pl-PL" sz="1300" dirty="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>
                <a:latin typeface="Arial" panose="020B0604020202020204" pitchFamily="34" charset="0"/>
              </a:rPr>
              <a:t>P</a:t>
            </a:r>
            <a:r>
              <a:rPr lang="pl-PL" altLang="pl-PL" sz="1300" dirty="0" smtClean="0">
                <a:latin typeface="Arial" panose="020B0604020202020204" pitchFamily="34" charset="0"/>
              </a:rPr>
              <a:t>rofesor </a:t>
            </a:r>
            <a:r>
              <a:rPr lang="pl-PL" altLang="pl-PL" sz="1300" dirty="0">
                <a:latin typeface="Arial" panose="020B0604020202020204" pitchFamily="34" charset="0"/>
              </a:rPr>
              <a:t>nadzwyczajny</a:t>
            </a:r>
          </a:p>
        </p:txBody>
      </p:sp>
      <p:pic>
        <p:nvPicPr>
          <p:cNvPr id="7175" name="Obraz 8" descr="anna_cierniak-emer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1" y="1018368"/>
            <a:ext cx="1667973" cy="24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>
                <a:solidFill>
                  <a:schemeClr val="bg1"/>
                </a:solidFill>
              </a:rPr>
              <a:t>dr hab. Grzegorz Michalski, prof. UE</a:t>
            </a:r>
          </a:p>
        </p:txBody>
      </p:sp>
      <p:sp>
        <p:nvSpPr>
          <p:cNvPr id="7" name="Symbol zastępczy zawartości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266700" indent="-266700" algn="just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Dorobek</a:t>
            </a:r>
            <a:r>
              <a:rPr lang="pl-PL" sz="1400" dirty="0" smtClean="0">
                <a:latin typeface="+mj-lt"/>
                <a:cs typeface="Times New Roman" pitchFamily="18" charset="0"/>
              </a:rPr>
              <a:t> </a:t>
            </a:r>
            <a:r>
              <a:rPr lang="pl-PL" sz="1400" dirty="0">
                <a:latin typeface="+mj-lt"/>
                <a:cs typeface="Times New Roman" pitchFamily="18" charset="0"/>
              </a:rPr>
              <a:t>obejmuje  prace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indeksowane </a:t>
            </a:r>
            <a:r>
              <a:rPr lang="pl-PL" sz="1400" dirty="0">
                <a:latin typeface="+mj-lt"/>
                <a:cs typeface="Times New Roman" pitchFamily="18" charset="0"/>
              </a:rPr>
              <a:t>w </a:t>
            </a:r>
            <a:r>
              <a:rPr lang="pl-PL" sz="1400" dirty="0" err="1">
                <a:latin typeface="+mj-lt"/>
                <a:cs typeface="Times New Roman" pitchFamily="18" charset="0"/>
              </a:rPr>
              <a:t>Scopus</a:t>
            </a:r>
            <a:r>
              <a:rPr lang="pl-PL" sz="1400" dirty="0">
                <a:latin typeface="+mj-lt"/>
                <a:cs typeface="Times New Roman" pitchFamily="18" charset="0"/>
              </a:rPr>
              <a:t> i Web of Science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(h indeks = </a:t>
            </a:r>
            <a:r>
              <a:rPr lang="pl-PL" sz="1400" dirty="0">
                <a:latin typeface="+mj-lt"/>
                <a:cs typeface="Times New Roman" pitchFamily="18" charset="0"/>
              </a:rPr>
              <a:t>9) oraz monografie:</a:t>
            </a: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Value-</a:t>
            </a:r>
            <a:r>
              <a:rPr lang="pl-PL" sz="1400" dirty="0" err="1">
                <a:latin typeface="+mj-lt"/>
                <a:cs typeface="Times New Roman" pitchFamily="18" charset="0"/>
              </a:rPr>
              <a:t>Based</a:t>
            </a:r>
            <a:r>
              <a:rPr lang="pl-PL" sz="1400" dirty="0">
                <a:latin typeface="+mj-lt"/>
                <a:cs typeface="Times New Roman" pitchFamily="18" charset="0"/>
              </a:rPr>
              <a:t> Working Capital Management. </a:t>
            </a:r>
            <a:r>
              <a:rPr lang="pl-PL" sz="1400" dirty="0" err="1">
                <a:latin typeface="+mj-lt"/>
                <a:cs typeface="Times New Roman" pitchFamily="18" charset="0"/>
              </a:rPr>
              <a:t>Determining</a:t>
            </a:r>
            <a:r>
              <a:rPr lang="pl-PL" sz="1400" dirty="0">
                <a:latin typeface="+mj-lt"/>
                <a:cs typeface="Times New Roman" pitchFamily="18" charset="0"/>
              </a:rPr>
              <a:t> Liquid </a:t>
            </a:r>
            <a:r>
              <a:rPr lang="pl-PL" sz="1400" dirty="0" err="1">
                <a:latin typeface="+mj-lt"/>
                <a:cs typeface="Times New Roman" pitchFamily="18" charset="0"/>
              </a:rPr>
              <a:t>Asset</a:t>
            </a:r>
            <a:r>
              <a:rPr lang="pl-PL" sz="1400" dirty="0">
                <a:latin typeface="+mj-lt"/>
                <a:cs typeface="Times New Roman" pitchFamily="18" charset="0"/>
              </a:rPr>
              <a:t> </a:t>
            </a:r>
            <a:r>
              <a:rPr lang="pl-PL" sz="1400" dirty="0" err="1">
                <a:latin typeface="+mj-lt"/>
                <a:cs typeface="Times New Roman" pitchFamily="18" charset="0"/>
              </a:rPr>
              <a:t>Levels</a:t>
            </a:r>
            <a:r>
              <a:rPr lang="pl-PL" sz="1400" dirty="0">
                <a:latin typeface="+mj-lt"/>
                <a:cs typeface="Times New Roman" pitchFamily="18" charset="0"/>
              </a:rPr>
              <a:t> in </a:t>
            </a:r>
            <a:r>
              <a:rPr lang="pl-PL" sz="1400" dirty="0" err="1">
                <a:latin typeface="+mj-lt"/>
                <a:cs typeface="Times New Roman" pitchFamily="18" charset="0"/>
              </a:rPr>
              <a:t>Entrepreneurial</a:t>
            </a:r>
            <a:r>
              <a:rPr lang="pl-PL" sz="1400" dirty="0">
                <a:latin typeface="+mj-lt"/>
                <a:cs typeface="Times New Roman" pitchFamily="18" charset="0"/>
              </a:rPr>
              <a:t> </a:t>
            </a:r>
            <a:r>
              <a:rPr lang="pl-PL" sz="1400" dirty="0" err="1">
                <a:latin typeface="+mj-lt"/>
                <a:cs typeface="Times New Roman" pitchFamily="18" charset="0"/>
              </a:rPr>
              <a:t>Environments</a:t>
            </a:r>
            <a:r>
              <a:rPr lang="pl-PL" sz="1400" dirty="0">
                <a:latin typeface="+mj-lt"/>
                <a:cs typeface="Times New Roman" pitchFamily="18" charset="0"/>
              </a:rPr>
              <a:t>, </a:t>
            </a:r>
            <a:r>
              <a:rPr lang="pl-PL" sz="1400" dirty="0" err="1">
                <a:latin typeface="+mj-lt"/>
                <a:cs typeface="Times New Roman" pitchFamily="18" charset="0"/>
              </a:rPr>
              <a:t>Palgrave</a:t>
            </a:r>
            <a:r>
              <a:rPr lang="pl-PL" sz="1400" dirty="0">
                <a:latin typeface="+mj-lt"/>
                <a:cs typeface="Times New Roman" pitchFamily="18" charset="0"/>
              </a:rPr>
              <a:t> Macmillan, Nowy York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2014;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Płynność finansowa w małych i średnich przedsiębiorstwach, WN PWN, Warszawa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2013;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Wartość płynności w bieżącym zarządzaniu finansami, </a:t>
            </a:r>
            <a:r>
              <a:rPr lang="pl-PL" sz="1400" dirty="0" err="1">
                <a:latin typeface="+mj-lt"/>
                <a:cs typeface="Times New Roman" pitchFamily="18" charset="0"/>
              </a:rPr>
              <a:t>CeDeWu</a:t>
            </a:r>
            <a:r>
              <a:rPr lang="pl-PL" sz="1400" dirty="0">
                <a:latin typeface="+mj-lt"/>
                <a:cs typeface="Times New Roman" pitchFamily="18" charset="0"/>
              </a:rPr>
              <a:t>, Warszawa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2004;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Leksykon zarządzania finansami, C.H. Beck, Warszawa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2004;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Ocena kontrahenta na podstawie sprawozdań finansowych, </a:t>
            </a:r>
            <a:r>
              <a:rPr lang="pl-PL" sz="1400" dirty="0" err="1">
                <a:latin typeface="+mj-lt"/>
                <a:cs typeface="Times New Roman" pitchFamily="18" charset="0"/>
              </a:rPr>
              <a:t>oddk</a:t>
            </a:r>
            <a:r>
              <a:rPr lang="pl-PL" sz="1400" dirty="0">
                <a:latin typeface="+mj-lt"/>
                <a:cs typeface="Times New Roman" pitchFamily="18" charset="0"/>
              </a:rPr>
              <a:t>, Warszawa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2008.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Realizowane projekty badawcze:</a:t>
            </a: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Determinanty struktury kapitału w organizacjach </a:t>
            </a:r>
            <a:r>
              <a:rPr lang="pl-PL" sz="1400" dirty="0" err="1" smtClean="0">
                <a:latin typeface="+mj-lt"/>
                <a:cs typeface="Times New Roman" pitchFamily="18" charset="0"/>
              </a:rPr>
              <a:t>nonprofit</a:t>
            </a:r>
            <a:r>
              <a:rPr lang="pl-PL" sz="1400" dirty="0" smtClean="0">
                <a:latin typeface="+mj-lt"/>
                <a:cs typeface="Times New Roman" pitchFamily="18" charset="0"/>
              </a:rPr>
              <a:t>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Zarządzanie środkami pieniężnymi w małych i średnich przedsiębiorstwach realizujących pełen cykl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operacyjny;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Zarządzanie płynnością finansową w instytucjach non-profit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;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266700" lvl="1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Efektywność inwestycji w płynność finansową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przedsiębiorstwa.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Proponowana tematyka 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doktoratów</a:t>
            </a:r>
            <a:r>
              <a:rPr lang="pl-PL" sz="1400" b="1" dirty="0">
                <a:latin typeface="+mj-lt"/>
                <a:cs typeface="Times New Roman" pitchFamily="18" charset="0"/>
              </a:rPr>
              <a:t>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Dziedzina</a:t>
            </a:r>
            <a:r>
              <a:rPr lang="pl-PL" sz="1400" dirty="0" smtClean="0">
                <a:latin typeface="+mj-lt"/>
                <a:cs typeface="Times New Roman" pitchFamily="18" charset="0"/>
              </a:rPr>
              <a:t>: nauki ekonomiczne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, dyscyplina: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ekonomia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.</a:t>
            </a:r>
            <a:endParaRPr lang="pl-PL" sz="1400" b="1" dirty="0">
              <a:latin typeface="+mj-lt"/>
              <a:cs typeface="Times New Roman" pitchFamily="18" charset="0"/>
            </a:endParaRP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Problematyka związana z prowadzonymi badaniami opiekuna obejmująca oryginalne rozwiązywanie problemów naukowych obejmujących zagadnienia technologiczne mające wpływ na efektywność i budowanie wartości fundamentalnej przez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przedsiębiorstwa.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Program badawczy obejmujący zagadnienia technologiczne i ekonomiczne mogące prowadzić do identyfikacji problemu naukowego z zakresu ekonomii.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Umiejętność współpracy w zespole.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Doświadczenie badawcze,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zawodowe, determinacja do sprawnego </a:t>
            </a:r>
            <a:r>
              <a:rPr lang="pl-PL" sz="1400" dirty="0">
                <a:latin typeface="+mj-lt"/>
                <a:cs typeface="Times New Roman" pitchFamily="18" charset="0"/>
              </a:rPr>
              <a:t>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skutecznego prowadzenia </a:t>
            </a:r>
            <a:r>
              <a:rPr lang="pl-PL" sz="1400" dirty="0">
                <a:latin typeface="+mj-lt"/>
                <a:cs typeface="Times New Roman" pitchFamily="18" charset="0"/>
              </a:rPr>
              <a:t>badań w zakresie przygotowania i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obrony </a:t>
            </a:r>
            <a:r>
              <a:rPr lang="pl-PL" sz="1400" dirty="0">
                <a:latin typeface="+mj-lt"/>
                <a:cs typeface="Times New Roman" pitchFamily="18" charset="0"/>
              </a:rPr>
              <a:t>pracy doktorskiej w reżimie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czasowym do </a:t>
            </a:r>
            <a:r>
              <a:rPr lang="pl-PL" sz="1400" dirty="0">
                <a:latin typeface="+mj-lt"/>
                <a:cs typeface="Times New Roman" pitchFamily="18" charset="0"/>
              </a:rPr>
              <a:t>4 lat.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Zdolność analitycznego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myślenia.</a:t>
            </a:r>
            <a:endParaRPr lang="pl-PL" sz="1400" dirty="0">
              <a:latin typeface="+mj-lt"/>
              <a:cs typeface="Times New Roman" pitchFamily="18" charset="0"/>
            </a:endParaRPr>
          </a:p>
        </p:txBody>
      </p:sp>
      <p:sp>
        <p:nvSpPr>
          <p:cNvPr id="10244" name="pole tekstowe 1"/>
          <p:cNvSpPr txBox="1">
            <a:spLocks noChangeArrowheads="1"/>
          </p:cNvSpPr>
          <p:nvPr/>
        </p:nvSpPr>
        <p:spPr bwMode="auto">
          <a:xfrm>
            <a:off x="0" y="6060456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tel.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(+48) 791-214-963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grzegorz.michalski@ue.wroc.pl</a:t>
            </a:r>
            <a:r>
              <a:rPr lang="pl-PL" altLang="pl-PL" sz="1000" dirty="0" smtClean="0">
                <a:latin typeface="Arial" panose="020B0604020202020204" pitchFamily="34" charset="0"/>
              </a:rPr>
              <a:t> </a:t>
            </a:r>
            <a:endParaRPr lang="pl-PL" altLang="pl-PL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 https://</a:t>
            </a:r>
            <a:r>
              <a:rPr lang="pl-PL" altLang="pl-PL" sz="1000" b="1" dirty="0" smtClean="0">
                <a:latin typeface="Arial" panose="020B0604020202020204" pitchFamily="34" charset="0"/>
              </a:rPr>
              <a:t>www.ue.wroc.pl/pracownicy/grzegorz_michalski.html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Link do listy publikacji: </a:t>
            </a:r>
            <a:r>
              <a:rPr lang="en-US" altLang="en-US" sz="1000" b="1" dirty="0"/>
              <a:t>http://</a:t>
            </a:r>
            <a:r>
              <a:rPr lang="en-US" altLang="en-US" sz="1000" b="1" dirty="0" smtClean="0"/>
              <a:t>www.researcherid.com/rid/A-4771-201</a:t>
            </a:r>
            <a:r>
              <a:rPr lang="pl-PL" altLang="en-US" sz="1000" b="1" dirty="0" smtClean="0"/>
              <a:t>0 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10245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19796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j-lt"/>
              </a:rPr>
              <a:t>Katedra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Katedra Pracy </a:t>
            </a:r>
            <a:r>
              <a:rPr lang="pl-PL" altLang="pl-PL" sz="1300" dirty="0">
                <a:latin typeface="+mj-lt"/>
              </a:rPr>
              <a:t>i Kapitału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j-lt"/>
              </a:rPr>
              <a:t>Funkcje/Stanowisko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Profesor </a:t>
            </a:r>
            <a:r>
              <a:rPr lang="pl-PL" altLang="pl-PL" sz="1300" dirty="0">
                <a:latin typeface="+mj-lt"/>
              </a:rPr>
              <a:t>nadzwyczajny</a:t>
            </a:r>
          </a:p>
        </p:txBody>
      </p:sp>
      <p:pic>
        <p:nvPicPr>
          <p:cNvPr id="10246" name="Obraz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3182"/>
            <a:ext cx="1943546" cy="209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inż. Anna Olszańska,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Zainteresowania i projekty badawcze: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Dyscyplin</a:t>
            </a:r>
            <a:r>
              <a:rPr lang="pl-PL" sz="1600" dirty="0">
                <a:latin typeface="+mn-lt"/>
                <a:cs typeface="Times New Roman" pitchFamily="18" charset="0"/>
              </a:rPr>
              <a:t>a, ekonomia </a:t>
            </a:r>
            <a:r>
              <a:rPr lang="pl-PL" sz="1600" b="1" dirty="0">
                <a:latin typeface="+mn-lt"/>
                <a:cs typeface="Times New Roman" pitchFamily="18" charset="0"/>
              </a:rPr>
              <a:t>obsza</a:t>
            </a:r>
            <a:r>
              <a:rPr lang="pl-PL" sz="1600" dirty="0">
                <a:latin typeface="+mn-lt"/>
                <a:cs typeface="Times New Roman" pitchFamily="18" charset="0"/>
              </a:rPr>
              <a:t>r ekonomia rolnictwa, marketing, handel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Dorobek </a:t>
            </a:r>
            <a:r>
              <a:rPr lang="pl-PL" sz="1600" dirty="0">
                <a:latin typeface="+mn-lt"/>
                <a:cs typeface="Times New Roman" pitchFamily="18" charset="0"/>
              </a:rPr>
              <a:t>obejmuje ponad 100 prac naukowych (artykułów, monografii naukowych autorskich i współautorskich, referatów wygłoszonych na konferencjach naukowych)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Realizowane projekty badawcze dotyczą r</a:t>
            </a:r>
            <a:r>
              <a:rPr lang="pl-PL" sz="1600" dirty="0">
                <a:latin typeface="+mn-lt"/>
                <a:cs typeface="Times New Roman" pitchFamily="18" charset="0"/>
              </a:rPr>
              <a:t>ynku żywca w Polsce w latach 1955-2010, marketingu produktów spożywczych, ponadto: współpraca z Instytutem Ekonomiki Rolnictwa i Gospodarki Żywnościowej – Państwowy Instytut Badawczy a także Uniwersytetem w Hradec Kralove, s</a:t>
            </a:r>
            <a:r>
              <a:rPr lang="pl-PL" sz="1600" dirty="0">
                <a:latin typeface="+mn-lt"/>
              </a:rPr>
              <a:t>typendystka The British </a:t>
            </a:r>
            <a:r>
              <a:rPr lang="pl-PL" sz="1600" dirty="0" err="1">
                <a:latin typeface="+mn-lt"/>
              </a:rPr>
              <a:t>Council</a:t>
            </a:r>
            <a:r>
              <a:rPr lang="pl-PL" sz="1600" dirty="0">
                <a:latin typeface="+mn-lt"/>
              </a:rPr>
              <a:t>., ekspert zewnętrzny „</a:t>
            </a:r>
            <a:r>
              <a:rPr lang="pl-PL" sz="1600" dirty="0" err="1">
                <a:latin typeface="+mn-lt"/>
              </a:rPr>
              <a:t>Quality</a:t>
            </a:r>
            <a:r>
              <a:rPr lang="pl-PL" sz="1600" dirty="0">
                <a:latin typeface="+mn-lt"/>
              </a:rPr>
              <a:t> of Life” Identyfikacja potencjału i zasobów Dolnego Śląska w obszarze nauka i technologia na rzecz poprawy jakości życia oraz wytyczenie przyszłych kierunków rozwoju.</a:t>
            </a:r>
            <a:endParaRPr lang="pl-PL" sz="1600" dirty="0">
              <a:latin typeface="+mn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l-PL" sz="1600" dirty="0">
              <a:latin typeface="+mn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Proponowana tematyka doktoratów: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Obszar nauki, dyscyplina: </a:t>
            </a:r>
            <a:r>
              <a:rPr lang="pl-PL" sz="1600" dirty="0">
                <a:latin typeface="+mn-lt"/>
                <a:cs typeface="Times New Roman" pitchFamily="18" charset="0"/>
              </a:rPr>
              <a:t>nauki społeczne , ekonomia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Problematyka związana z prowadzonymi badaniami opiekuna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Badanie rynku produktów rolnych i żywnościowych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Marketing, badania marketingowe w agrobiznesie (instytucje otoczenia, rolnictwo, usługi, rynek środków produkcji, przetwórstwo, handel, konsumenci), marketing w Internecie, marketing spersonalizowany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Handel detaliczny i hurtowy produktami rolnymi i żywnościowymi, r</a:t>
            </a:r>
            <a:r>
              <a:rPr lang="pl-PL" sz="1600" dirty="0">
                <a:latin typeface="+mn-lt"/>
              </a:rPr>
              <a:t>ozwój różnych form handlu, w szczególności zorganizowanych form handlu hurtowego</a:t>
            </a:r>
            <a:endParaRPr lang="pl-PL" sz="1600" dirty="0">
              <a:latin typeface="+mn-lt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Skup produktów rolnych, organizacja baz surowcowych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Zarządzanie przedsiębiorstwami w sferze agrobiznesu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Zmiany zachodzące w agrobiznesie, p</a:t>
            </a:r>
            <a:r>
              <a:rPr lang="pl-PL" sz="1600" dirty="0">
                <a:latin typeface="+mn-lt"/>
              </a:rPr>
              <a:t>rocesy integracji w sferze agrobiznesu</a:t>
            </a:r>
            <a:endParaRPr lang="pl-PL" sz="1600" dirty="0">
              <a:latin typeface="+mn-lt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Ekonomiczne aspekty prowadzenia działalności w sferze agrobiznesu w Polsce i w innych krajach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Skuteczność i efektywność wdrażania w Polsce programów UE w obszarze agrobiznesu i obszarów wiejskich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Rolnictwo w Polsce i w UE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Analizy trendów zmian w konsumpcji i zachowań konsumentów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</a:rPr>
              <a:t>Analizy cen na podstawowych rynkach rolno-żywnościowych, prawidłowości funkcjonowania i koniunktura na rynkach rolnych i żywnościowych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Oczekiwania wobec kandydatów: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Program badawczy - </a:t>
            </a:r>
            <a:r>
              <a:rPr lang="pl-PL" sz="1600" dirty="0">
                <a:latin typeface="+mn-lt"/>
                <a:cs typeface="Times New Roman" pitchFamily="18" charset="0"/>
              </a:rPr>
              <a:t>w zarysie, co do zakresu tematycznego, obszaru badań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Umiejętność współpracy w zespole – </a:t>
            </a:r>
            <a:r>
              <a:rPr lang="pl-PL" sz="1600" dirty="0">
                <a:latin typeface="+mn-lt"/>
                <a:cs typeface="Times New Roman" pitchFamily="18" charset="0"/>
              </a:rPr>
              <a:t>wskazana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+mn-lt"/>
                <a:cs typeface="Times New Roman" pitchFamily="18" charset="0"/>
              </a:rPr>
              <a:t>Doświadczenie badawcze, zawodowe - </a:t>
            </a:r>
            <a:r>
              <a:rPr lang="pl-PL" sz="1600" dirty="0">
                <a:latin typeface="+mn-lt"/>
                <a:cs typeface="Times New Roman" pitchFamily="18" charset="0"/>
              </a:rPr>
              <a:t>przydatne, szczególnie w sferze zainteresowań naukowych przyszłego doktoranta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Zdolność analitycznego myślenia oraz umiejętność wykorzystywania metod statystycznych w analizie danych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Motywacja i entuzjazm w prowadzeniu badań i pracy naukowej, konsekwencja i systematyczność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+mn-lt"/>
                <a:cs typeface="Times New Roman" pitchFamily="18" charset="0"/>
              </a:rPr>
              <a:t>Mile widziana znajomość języków obcych, umiejętność organizacji badań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-63500" y="6153150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Kontakt: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Email: anna.olszanska@ue.wroc.pl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Strona internetowa: http://www.ue.wroc.pl/pracownicy/anna_olszanska.html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Link do listy publikacji: http://wir.bg.ue.wroc.pl/info/author/WUT288767/Anna%2BOlsza%25C5%2584ska?tab=publications&amp;r=publication&amp;lang=pl</a:t>
            </a: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1979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Katedra: Zarządzania i Gospodarki Żywnościowej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Funkcje/Stanowisko: Kierownik Katedry</a:t>
            </a:r>
          </a:p>
        </p:txBody>
      </p:sp>
      <p:pic>
        <p:nvPicPr>
          <p:cNvPr id="717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90613"/>
            <a:ext cx="181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89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</a:rPr>
              <a:t>dr hab. inż. Joanna Szymańska,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43778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Dorobek</a:t>
            </a:r>
            <a:r>
              <a:rPr lang="pl-PL" sz="1400" dirty="0" smtClean="0">
                <a:latin typeface="+mj-lt"/>
                <a:cs typeface="Times New Roman" pitchFamily="18" charset="0"/>
              </a:rPr>
              <a:t> obejmuje ponad 100 prac naukowych (artykuły, monografie naukowe autorska</a:t>
            </a:r>
            <a:br>
              <a:rPr lang="pl-PL" sz="1400" dirty="0" smtClean="0">
                <a:latin typeface="+mj-lt"/>
                <a:cs typeface="Times New Roman" pitchFamily="18" charset="0"/>
              </a:rPr>
            </a:br>
            <a:r>
              <a:rPr lang="pl-PL" sz="1400" dirty="0" smtClean="0">
                <a:latin typeface="+mj-lt"/>
                <a:cs typeface="Times New Roman" pitchFamily="18" charset="0"/>
              </a:rPr>
              <a:t>i współautorskie, referaty wygłoszone na konferencjach naukowych).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Realizowane projekty badawcze dotyczą: rozwoju obszarów wiejskich ze szczególnym uwzględnieniem ochrony środowiska przyrodniczo-rolniczego, gospodarki zasobami ziemi rolniczej w Polsce; ponadto: współpraca z Uniwersytetem w Hradec Kralove, stypendystka  na ETH </a:t>
            </a:r>
            <a:r>
              <a:rPr lang="pl-PL" sz="1400" dirty="0" err="1" smtClean="0">
                <a:latin typeface="+mj-lt"/>
                <a:cs typeface="Times New Roman" pitchFamily="18" charset="0"/>
              </a:rPr>
              <a:t>Zuerich</a:t>
            </a:r>
            <a:r>
              <a:rPr lang="pl-PL" sz="1400" dirty="0" smtClean="0">
                <a:latin typeface="+mj-lt"/>
                <a:cs typeface="Times New Roman" pitchFamily="18" charset="0"/>
              </a:rPr>
              <a:t> (Szwajcaria); ekspert  zewnętrzny „</a:t>
            </a:r>
            <a:r>
              <a:rPr lang="pl-PL" sz="1400" dirty="0" err="1" smtClean="0">
                <a:latin typeface="+mj-lt"/>
                <a:cs typeface="Times New Roman" pitchFamily="18" charset="0"/>
              </a:rPr>
              <a:t>Quality</a:t>
            </a:r>
            <a:r>
              <a:rPr lang="pl-PL" sz="1400" dirty="0" smtClean="0">
                <a:latin typeface="+mj-lt"/>
                <a:cs typeface="Times New Roman" pitchFamily="18" charset="0"/>
              </a:rPr>
              <a:t> of Life” identyfikacja potencjału i zasobów Dolnego Śląska w obszarze nauka i technologia na rzecz poprawy jakości życia oraz wytyczanie przyszłych kierunków rozwoju.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Dziedzina</a:t>
            </a:r>
            <a:r>
              <a:rPr lang="pl-PL" sz="1400" dirty="0" smtClean="0">
                <a:latin typeface="+mj-lt"/>
                <a:cs typeface="Times New Roman" pitchFamily="18" charset="0"/>
              </a:rPr>
              <a:t>: nauki ekonomiczne, </a:t>
            </a:r>
            <a:r>
              <a:rPr lang="pl-PL" sz="1400" b="1" dirty="0" smtClean="0">
                <a:latin typeface="+mj-lt"/>
                <a:cs typeface="Times New Roman" pitchFamily="18" charset="0"/>
              </a:rPr>
              <a:t>dyscyplina</a:t>
            </a:r>
            <a:r>
              <a:rPr lang="pl-PL" sz="1400" dirty="0" smtClean="0">
                <a:latin typeface="+mj-lt"/>
                <a:cs typeface="Times New Roman" pitchFamily="18" charset="0"/>
              </a:rPr>
              <a:t>: ekonomia.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Problematyka związana z prowadzonymi badaniami opiekuna: 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rozwój obszarów wiejskich ze szczególnym uwzględnieniem ochrony środowiska przyrodniczo-rolniczego (analiza nakładów na gospodarkę wodną i ochronę środowiska na obszarach wiejskich oraz  uzyskanych efektów rzeczowych);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analiza skuteczności i efektywności wdrażania programów unijnych, zwłaszcza rolno-środowiskowych w polskim rolnictwie i na obszarach wiejskich;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</a:t>
            </a:r>
            <a:r>
              <a:rPr lang="pl-PL" sz="1400" dirty="0" smtClean="0">
                <a:latin typeface="+mj-lt"/>
                <a:cs typeface="Times New Roman" pitchFamily="18" charset="0"/>
              </a:rPr>
              <a:t>ynek ziemi rolniczej w Polsce i jego  przemiany (analiza popytu i podaży oraz cen ziemi rolniczej</a:t>
            </a:r>
            <a:br>
              <a:rPr lang="pl-PL" sz="1400" dirty="0" smtClean="0">
                <a:latin typeface="+mj-lt"/>
                <a:cs typeface="Times New Roman" pitchFamily="18" charset="0"/>
              </a:rPr>
            </a:br>
            <a:r>
              <a:rPr lang="pl-PL" sz="1400" dirty="0" smtClean="0">
                <a:latin typeface="+mj-lt"/>
                <a:cs typeface="Times New Roman" pitchFamily="18" charset="0"/>
              </a:rPr>
              <a:t>w Polsce);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analiza rynku produktów żywnościowych.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300"/>
              </a:spcBef>
              <a:spcAft>
                <a:spcPts val="30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 smtClean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Program badawczy – w zarysie, co do zakresu tematycznego obszaru badań.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Umiejętność współpracy w zespole – wskazana.</a:t>
            </a:r>
          </a:p>
          <a:p>
            <a:pPr marL="266700" indent="-2667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Doświadczenie badawcze, zawodowe – przydatne, zwłaszcza w obszarze zainteresowań naukowych przyszłego/-ej doktoranta/-i.</a:t>
            </a:r>
          </a:p>
          <a:p>
            <a:pPr marL="266700" indent="-2667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+mj-lt"/>
                <a:cs typeface="Times New Roman" pitchFamily="18" charset="0"/>
              </a:rPr>
              <a:t>Zdolność analitycznego myślenia oraz umiejętność wykorzystywania metod statystycznych</a:t>
            </a:r>
            <a:br>
              <a:rPr lang="pl-PL" sz="1400" dirty="0" smtClean="0">
                <a:latin typeface="+mj-lt"/>
                <a:cs typeface="Times New Roman" pitchFamily="18" charset="0"/>
              </a:rPr>
            </a:br>
            <a:r>
              <a:rPr lang="pl-PL" sz="1400" dirty="0" smtClean="0">
                <a:latin typeface="+mj-lt"/>
                <a:cs typeface="Times New Roman" pitchFamily="18" charset="0"/>
              </a:rPr>
              <a:t>w analizie danych.</a:t>
            </a:r>
            <a:endParaRPr lang="pl-PL" sz="1400" dirty="0">
              <a:latin typeface="+mj-lt"/>
              <a:cs typeface="Times New Roman" pitchFamily="18" charset="0"/>
            </a:endParaRPr>
          </a:p>
        </p:txBody>
      </p:sp>
      <p:sp>
        <p:nvSpPr>
          <p:cNvPr id="13316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Zdjęcie </a:t>
            </a:r>
          </a:p>
        </p:txBody>
      </p:sp>
      <p:sp>
        <p:nvSpPr>
          <p:cNvPr id="13317" name="pole tekstowe 1"/>
          <p:cNvSpPr txBox="1">
            <a:spLocks noChangeArrowheads="1"/>
          </p:cNvSpPr>
          <p:nvPr/>
        </p:nvSpPr>
        <p:spPr bwMode="auto">
          <a:xfrm>
            <a:off x="27484" y="6080125"/>
            <a:ext cx="9177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Kontakt: tel. (71)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36-80-500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Email: </a:t>
            </a:r>
            <a:r>
              <a:rPr lang="pl-PL" altLang="pl-PL" sz="1000" b="1" dirty="0" smtClean="0">
                <a:latin typeface="Arial" panose="020B0604020202020204" pitchFamily="34" charset="0"/>
              </a:rPr>
              <a:t>joanna.szymanska@ue.wroc.pl </a:t>
            </a:r>
            <a:endParaRPr lang="pl-PL" altLang="pl-PL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Strona internetowa: http://</a:t>
            </a:r>
            <a:r>
              <a:rPr lang="pl-PL" altLang="pl-PL" sz="1000" b="1" dirty="0" smtClean="0">
                <a:latin typeface="Arial" panose="020B0604020202020204" pitchFamily="34" charset="0"/>
              </a:rPr>
              <a:t>www.ue.wroc.pl/pracownicy/joanna_szymanska.html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 dirty="0" smtClean="0">
                <a:latin typeface="Arial" panose="020B0604020202020204" pitchFamily="34" charset="0"/>
              </a:rPr>
              <a:t>Link do listy publikacji: http://wir.bg.ue.wroc.pl/info/author/WUT288767/Joanna%2BSzyma%25C5%2584ska?tab=publications&amp;r=publication&amp;lang=pl  </a:t>
            </a:r>
            <a:endParaRPr lang="pl-PL" altLang="pl-PL" sz="1000" b="1" dirty="0">
              <a:latin typeface="Arial" panose="020B0604020202020204" pitchFamily="34" charset="0"/>
            </a:endParaRPr>
          </a:p>
        </p:txBody>
      </p:sp>
      <p:sp>
        <p:nvSpPr>
          <p:cNvPr id="13318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20510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 smtClean="0">
                <a:latin typeface="+mj-lt"/>
              </a:rPr>
              <a:t>Katedra</a:t>
            </a:r>
            <a:r>
              <a:rPr lang="pl-PL" altLang="pl-PL" sz="1300" dirty="0" smtClean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 smtClean="0">
                <a:latin typeface="+mj-lt"/>
              </a:rPr>
              <a:t>Katedra Zarządzania</a:t>
            </a:r>
            <a:br>
              <a:rPr lang="pl-PL" altLang="pl-PL" sz="1300" dirty="0" smtClean="0">
                <a:latin typeface="+mj-lt"/>
              </a:rPr>
            </a:br>
            <a:r>
              <a:rPr lang="pl-PL" altLang="pl-PL" sz="1300" dirty="0" smtClean="0">
                <a:latin typeface="+mj-lt"/>
              </a:rPr>
              <a:t>i </a:t>
            </a:r>
            <a:r>
              <a:rPr lang="pl-PL" altLang="pl-PL" sz="1300" dirty="0">
                <a:latin typeface="+mj-lt"/>
              </a:rPr>
              <a:t>Gospodarki Żywnościowej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u="sng" dirty="0">
                <a:latin typeface="+mj-lt"/>
              </a:rPr>
              <a:t>Funkcje/Stanowisko</a:t>
            </a:r>
            <a:r>
              <a:rPr lang="pl-PL" altLang="pl-PL" sz="1300" dirty="0">
                <a:latin typeface="+mj-lt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300" dirty="0">
                <a:latin typeface="+mj-lt"/>
              </a:rPr>
              <a:t>Profesor nadzwyczajny</a:t>
            </a:r>
          </a:p>
        </p:txBody>
      </p:sp>
      <p:pic>
        <p:nvPicPr>
          <p:cNvPr id="9" name="Obraz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14792" r="20278" b="21459"/>
          <a:stretch/>
        </p:blipFill>
        <p:spPr bwMode="auto">
          <a:xfrm>
            <a:off x="118951" y="955879"/>
            <a:ext cx="1716745" cy="2334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0" y="49213"/>
            <a:ext cx="8037513" cy="7429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l-PL" altLang="pl-PL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 hab. Katarzyna Piwowar-Sulej, prof. UE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51050" y="871538"/>
            <a:ext cx="7092950" cy="522128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Zainteresowania i projekty badawcze: 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Dorobek obejmuje ponad 100 publikacji (polsko i anglojęzycznych), w tym współautorstwo dwóch podręczników (Potencjał pracy przedsiębiorstwa, 2006; Stymulowanie innowacyjności pracowników. Problemy praktyczne, 2013) oraz autorstwo dwóch monografii (ostatnia: Zarządzanie ludźmi w organizacjach zorientowanych na projekty, 2016)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Realizowane projekty badawcze (finansowane m.in. przez Narodowe Centrum Nauki oraz ze środków Europejskiego Funduszu Społecznego) skupiały się wokół problematyki społecznych aspektów działalności podmiotów gospodarczych (w tym innowacyjności i realizacji projektów)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Proponowana tematyka doktoratów: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Obszar nauk społecznych, dziedzina nauk ekonomicznych, dyscyplina: ekonomia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Aspekty społeczne funkcjonowania przedsiębiorstw, budowy innowacyjności, realizacji projektów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Innowacje technologiczne i produktowe w przemyśle spożywczym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Realizacja projektów (technologicznych, produktowych) w </a:t>
            </a:r>
            <a:r>
              <a:rPr lang="pl-PL" sz="1400">
                <a:latin typeface="+mj-lt"/>
                <a:cs typeface="Times New Roman" pitchFamily="18" charset="0"/>
              </a:rPr>
              <a:t>przemyśle spożywczym</a:t>
            </a: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Wdrażanie nowoczesnych koncepcji i narzędzi zarządzania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endParaRPr lang="pl-PL" sz="1400" dirty="0">
              <a:latin typeface="+mj-lt"/>
              <a:cs typeface="Times New Roman" pitchFamily="18" charset="0"/>
            </a:endParaRP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____________________________________________________________________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1400" b="1" dirty="0">
                <a:latin typeface="+mj-lt"/>
                <a:cs typeface="Times New Roman" pitchFamily="18" charset="0"/>
              </a:rPr>
              <a:t>Oczekiwania wobec kandydatów: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Zainteresowanie wskazaną wyżej tematyką badań naukowych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Silna motywacja do pracy naukowej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Bardzo dobra znajomość j. angielskiego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Umiejętność współpracy w zespole</a:t>
            </a:r>
          </a:p>
          <a:p>
            <a:pPr marL="342900" indent="-396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latin typeface="+mj-lt"/>
                <a:cs typeface="Times New Roman" pitchFamily="18" charset="0"/>
              </a:rPr>
              <a:t>Zdolność analitycznego myślenia</a:t>
            </a:r>
          </a:p>
        </p:txBody>
      </p:sp>
      <p:sp>
        <p:nvSpPr>
          <p:cNvPr id="7172" name="pole tekstowe 4"/>
          <p:cNvSpPr txBox="1">
            <a:spLocks noChangeArrowheads="1"/>
          </p:cNvSpPr>
          <p:nvPr/>
        </p:nvSpPr>
        <p:spPr bwMode="auto">
          <a:xfrm>
            <a:off x="598488" y="1963738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Zdjęcie </a:t>
            </a:r>
          </a:p>
        </p:txBody>
      </p:sp>
      <p:sp>
        <p:nvSpPr>
          <p:cNvPr id="7173" name="pole tekstowe 1"/>
          <p:cNvSpPr txBox="1">
            <a:spLocks noChangeArrowheads="1"/>
          </p:cNvSpPr>
          <p:nvPr/>
        </p:nvSpPr>
        <p:spPr bwMode="auto">
          <a:xfrm>
            <a:off x="-63500" y="6153150"/>
            <a:ext cx="917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Kontakt: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Email: katarzyna.piwowar-sulej@ue.wroc.pl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Strona internetowa: http://www.ue.wroc.pl/pracownicy/katarzyna_piwowar-sulej.html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Link do listy publikacji: http://wir.bg.ue.wroc.pl (wydane po roku 2013)</a:t>
            </a:r>
          </a:p>
        </p:txBody>
      </p:sp>
      <p:sp>
        <p:nvSpPr>
          <p:cNvPr id="7174" name="pole tekstowe 9"/>
          <p:cNvSpPr txBox="1">
            <a:spLocks noChangeArrowheads="1"/>
          </p:cNvSpPr>
          <p:nvPr/>
        </p:nvSpPr>
        <p:spPr bwMode="auto">
          <a:xfrm>
            <a:off x="0" y="3482975"/>
            <a:ext cx="1979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Katedra: Katedra Pracy i Kapitału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>
                <a:latin typeface="Arial" panose="020B0604020202020204" pitchFamily="34" charset="0"/>
              </a:rPr>
              <a:t>Funkcje/Stanowisko: Profesor nadzwyczajny</a:t>
            </a:r>
          </a:p>
        </p:txBody>
      </p:sp>
      <p:pic>
        <p:nvPicPr>
          <p:cNvPr id="717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497013"/>
            <a:ext cx="19383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65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1406</Words>
  <Application>Microsoft Office PowerPoint</Application>
  <PresentationFormat>Pokaz na ekranie (4:3)</PresentationFormat>
  <Paragraphs>216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Motyw pakietu Office</vt:lpstr>
      <vt:lpstr>prof. dr hab. Romuald Jończy</vt:lpstr>
      <vt:lpstr>dr hab. Andrzej Bytniewski, prof. UE</vt:lpstr>
      <vt:lpstr>dr hab. inż. Anna Cierniak-Emerych, prof. UE</vt:lpstr>
      <vt:lpstr>dr hab. Grzegorz Michalski, prof. UE</vt:lpstr>
      <vt:lpstr>Dr hab. inż. Anna Olszańska, prof. UE</vt:lpstr>
      <vt:lpstr>dr hab. inż. Joanna Szymańska, prof. UE</vt:lpstr>
      <vt:lpstr>dr hab. Katarzyna Piwowar-Sulej, prof. UE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Dagmara</cp:lastModifiedBy>
  <cp:revision>607</cp:revision>
  <dcterms:created xsi:type="dcterms:W3CDTF">2013-10-17T17:02:12Z</dcterms:created>
  <dcterms:modified xsi:type="dcterms:W3CDTF">2018-06-19T14:01:17Z</dcterms:modified>
</cp:coreProperties>
</file>