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9"/>
  </p:notesMasterIdLst>
  <p:handoutMasterIdLst>
    <p:handoutMasterId r:id="rId30"/>
  </p:handout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94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2" r:id="rId26"/>
    <p:sldId id="293" r:id="rId27"/>
    <p:sldId id="263" r:id="rId28"/>
  </p:sldIdLst>
  <p:sldSz cx="6858000" cy="51435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4656"/>
  </p:normalViewPr>
  <p:slideViewPr>
    <p:cSldViewPr>
      <p:cViewPr varScale="1">
        <p:scale>
          <a:sx n="144" d="100"/>
          <a:sy n="144" d="100"/>
        </p:scale>
        <p:origin x="1584" y="120"/>
      </p:cViewPr>
      <p:guideLst>
        <p:guide orient="horz" pos="2160"/>
        <p:guide pos="21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83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258E-7A00-4A43-ABC7-CDE752FF689B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E2B28-E2E2-3B44-A792-4D84A8B99E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39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7C4C-E2A6-5C46-BECF-3E51DBFB2FBE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AE74-64F0-294E-B631-F2FD2C3E0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696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389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0408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544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831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149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819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233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5259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3196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449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05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8518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72345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75118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2942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89726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90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5878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31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561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35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3723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7218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9838"/>
            <a:ext cx="4464050" cy="334803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AE74-64F0-294E-B631-F2FD2C3E05A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11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materialy prezentacja\nowe-kwadrat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5264" y="-309670"/>
            <a:ext cx="1512168" cy="103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ymbol zastępczy tytułu 1"/>
          <p:cNvSpPr>
            <a:spLocks noGrp="1"/>
          </p:cNvSpPr>
          <p:nvPr>
            <p:ph type="title"/>
          </p:nvPr>
        </p:nvSpPr>
        <p:spPr>
          <a:xfrm>
            <a:off x="458670" y="3737412"/>
            <a:ext cx="594066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Imię, nazwisko</a:t>
            </a:r>
            <a:endParaRPr lang="pl-PL" dirty="0"/>
          </a:p>
        </p:txBody>
      </p:sp>
      <p:pic>
        <p:nvPicPr>
          <p:cNvPr id="10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70" y="327139"/>
            <a:ext cx="2538282" cy="571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7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8640" y="205979"/>
            <a:ext cx="6480720" cy="857250"/>
          </a:xfrm>
        </p:spPr>
        <p:txBody>
          <a:bodyPr anchor="t"/>
          <a:lstStyle>
            <a:lvl1pPr algn="l">
              <a:defRPr b="1" baseline="0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7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3703320" y="1221601"/>
            <a:ext cx="2955798" cy="33730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4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83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8640" y="205979"/>
            <a:ext cx="6480720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88640" y="3921901"/>
            <a:ext cx="6480720" cy="6727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4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4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88640" y="3921901"/>
            <a:ext cx="6480720" cy="6727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3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47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ytułu 1"/>
          <p:cNvSpPr>
            <a:spLocks noGrp="1"/>
          </p:cNvSpPr>
          <p:nvPr>
            <p:ph type="title"/>
          </p:nvPr>
        </p:nvSpPr>
        <p:spPr>
          <a:xfrm>
            <a:off x="458670" y="205979"/>
            <a:ext cx="594066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5" name="Symbol zastępczy tekstu 2"/>
          <p:cNvSpPr>
            <a:spLocks noGrp="1"/>
          </p:cNvSpPr>
          <p:nvPr>
            <p:ph idx="1"/>
          </p:nvPr>
        </p:nvSpPr>
        <p:spPr>
          <a:xfrm>
            <a:off x="458670" y="1200151"/>
            <a:ext cx="5940660" cy="3394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pl-PL" dirty="0" smtClean="0"/>
          </a:p>
        </p:txBody>
      </p:sp>
      <p:pic>
        <p:nvPicPr>
          <p:cNvPr id="6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10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92024" y="260848"/>
            <a:ext cx="6477336" cy="4327129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3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19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8640" y="205979"/>
            <a:ext cx="6480720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pic>
        <p:nvPicPr>
          <p:cNvPr id="3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1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92024" y="212599"/>
            <a:ext cx="2955798" cy="4382024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3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5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3703320" y="212599"/>
            <a:ext cx="2955798" cy="4382024"/>
          </a:xfrm>
        </p:spPr>
        <p:txBody>
          <a:bodyPr anchor="t"/>
          <a:lstStyle>
            <a:lvl1pPr marL="0" indent="0" algn="l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3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2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3703320" y="212599"/>
            <a:ext cx="2955798" cy="4382024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88640" y="212599"/>
            <a:ext cx="2955798" cy="4382024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5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40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8640" y="205979"/>
            <a:ext cx="6480720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7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3703320" y="1221601"/>
            <a:ext cx="2955798" cy="33730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88640" y="1221601"/>
            <a:ext cx="2955798" cy="33730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5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1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88640" y="205979"/>
            <a:ext cx="6480720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88640" y="1221601"/>
            <a:ext cx="2955798" cy="3373022"/>
          </a:xfrm>
        </p:spPr>
        <p:txBody>
          <a:bodyPr anchor="t"/>
          <a:lstStyle>
            <a:lvl1pPr marL="0" indent="0" algn="l">
              <a:buNone/>
              <a:defRPr sz="1050" b="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4" name="Picture 2" descr="E:\materialy prezentacja\poziom_p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731545"/>
            <a:ext cx="1310676" cy="29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49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8670" y="205979"/>
            <a:ext cx="594066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Imię, nazwisko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8670" y="1200151"/>
            <a:ext cx="5940660" cy="3394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pl-PL" dirty="0" smtClean="0"/>
          </a:p>
        </p:txBody>
      </p:sp>
      <p:sp>
        <p:nvSpPr>
          <p:cNvPr id="4" name="pole tekstowe 3"/>
          <p:cNvSpPr txBox="1"/>
          <p:nvPr userDrawn="1"/>
        </p:nvSpPr>
        <p:spPr>
          <a:xfrm>
            <a:off x="2699919" y="4739688"/>
            <a:ext cx="1458162" cy="20774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750" dirty="0" smtClean="0">
                <a:latin typeface="Myriad Pro" pitchFamily="34" charset="0"/>
              </a:rPr>
              <a:t>www.ue.wroc.pl</a:t>
            </a:r>
            <a:endParaRPr lang="pl-PL" sz="750" dirty="0">
              <a:latin typeface="Myriad Pro" pitchFamily="34" charset="0"/>
            </a:endParaRPr>
          </a:p>
        </p:txBody>
      </p:sp>
      <p:sp>
        <p:nvSpPr>
          <p:cNvPr id="7" name="PoleTekstowe 6"/>
          <p:cNvSpPr txBox="1"/>
          <p:nvPr userDrawn="1"/>
        </p:nvSpPr>
        <p:spPr>
          <a:xfrm>
            <a:off x="5589240" y="4731992"/>
            <a:ext cx="810090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1066F39-B1CB-3B42-A1F0-4A6D0E662265}" type="slidenum">
              <a:rPr lang="pl-PL" sz="788" b="1" smtClean="0">
                <a:latin typeface="Myriad Pro" charset="0"/>
                <a:ea typeface="Myriad Pro" charset="0"/>
                <a:cs typeface="Myriad Pro" charset="0"/>
              </a:rPr>
              <a:pPr algn="r"/>
              <a:t>‹#›</a:t>
            </a:fld>
            <a:endParaRPr lang="pl-PL" sz="825" b="1" dirty="0"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6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0" r:id="rId2"/>
    <p:sldLayoutId id="2147483674" r:id="rId3"/>
    <p:sldLayoutId id="2147483678" r:id="rId4"/>
    <p:sldLayoutId id="2147483667" r:id="rId5"/>
    <p:sldLayoutId id="2147483671" r:id="rId6"/>
    <p:sldLayoutId id="2147483679" r:id="rId7"/>
    <p:sldLayoutId id="2147483661" r:id="rId8"/>
    <p:sldLayoutId id="2147483683" r:id="rId9"/>
    <p:sldLayoutId id="2147483681" r:id="rId10"/>
    <p:sldLayoutId id="2147483680" r:id="rId11"/>
    <p:sldLayoutId id="214748368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685783" rtl="0" eaLnBrk="1" latinLnBrk="0" hangingPunct="1">
        <a:spcBef>
          <a:spcPct val="0"/>
        </a:spcBef>
        <a:buNone/>
        <a:defRPr sz="1125" b="0" kern="1200">
          <a:solidFill>
            <a:schemeClr val="tx1">
              <a:lumMod val="85000"/>
              <a:lumOff val="15000"/>
            </a:schemeClr>
          </a:solidFill>
          <a:latin typeface="Myriad Pro" pitchFamily="34" charset="0"/>
          <a:ea typeface="+mj-ea"/>
          <a:cs typeface="+mj-cs"/>
        </a:defRPr>
      </a:lvl1pPr>
    </p:titleStyle>
    <p:bodyStyle>
      <a:lvl1pPr marL="0" indent="0" algn="ctr" defTabSz="685783" rtl="0" eaLnBrk="1" latinLnBrk="0" hangingPunct="1">
        <a:spcBef>
          <a:spcPct val="20000"/>
        </a:spcBef>
        <a:buFont typeface="Arial" panose="020B0604020202020204" pitchFamily="34" charset="0"/>
        <a:buNone/>
        <a:defRPr sz="2250" b="1" kern="1200">
          <a:solidFill>
            <a:schemeClr val="tx1">
              <a:lumMod val="85000"/>
              <a:lumOff val="15000"/>
            </a:schemeClr>
          </a:solidFill>
          <a:latin typeface="Myriad Pro" pitchFamily="34" charset="0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sf.opi.org.p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531440" y="2067694"/>
            <a:ext cx="7920880" cy="857250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accent2"/>
                </a:solidFill>
              </a:rPr>
              <a:t>PRELUDIUM 15</a:t>
            </a:r>
            <a:br>
              <a:rPr lang="pl-PL" sz="2000" b="1" dirty="0">
                <a:solidFill>
                  <a:schemeClr val="accent2"/>
                </a:solidFill>
              </a:rPr>
            </a:br>
            <a:r>
              <a:rPr lang="pl-PL" sz="2000" b="1" dirty="0">
                <a:solidFill>
                  <a:schemeClr val="accent2"/>
                </a:solidFill>
              </a:rPr>
              <a:t>Jak skutecznie przygotować wniosek o grant?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976" y="411510"/>
            <a:ext cx="2673869" cy="26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8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Dane ogólne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48680" y="106322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A. Dane wnioskodawcy/podmiotu realizującego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48680" y="143256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A.1. Informacje na temat partnerów/miejsca realizacji projektu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48680" y="180189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B. Informacje ogólne</a:t>
            </a:r>
          </a:p>
        </p:txBody>
      </p:sp>
      <p:pic>
        <p:nvPicPr>
          <p:cNvPr id="16" name="Obraz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980728" y="2171226"/>
            <a:ext cx="55446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1. Tytuł projektu badawczego</a:t>
            </a:r>
          </a:p>
          <a:p>
            <a:r>
              <a:rPr lang="pl-PL" sz="1400" dirty="0" smtClean="0"/>
              <a:t>2. Panel dyscyplin</a:t>
            </a:r>
          </a:p>
          <a:p>
            <a:r>
              <a:rPr lang="pl-PL" sz="1400" dirty="0" smtClean="0"/>
              <a:t>3. Pomocnicze określenia identyfikujące</a:t>
            </a:r>
          </a:p>
          <a:p>
            <a:r>
              <a:rPr lang="pl-PL" sz="1400" dirty="0" smtClean="0"/>
              <a:t>4. Czy projekt jest realizowany we współpracy międzynarodowej?</a:t>
            </a:r>
          </a:p>
          <a:p>
            <a:r>
              <a:rPr lang="pl-PL" sz="1400" dirty="0" smtClean="0"/>
              <a:t>5. Słowa kluczowe</a:t>
            </a:r>
          </a:p>
          <a:p>
            <a:r>
              <a:rPr lang="pl-PL" sz="1400" dirty="0" smtClean="0"/>
              <a:t>6. Planowany okres realizacji</a:t>
            </a:r>
          </a:p>
          <a:p>
            <a:r>
              <a:rPr lang="pl-PL" sz="1400" dirty="0" smtClean="0"/>
              <a:t>7. Liczba wykonawców projektu badawczego</a:t>
            </a:r>
          </a:p>
          <a:p>
            <a:r>
              <a:rPr lang="pl-PL" sz="1400" dirty="0" smtClean="0"/>
              <a:t>8. Planowane nakłady</a:t>
            </a:r>
          </a:p>
          <a:p>
            <a:r>
              <a:rPr lang="pl-PL" sz="1400" dirty="0" smtClean="0"/>
              <a:t>9. Termin rozpoczęcia i zakończenia realizacji projektu badawczego</a:t>
            </a:r>
          </a:p>
          <a:p>
            <a:r>
              <a:rPr lang="pl-PL" sz="1400" dirty="0" smtClean="0"/>
              <a:t>10. Lokalizacja projektu badawczego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4034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Dane ogólne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92696" y="134761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C. Streszczenie projektu badawczego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92696" y="171694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C.1. Popularnonaukowe streszczenie projektu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196752" y="203617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strona A4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96752" y="258618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Times New Roman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196752" y="2863679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min. 11 pkt.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196752" y="3134553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pojedyncza interlinia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196752" y="2309182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marginesy boczne 2 cm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196752" y="3396274"/>
            <a:ext cx="2340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marginesy górne i dolne 1,5 cm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692696" y="368242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C.2. Uzasadnienie spełniania przez projekt badawczy  </a:t>
            </a:r>
          </a:p>
          <a:p>
            <a:r>
              <a:rPr lang="pl-PL" dirty="0"/>
              <a:t>        kryterium badań podstawowych</a:t>
            </a:r>
            <a:r>
              <a:rPr lang="pl-PL" sz="1200" dirty="0"/>
              <a:t>  (opcjonalnie)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74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764704" y="1169187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C.3. Informacja o wniosku – czy został złożony w   </a:t>
            </a:r>
          </a:p>
          <a:p>
            <a:r>
              <a:rPr lang="pl-PL" dirty="0"/>
              <a:t>       poprzedniej edycji konkursu?</a:t>
            </a:r>
          </a:p>
        </p:txBody>
      </p:sp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Dane ogólne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89788" y="1767586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Jeśli tak, można złożyć go ponownie, tylko jeśli: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189788" y="2070273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1. został odrzucony z powodów formalnych;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189788" y="2354658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2. zakwalifikował się do II etapu oceny merytorycznej;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189788" y="2657345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3. nie zakwalifikował się do II etapu oceny merytorycznej, a został odrzucony, bo nie spełniał warunków konkursu, miał nieuzasadniony kosztorys lub był skierowany do niewłaściwego panelu.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64704" y="363310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C.4. Informacja o możliwym konflikcie </a:t>
            </a:r>
            <a:r>
              <a:rPr lang="pl-PL" dirty="0" smtClean="0"/>
              <a:t>interesu</a:t>
            </a:r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3902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09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Wykonawcy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2656" y="113159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D.1. Dane kierownika projektu badawczego i opiekuna naukowego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32656" y="1500923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D.2. Ankiety dorobku naukowego kierownika projektu </a:t>
            </a:r>
          </a:p>
          <a:p>
            <a:r>
              <a:rPr lang="pl-PL" dirty="0"/>
              <a:t>        badawczego i opiekuna naukowego: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36713" y="2067694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1. przebieg kariery naukowej;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36713" y="2375472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2. informacje o dorobku;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35090" y="2683248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3. informacja dotycząca projektów badawczych;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835090" y="2991026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4. informacja o zbliżonych tematycznie zadaniach badawczych;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35090" y="3298803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5. doświadczenie naukowe;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835090" y="3606579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6. najważniejsze wyróżnienia;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32656" y="3914357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D.3. Wykaz pozostałych wykonawców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8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Plan badań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28700" y="1063517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Wypunktowany opis planowanych zadań badawczych charakteryzujących kolejne etapy realizacji projektu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28700" y="17098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 polsku i po angielsku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28700" y="20791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Zdefiniowane miejsca realizacji zadań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28700" y="244851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Zadaniami badawczymi nie są np. :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124744" y="281518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wyjazd na konferencję;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124744" y="318185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2. przygotowanie publikacji;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124744" y="3545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zakup aparatury.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728700" y="391254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Przykłady dobrych harmonogramów (z projektów zakwalifikowanych do finansowania)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7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Kosztorys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124745" y="1203599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Koszty kwalifikowalne i niekwalifikowalne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124745" y="1572931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2. Koszty bezpośrednie i pośrednie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24745" y="194226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Rodzaje kosztów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122648" y="2311595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4. Jak oszacować koszty?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122648" y="2680927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5. Ćwiczenia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1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Kosztorys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40703" y="127560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Koszty kwalifikowalne: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0662" y="1644939"/>
            <a:ext cx="3276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1. niezbędne dla realizacji projektu;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0662" y="1944108"/>
            <a:ext cx="327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2. poniesione od dnia uprawomocnienia </a:t>
            </a:r>
          </a:p>
          <a:p>
            <a:r>
              <a:rPr lang="pl-PL" sz="1400" dirty="0"/>
              <a:t>    się decyzji Dyrektora NCN;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5321" y="2483317"/>
            <a:ext cx="327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3. celowe i dające najlepszy efekt przy     </a:t>
            </a:r>
          </a:p>
          <a:p>
            <a:r>
              <a:rPr lang="pl-PL" sz="1400" dirty="0"/>
              <a:t>    danych nakładach;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5320" y="3022527"/>
            <a:ext cx="3353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4. udokumentowane i zaewidencjonowane;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80662" y="3369894"/>
            <a:ext cx="327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5. zgodne z przepisami (regulaminami UE </a:t>
            </a:r>
            <a:br>
              <a:rPr lang="pl-PL" sz="1400" dirty="0"/>
            </a:br>
            <a:r>
              <a:rPr lang="pl-PL" sz="1400" dirty="0"/>
              <a:t>    i NCN).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622578" y="127463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Koszty niekwalifikowalne: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550569" y="1648373"/>
            <a:ext cx="3276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1. odsetki, kary umowne, mandaty itp.;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550569" y="1954131"/>
            <a:ext cx="327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2. koszty procedur związanych z nadaniem    </a:t>
            </a:r>
          </a:p>
          <a:p>
            <a:r>
              <a:rPr lang="pl-PL" sz="1400" dirty="0"/>
              <a:t>    stopnia/tytułu naukowego;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550569" y="2467329"/>
            <a:ext cx="327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3. koszty honorariów z tytułu recenzji wydawniczych.</a:t>
            </a:r>
          </a:p>
        </p:txBody>
      </p:sp>
      <p:pic>
        <p:nvPicPr>
          <p:cNvPr id="16" name="Obraz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7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Kosztorys</a:t>
            </a:r>
            <a:endParaRPr lang="pl-PL" sz="2400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1340769" y="1563639"/>
          <a:ext cx="4047490" cy="1467615"/>
        </p:xfrm>
        <a:graphic>
          <a:graphicData uri="http://schemas.openxmlformats.org/drawingml/2006/table">
            <a:tbl>
              <a:tblPr firstRow="1" firstCol="1" bandRow="1"/>
              <a:tblGrid>
                <a:gridCol w="3147695">
                  <a:extLst>
                    <a:ext uri="{9D8B030D-6E8A-4147-A177-3AD203B41FA5}">
                      <a16:colId xmlns:a16="http://schemas.microsoft.com/office/drawing/2014/main" val="238419816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830922449"/>
                    </a:ext>
                  </a:extLst>
                </a:gridCol>
              </a:tblGrid>
              <a:tr h="183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Pozycja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765195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Koszty bezpośrednie realizacji projektu, w tym: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9160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- wynagrodzenia wraz z pochodnymi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876199"/>
                  </a:ext>
                </a:extLst>
              </a:tr>
              <a:tr h="366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- koszty aparatury naukowobadawczej, urządzeń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i oprogramowania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717558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- inne koszty bezpośrednie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795658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Koszty pośrednie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375375"/>
                  </a:ext>
                </a:extLst>
              </a:tr>
              <a:tr h="183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Koszty realizacji projektu ogółem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713903"/>
                  </a:ext>
                </a:extLst>
              </a:tr>
            </a:tbl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5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8640" y="205979"/>
            <a:ext cx="6480720" cy="857250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UZUPEŁNIĆ  WNIOSEK</a:t>
            </a:r>
            <a:br>
              <a:rPr lang="pl-PL" sz="2400" dirty="0">
                <a:solidFill>
                  <a:schemeClr val="accent2"/>
                </a:solidFill>
              </a:rPr>
            </a:br>
            <a:r>
              <a:rPr lang="pl-PL" sz="1800" dirty="0">
                <a:solidFill>
                  <a:schemeClr val="accent2"/>
                </a:solidFill>
              </a:rPr>
              <a:t>Kosztorys</a:t>
            </a:r>
            <a:endParaRPr lang="pl-PL" sz="2400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40669" y="105962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76672" y="141962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Koszty pośrednio związane z projektem badawczym, niezbędne do prawidłowej realizacji umowy o jego finansowanie.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76672" y="2004397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20% kosztów bezpośrednich z wyłączeniem kosztów aparatury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76672" y="2282595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Przykłady: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76673" y="262114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wynagrodzeń personelu administracyjnego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76673" y="3138166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remontów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476673" y="342256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eksploatacji powierzchni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76673" y="372415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opłaty za media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76673" y="4008543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opłaty pocztowe i kurierskie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697121" y="2621149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ubezpieczeń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3697121" y="342256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bankowe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3697121" y="29345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organizacji konferencji, warsztatów, seminariów itp.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3697121" y="372415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subskrypcji i prenumerat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3697120" y="4008542"/>
            <a:ext cx="2972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składki członkowskie w organizacjach, stowarzyszeniach itp.</a:t>
            </a: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6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0669" y="105962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Koszty bezpośrednie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76672" y="1419622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Koszty bezpośrednio związane z realizacją projektu badawczego.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76673" y="1826537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1. Wynagrodzenia: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92697" y="2165091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z puli wynagrodzeń dodatkowych – umowa o dzieło;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dla kierownika i wszystkich wykonawców łącznie max. 1 500 zł/miesiąc.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40669" y="2720787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2. Aparatura i oprogramowanie: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98985" y="3026865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sprzęt powyżej 500 zł oraz wszystkie: komputery, drukarki, skanery itp.;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licencje powyżej 3 500 zł.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40669" y="3586650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3. Inne koszty bezpośrednie: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92697" y="3888639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koszty niezaliczane do poprzednich kategorii.</a:t>
            </a: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0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675456" y="443442"/>
            <a:ext cx="7920880" cy="421555"/>
          </a:xfrm>
        </p:spPr>
        <p:txBody>
          <a:bodyPr anchor="t">
            <a:normAutofit fontScale="90000"/>
          </a:bodyPr>
          <a:lstStyle/>
          <a:p>
            <a:r>
              <a:rPr lang="pl-PL" sz="2400" b="1" dirty="0">
                <a:solidFill>
                  <a:schemeClr val="accent2"/>
                </a:solidFill>
              </a:rPr>
              <a:t>DLA  KOGO  JEST  KONKURS  PRELUDIUM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64704" y="1795461"/>
            <a:ext cx="72422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500" dirty="0"/>
              <a:t>które obejmują tzw. badania podstawowe;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64705" y="2151874"/>
            <a:ext cx="572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500" dirty="0"/>
              <a:t>które trwają 12, 24 lub 36 miesięcy, a wysokość ich finansowania nie przekracza odpowiednio: 70 tys. zł, 140 tys. zł, 210 tys. zł;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64704" y="2724058"/>
            <a:ext cx="57209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500" dirty="0"/>
              <a:t>których liczba członków zespołu nie przekracza 3, przy czym osoba ze stopniem doktora habilitowanego lub z tytułem naukowym może być jedynie opiekunem naukowym;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64704" y="3574042"/>
            <a:ext cx="563660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500" dirty="0"/>
              <a:t>w których opiekun naukowy nie jest beneficjentem przyznanych środków;</a:t>
            </a:r>
          </a:p>
          <a:p>
            <a:endParaRPr lang="pl-PL" sz="15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64704" y="4114318"/>
            <a:ext cx="58046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500" dirty="0"/>
              <a:t>w których koszty zakupu aparatury nie przekraczają 30% wnioskowanych środków ogółem.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endParaRPr lang="pl-PL" sz="15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06865" y="1010632"/>
            <a:ext cx="57438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/>
              <a:t>Do konkursu można zgłaszać projekty  badawcze realizowane przez osoby rozpoczynające karierę naukową nieposiadające stopnia naukowego doktora: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48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14252" y="878563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Inne koszty bezpośrednie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68490" y="1951102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1. Materiały i drobny sprzęt: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836842" y="291109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sprzęt komputerowy.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48511" y="2622809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półprodukty,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836842" y="2619594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materiały biurowe,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836842" y="234305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drobny sprzęt laboratoryjny,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848511" y="233735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surowce, 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853446" y="291109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książki,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668490" y="3435846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2. Usługi obce: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848511" y="412577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usługi specjalistyczne,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3834632" y="412577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wynajem sali, catering itp.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3834632" y="3779911"/>
            <a:ext cx="2556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usługi pocztowe i </a:t>
            </a:r>
            <a:r>
              <a:rPr lang="pl-PL" sz="1400" dirty="0" smtClean="0"/>
              <a:t>kurierskie,</a:t>
            </a:r>
            <a:endParaRPr lang="pl-PL" sz="1400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848511" y="381922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usługi badawcze, 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1100539" y="1446451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KOSZT – UZASADNIENIE - DZIAŁANIE</a:t>
            </a: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1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0669" y="105962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Inne koszty bezpośrednie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76673" y="1427619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3. Wyjazdy służbowe: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24745" y="1766172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diety,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24745" y="203840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podróży,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24745" y="2331673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wizy,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24745" y="260282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parking,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613076" y="1766173"/>
            <a:ext cx="2484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opłaty za przejazd autostradą,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613077" y="203732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taxi,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613077" y="2331672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szczepienia,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624745" y="289609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noclegi,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613077" y="26347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udział w seminariach </a:t>
            </a:r>
            <a:br>
              <a:rPr lang="pl-PL" sz="1400" dirty="0"/>
            </a:br>
            <a:r>
              <a:rPr lang="pl-PL" sz="1400" dirty="0"/>
              <a:t>i konferencjach.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440669" y="3291241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4. Wizyty i konsultacje: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588740" y="3629795"/>
            <a:ext cx="6152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indywidualnych przyjazdów współpracowników zewnętrznych i konsultantów.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64705" y="1944042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5. Wykonawcy zbiorowi: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912776" y="2282596"/>
            <a:ext cx="6152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Koszty gratyfikacji dla osób o jednorodzajowym zakresie obowiązków.</a:t>
            </a: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40669" y="105962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Inne koszty bezpośrednie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63488" y="2729227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6. Inne: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911560" y="3067782"/>
            <a:ext cx="3385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zakup baz danych lub dostępu do nich;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911560" y="3359523"/>
            <a:ext cx="547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specjalistyczne publikacje/pomoce naukowe i fachowe;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911560" y="3658974"/>
            <a:ext cx="547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sz="1400" dirty="0"/>
              <a:t>publikacje wyników badań.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3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32656" y="1851670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F.2. Kosztorys projektu/części projektu badawczego</a:t>
            </a:r>
          </a:p>
          <a:p>
            <a:endParaRPr lang="pl-PL" dirty="0"/>
          </a:p>
          <a:p>
            <a:r>
              <a:rPr lang="pl-PL" dirty="0"/>
              <a:t>F.3. Szczegółowe zestawienie wydatków projektu/części projektu badawczego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  <a:br>
              <a:rPr lang="pl-PL" sz="2400" b="1" dirty="0">
                <a:solidFill>
                  <a:schemeClr val="accent2"/>
                </a:solidFill>
              </a:rPr>
            </a:br>
            <a:r>
              <a:rPr lang="pl-PL" sz="1800" b="1" dirty="0">
                <a:solidFill>
                  <a:schemeClr val="accent2"/>
                </a:solidFill>
              </a:rPr>
              <a:t>Kosztorys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0669" y="105962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Jak oszacować koszty?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32656" y="154754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rozeznanie rynku;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32656" y="183557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różnice kursowe;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32656" y="212360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koszty delegacji zagranicznych;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32656" y="2429261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koszty delegacji samochodowych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36712" y="2754663"/>
            <a:ext cx="458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koszt wyjazdu = l. km * 0,8358 * 0,33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836713" y="3022949"/>
            <a:ext cx="5661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Przykład:</a:t>
            </a:r>
          </a:p>
          <a:p>
            <a:r>
              <a:rPr lang="pl-PL" sz="1400" dirty="0"/>
              <a:t>koszt wyjazdu do Warszawy = 347 * 0,8358 * 0,33 = 95,71 zł w jedną stronę;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32656" y="345171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koszty konferencji;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32657" y="3722056"/>
            <a:ext cx="616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opiekun naukowy nie może być beneficjentem środków,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32657" y="4025662"/>
            <a:ext cx="616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buFont typeface="Arial" panose="020B0604020202020204" pitchFamily="34" charset="0"/>
              <a:buChar char="•"/>
            </a:pPr>
            <a:r>
              <a:rPr lang="pl-PL" dirty="0"/>
              <a:t>zaokrąglanie do pełnych złotówek.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8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3"/>
          <p:cNvSpPr txBox="1">
            <a:spLocks/>
          </p:cNvSpPr>
          <p:nvPr/>
        </p:nvSpPr>
        <p:spPr>
          <a:xfrm>
            <a:off x="188640" y="205979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DODATKOWE  DOKUMENTY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76673" y="987575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Listy od redakcji potwierdzające przyjęcie do druku prac wskazanych w informacjach o dorobku – sekcja I. Załączniki.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76673" y="174559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2. Oświadczenie o pomocy publicznej.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76673" y="2226619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Potwierdzenie złożenia wniosku przez osobę fizyczną/kierownika projektu.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76673" y="2984641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4. Potwierdzenie złożenia wniosku przez osobę upoważnioną do reprezentowania podmiotu.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8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/>
          </p:cNvSpPr>
          <p:nvPr/>
        </p:nvSpPr>
        <p:spPr>
          <a:xfrm>
            <a:off x="188640" y="2139702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 smtClean="0">
                <a:solidFill>
                  <a:schemeClr val="accent2"/>
                </a:solidFill>
              </a:rPr>
              <a:t>Pytania</a:t>
            </a:r>
            <a:endParaRPr lang="pl-PL" sz="2400" b="1" dirty="0">
              <a:solidFill>
                <a:schemeClr val="accent2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2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3"/>
          <p:cNvSpPr txBox="1">
            <a:spLocks/>
          </p:cNvSpPr>
          <p:nvPr/>
        </p:nvSpPr>
        <p:spPr>
          <a:xfrm>
            <a:off x="188640" y="2139702"/>
            <a:ext cx="648072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5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chemeClr val="accent2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01982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-531440" y="589487"/>
            <a:ext cx="7920880" cy="421555"/>
          </a:xfrm>
        </p:spPr>
        <p:txBody>
          <a:bodyPr anchor="t">
            <a:normAutofit fontScale="90000"/>
          </a:bodyPr>
          <a:lstStyle/>
          <a:p>
            <a:r>
              <a:rPr lang="pl-PL" sz="2400" b="1" dirty="0">
                <a:solidFill>
                  <a:schemeClr val="accent2"/>
                </a:solidFill>
              </a:rPr>
              <a:t>DLA  KOGO  JEST  KONKURS  PRELUDIUM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32657" y="1300275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/>
              <a:t>Projekt nie musi kończyć się uzyskaniem stopnia doktora, ani nie kończy się w momencie jego uzyskania przez kierownika projektu.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32656" y="2189578"/>
            <a:ext cx="59046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/>
              <a:t>Wniosek o finansowanie należy złożyć do NCN za pośrednictwem systemu OSF do 15. czerwca 2018 r.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32656" y="3075806"/>
            <a:ext cx="8352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/>
              <a:t>Rozstrzygnięcie konkursu i ogłoszenie wyników nastąpi do 15. grudnia 2018 r.</a:t>
            </a:r>
          </a:p>
          <a:p>
            <a:endParaRPr lang="pl-PL" sz="15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4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CZEGO  DOWIESZ  SIĘ  NA  DZISIEJSZYM  SPOTKANIU?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3713562" y="3195609"/>
            <a:ext cx="2955798" cy="569507"/>
          </a:xfrm>
        </p:spPr>
        <p:txBody>
          <a:bodyPr>
            <a:normAutofit/>
          </a:bodyPr>
          <a:lstStyle/>
          <a:p>
            <a:pPr algn="ctr"/>
            <a:r>
              <a:rPr lang="pl-PL" sz="1400" b="1" dirty="0" smtClean="0"/>
              <a:t>Jakie dodatkowe dokumenty trzeba przygotować?</a:t>
            </a:r>
            <a:endParaRPr lang="pl-PL" sz="1400" b="1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13"/>
          </p:nvPr>
        </p:nvSpPr>
        <p:spPr>
          <a:xfrm>
            <a:off x="181351" y="2748417"/>
            <a:ext cx="2955798" cy="342037"/>
          </a:xfrm>
        </p:spPr>
        <p:txBody>
          <a:bodyPr/>
          <a:lstStyle/>
          <a:p>
            <a:pPr algn="ctr"/>
            <a:r>
              <a:rPr lang="pl-PL" sz="1400" b="1" dirty="0" smtClean="0"/>
              <a:t>Jakich błędów unikać?</a:t>
            </a:r>
          </a:p>
        </p:txBody>
      </p:sp>
      <p:sp>
        <p:nvSpPr>
          <p:cNvPr id="7" name="Symbol zastępczy tekstu 5"/>
          <p:cNvSpPr txBox="1">
            <a:spLocks/>
          </p:cNvSpPr>
          <p:nvPr/>
        </p:nvSpPr>
        <p:spPr>
          <a:xfrm>
            <a:off x="188640" y="1717466"/>
            <a:ext cx="2955798" cy="402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/>
              <a:t>Jak „sprzedać” swój pomysł?</a:t>
            </a:r>
          </a:p>
        </p:txBody>
      </p:sp>
      <p:sp>
        <p:nvSpPr>
          <p:cNvPr id="8" name="Symbol zastępczy tekstu 5"/>
          <p:cNvSpPr txBox="1">
            <a:spLocks/>
          </p:cNvSpPr>
          <p:nvPr/>
        </p:nvSpPr>
        <p:spPr>
          <a:xfrm>
            <a:off x="188640" y="1226758"/>
            <a:ext cx="2955798" cy="4435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>
                <a:solidFill>
                  <a:schemeClr val="accent2"/>
                </a:solidFill>
              </a:rPr>
              <a:t>STRONA  MERYTORYCZNA</a:t>
            </a:r>
          </a:p>
        </p:txBody>
      </p:sp>
      <p:sp>
        <p:nvSpPr>
          <p:cNvPr id="9" name="Symbol zastępczy tekstu 5"/>
          <p:cNvSpPr txBox="1">
            <a:spLocks/>
          </p:cNvSpPr>
          <p:nvPr/>
        </p:nvSpPr>
        <p:spPr>
          <a:xfrm>
            <a:off x="188640" y="2230057"/>
            <a:ext cx="2955798" cy="4082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/>
              <a:t>Jak przebiega proces oceny?</a:t>
            </a:r>
          </a:p>
        </p:txBody>
      </p:sp>
      <p:sp>
        <p:nvSpPr>
          <p:cNvPr id="10" name="Symbol zastępczy tekstu 5"/>
          <p:cNvSpPr txBox="1">
            <a:spLocks/>
          </p:cNvSpPr>
          <p:nvPr/>
        </p:nvSpPr>
        <p:spPr>
          <a:xfrm>
            <a:off x="181351" y="3198054"/>
            <a:ext cx="2955798" cy="11341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/>
              <a:t>Kto może pomóc w przygotowaniu wniosku?</a:t>
            </a:r>
          </a:p>
        </p:txBody>
      </p:sp>
      <p:sp>
        <p:nvSpPr>
          <p:cNvPr id="11" name="Symbol zastępczy tekstu 4"/>
          <p:cNvSpPr txBox="1">
            <a:spLocks/>
          </p:cNvSpPr>
          <p:nvPr/>
        </p:nvSpPr>
        <p:spPr>
          <a:xfrm>
            <a:off x="3713562" y="1226758"/>
            <a:ext cx="2955798" cy="4435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>
                <a:solidFill>
                  <a:schemeClr val="accent2"/>
                </a:solidFill>
              </a:rPr>
              <a:t>STRONA  FORMALNA</a:t>
            </a:r>
          </a:p>
        </p:txBody>
      </p:sp>
      <p:sp>
        <p:nvSpPr>
          <p:cNvPr id="12" name="Symbol zastępczy tekstu 4"/>
          <p:cNvSpPr txBox="1">
            <a:spLocks/>
          </p:cNvSpPr>
          <p:nvPr/>
        </p:nvSpPr>
        <p:spPr>
          <a:xfrm>
            <a:off x="3713562" y="1717465"/>
            <a:ext cx="2955798" cy="423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/>
              <a:t>Jak uzupełnić wniosek?</a:t>
            </a:r>
          </a:p>
        </p:txBody>
      </p:sp>
      <p:sp>
        <p:nvSpPr>
          <p:cNvPr id="13" name="Symbol zastępczy tekstu 4"/>
          <p:cNvSpPr txBox="1">
            <a:spLocks/>
          </p:cNvSpPr>
          <p:nvPr/>
        </p:nvSpPr>
        <p:spPr>
          <a:xfrm>
            <a:off x="3713562" y="2230058"/>
            <a:ext cx="2955798" cy="4389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/>
              <a:t>Jak skonstruować kosztorys?</a:t>
            </a:r>
          </a:p>
          <a:p>
            <a:pPr algn="ctr"/>
            <a:endParaRPr lang="pl-PL" b="1" dirty="0"/>
          </a:p>
        </p:txBody>
      </p:sp>
      <p:sp>
        <p:nvSpPr>
          <p:cNvPr id="14" name="Symbol zastępczy tekstu 4"/>
          <p:cNvSpPr txBox="1">
            <a:spLocks/>
          </p:cNvSpPr>
          <p:nvPr/>
        </p:nvSpPr>
        <p:spPr>
          <a:xfrm>
            <a:off x="3713562" y="2499357"/>
            <a:ext cx="2955798" cy="615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b="1" dirty="0"/>
          </a:p>
          <a:p>
            <a:pPr algn="ctr"/>
            <a:r>
              <a:rPr lang="pl-PL" b="1" dirty="0"/>
              <a:t>Co z wynagrodzeniem?</a:t>
            </a: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1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</a:rPr>
              <a:t>JAK  „SPRZEDAĆ”  SWÓJ  POMYSŁ?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96493" y="1064774"/>
            <a:ext cx="4176464" cy="363487"/>
          </a:xfrm>
        </p:spPr>
        <p:txBody>
          <a:bodyPr>
            <a:noAutofit/>
          </a:bodyPr>
          <a:lstStyle/>
          <a:p>
            <a:pPr algn="l"/>
            <a:r>
              <a:rPr lang="pl-PL" sz="1800" dirty="0">
                <a:latin typeface="+mn-lt"/>
              </a:rPr>
              <a:t>Czym są badania podstawowe?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896492" y="2259681"/>
            <a:ext cx="498078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Jak napisać:</a:t>
            </a:r>
          </a:p>
          <a:p>
            <a:pPr marL="342892" indent="-342892">
              <a:buAutoNum type="arabicPeriod"/>
            </a:pPr>
            <a:r>
              <a:rPr lang="pl-PL" dirty="0"/>
              <a:t>streszczenie projektu;</a:t>
            </a:r>
          </a:p>
          <a:p>
            <a:pPr marL="342892" indent="-342892">
              <a:buAutoNum type="arabicPeriod"/>
            </a:pPr>
            <a:r>
              <a:rPr lang="pl-PL" dirty="0"/>
              <a:t>popularnonaukowe streszczenie projektu;</a:t>
            </a:r>
          </a:p>
          <a:p>
            <a:pPr marL="342892" indent="-342892">
              <a:buAutoNum type="arabicPeriod"/>
            </a:pPr>
            <a:r>
              <a:rPr lang="pl-PL" dirty="0"/>
              <a:t>skrócony opis projektu;</a:t>
            </a:r>
          </a:p>
          <a:p>
            <a:pPr marL="342892" indent="-342892">
              <a:buAutoNum type="arabicPeriod"/>
            </a:pPr>
            <a:r>
              <a:rPr lang="pl-PL" dirty="0"/>
              <a:t>szczegółowy opis </a:t>
            </a:r>
            <a:r>
              <a:rPr lang="pl-PL" dirty="0" smtClean="0"/>
              <a:t>projektu?</a:t>
            </a:r>
            <a:br>
              <a:rPr lang="pl-PL" dirty="0" smtClean="0"/>
            </a:br>
            <a:r>
              <a:rPr lang="pl-PL" sz="1100" dirty="0" smtClean="0"/>
              <a:t>(cel naukowy, znaczenie, koncepcja i plan badań, metodyka badań, literatura)</a:t>
            </a:r>
            <a:endParaRPr lang="pl-PL" sz="2400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96492" y="4011911"/>
            <a:ext cx="321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Jak dobrać metodologię badań?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896493" y="1430779"/>
            <a:ext cx="534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/>
              <a:t>Zgodnie z Ustawą z dnia 30 kwietnia 2010 o zasadach finansowania nauki: oryginalne prace eksperymentalne lub teoretyczne podejmowane przede wszystkim w celu zdobycia nowej wiedzy o podstawach zjawisk i obserwowalnych faktów bez nastawienia na bezpośrednie zastosowanie praktyczne</a:t>
            </a:r>
            <a:endParaRPr lang="pl-PL" sz="1050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1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PRZEBIEGA  PROCES  OCENY?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92697" y="87856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I </a:t>
            </a:r>
            <a:r>
              <a:rPr lang="pl-PL" b="1" dirty="0" err="1"/>
              <a:t>i</a:t>
            </a:r>
            <a:r>
              <a:rPr lang="pl-PL" b="1" dirty="0"/>
              <a:t> II etap oceny merytorycznej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/>
          </p:nvPr>
        </p:nvGraphicFramePr>
        <p:xfrm>
          <a:off x="44623" y="1203598"/>
          <a:ext cx="6768752" cy="34823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504942277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94883907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pl-PL" sz="1600" baseline="0" dirty="0" smtClean="0"/>
                        <a:t>75%  </a:t>
                      </a:r>
                      <a:r>
                        <a:rPr lang="pl-PL" sz="1600" dirty="0" smtClean="0"/>
                        <a:t>OCENA</a:t>
                      </a:r>
                      <a:r>
                        <a:rPr lang="pl-PL" sz="1600" baseline="0" dirty="0" smtClean="0"/>
                        <a:t> 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20 %  OCENA</a:t>
                      </a:r>
                      <a:r>
                        <a:rPr lang="pl-PL" sz="1600" baseline="0" dirty="0" smtClean="0"/>
                        <a:t>  DOROBKU  WYKONAWCÓW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193902"/>
                  </a:ext>
                </a:extLst>
              </a:tr>
              <a:tr h="161163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60%  ocena poziomu</a:t>
                      </a:r>
                      <a:r>
                        <a:rPr lang="pl-PL" sz="1400" baseline="0" dirty="0" smtClean="0"/>
                        <a:t> naukowego badań lub      </a:t>
                      </a:r>
                    </a:p>
                    <a:p>
                      <a:r>
                        <a:rPr lang="pl-PL" sz="1400" baseline="0" dirty="0" smtClean="0"/>
                        <a:t>         zadań przewidzianych do realizacji </a:t>
                      </a:r>
                      <a:br>
                        <a:rPr lang="pl-PL" sz="1400" baseline="0" dirty="0" smtClean="0"/>
                      </a:br>
                      <a:r>
                        <a:rPr lang="pl-PL" sz="1400" baseline="0" dirty="0" smtClean="0"/>
                        <a:t>         (5, 4, 3, 2, 1)</a:t>
                      </a:r>
                    </a:p>
                    <a:p>
                      <a:r>
                        <a:rPr lang="pl-PL" sz="1400" baseline="0" dirty="0" smtClean="0"/>
                        <a:t>15%  ocena nowatorskiego charakteru    </a:t>
                      </a:r>
                    </a:p>
                    <a:p>
                      <a:r>
                        <a:rPr lang="pl-PL" sz="1400" baseline="0" dirty="0" smtClean="0"/>
                        <a:t>          projektu (3, 1, 0)</a:t>
                      </a:r>
                    </a:p>
                    <a:p>
                      <a:r>
                        <a:rPr lang="pl-PL" sz="1400" baseline="0" dirty="0" smtClean="0"/>
                        <a:t>          i wpływu realizacji projektu na rozwój  </a:t>
                      </a:r>
                    </a:p>
                    <a:p>
                      <a:r>
                        <a:rPr lang="pl-PL" sz="1400" baseline="0" dirty="0" smtClean="0"/>
                        <a:t>          dyscypliny naukowej (3, 1, 0)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10%  ocena dorobku kierownika</a:t>
                      </a:r>
                    </a:p>
                    <a:p>
                      <a:r>
                        <a:rPr lang="pl-PL" sz="1400" dirty="0" smtClean="0"/>
                        <a:t>10%  ocena dorobku opiekuna naukowego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131018"/>
                  </a:ext>
                </a:extLst>
              </a:tr>
              <a:tr h="129159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1" dirty="0" smtClean="0"/>
                        <a:t>5%  OCENA</a:t>
                      </a:r>
                      <a:r>
                        <a:rPr lang="pl-PL" sz="1800" b="1" baseline="0" dirty="0" smtClean="0"/>
                        <a:t>  MOŻLIWOŚCI  WYKONANIA </a:t>
                      </a:r>
                      <a:r>
                        <a:rPr lang="pl-PL" sz="1800" baseline="0" dirty="0" smtClean="0"/>
                        <a:t>(3, 2, 1, 0)</a:t>
                      </a:r>
                    </a:p>
                    <a:p>
                      <a:r>
                        <a:rPr lang="pl-PL" sz="1800" baseline="0" dirty="0" smtClean="0"/>
                        <a:t>      </a:t>
                      </a:r>
                      <a:r>
                        <a:rPr lang="pl-PL" sz="1400" baseline="0" dirty="0" smtClean="0"/>
                        <a:t>Czy planowane koszty w stosunku do przedmiotu i zakresu badań są zasadne? (TAK/NIE)</a:t>
                      </a:r>
                    </a:p>
                    <a:p>
                      <a:r>
                        <a:rPr lang="pl-PL" sz="1400" baseline="0" dirty="0" smtClean="0"/>
                        <a:t>       Czy wniosek spełnia kryteria umożliwiające dopuszczenie do kolejnej edycji konkursu    </a:t>
                      </a:r>
                    </a:p>
                    <a:p>
                      <a:r>
                        <a:rPr lang="pl-PL" sz="1400" baseline="0" dirty="0" smtClean="0"/>
                        <a:t>       PRELUDIUM? (TAK/NIE)</a:t>
                      </a:r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65306"/>
                  </a:ext>
                </a:extLst>
              </a:tr>
            </a:tbl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JAK  PRZEBIEGA  PROCES  OCENY?</a:t>
            </a: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700674" y="1713299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Jak korzystnie przedstawić swój dorobek naukowy?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92697" y="2218415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Na co zwracają uwagę recenzenci?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00674" y="272353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Jakich błędów unikać?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2400" dirty="0">
                <a:solidFill>
                  <a:schemeClr val="accent2"/>
                </a:solidFill>
              </a:rPr>
              <a:t>KTO MOŻE POMÓC W PRZYGOTOWANIU WNIOSKU?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68661" y="1270031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Opiekun naukowy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68660" y="172612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Dr </a:t>
            </a:r>
            <a:r>
              <a:rPr lang="pl-PL" dirty="0"/>
              <a:t>hab. Bożena </a:t>
            </a:r>
            <a:r>
              <a:rPr lang="pl-PL" dirty="0" smtClean="0"/>
              <a:t>Borkowska, prof. UE </a:t>
            </a:r>
            <a:r>
              <a:rPr lang="pl-PL" dirty="0"/>
              <a:t>– recenzent wniosków </a:t>
            </a:r>
            <a:r>
              <a:rPr lang="pl-PL"/>
              <a:t>składanych </a:t>
            </a:r>
            <a:r>
              <a:rPr lang="pl-PL" smtClean="0"/>
              <a:t>do </a:t>
            </a:r>
            <a:r>
              <a:rPr lang="pl-PL" dirty="0"/>
              <a:t>NCN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68661" y="3192300"/>
            <a:ext cx="6407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Dr Cyprian Kozyra – konsultacje z analiz statystycznych 			czwartki, godz. 13-15:00 Sala 605 w bud. Z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68660" y="2459211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</a:t>
            </a:r>
            <a:r>
              <a:rPr lang="pl-PL" dirty="0" smtClean="0"/>
              <a:t>r </a:t>
            </a:r>
            <a:r>
              <a:rPr lang="pl-PL" dirty="0"/>
              <a:t>hab. i</a:t>
            </a:r>
            <a:r>
              <a:rPr lang="pl-PL" dirty="0" smtClean="0"/>
              <a:t>nż. Radosław Rudek – </a:t>
            </a:r>
            <a:r>
              <a:rPr lang="pl-PL" dirty="0"/>
              <a:t>wielokrotny kierownik projektów 		             finansowanych przez NCN i </a:t>
            </a:r>
            <a:r>
              <a:rPr lang="pl-PL" dirty="0" err="1"/>
              <a:t>MNiSW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68661" y="392538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Pracownicy </a:t>
            </a:r>
            <a:r>
              <a:rPr lang="pl-PL" dirty="0" smtClean="0"/>
              <a:t>SBN i COBN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99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</a:rPr>
              <a:t>JAK  UZUPEŁNIĆ  WNIOSEK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88640" y="130395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Formularze wniosków będą udostępnione w systemie ZSUN/OSF (www.</a:t>
            </a:r>
            <a:r>
              <a:rPr lang="pl-PL" dirty="0">
                <a:hlinkClick r:id="rId3"/>
              </a:rPr>
              <a:t>osf.opi.org.pl</a:t>
            </a:r>
            <a:r>
              <a:rPr lang="pl-PL" dirty="0"/>
              <a:t>) na początku </a:t>
            </a:r>
            <a:r>
              <a:rPr lang="pl-PL" dirty="0" smtClean="0"/>
              <a:t>maja.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88640" y="21910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Razem z formularzami na stronie NCN pojawią się instrukcje uzupełniania </a:t>
            </a:r>
            <a:r>
              <a:rPr lang="pl-PL" dirty="0" smtClean="0"/>
              <a:t>wniosków.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88640" y="3014831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Wniosek wysyła się jedynie w formie elektronicznej za pomocą systemu OSF, jednak należy dostarczyć do Sekcji Badań Naukowych jeden papierowy egzemplarz wniosku wraz z informacją </a:t>
            </a:r>
            <a:r>
              <a:rPr lang="pl-PL" dirty="0" smtClean="0"/>
              <a:t>uzupełniającą.</a:t>
            </a:r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4808340"/>
            <a:ext cx="1080120" cy="1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51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1451</Words>
  <Application>Microsoft Office PowerPoint</Application>
  <PresentationFormat>Niestandardowy</PresentationFormat>
  <Paragraphs>262</Paragraphs>
  <Slides>27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Projekt niestandardowy</vt:lpstr>
      <vt:lpstr>PRELUDIUM 15 Jak skutecznie przygotować wniosek o grant?</vt:lpstr>
      <vt:lpstr>DLA  KOGO  JEST  KONKURS  PRELUDIUM</vt:lpstr>
      <vt:lpstr>DLA  KOGO  JEST  KONKURS  PRELUDIUM</vt:lpstr>
      <vt:lpstr>CZEGO  DOWIESZ  SIĘ  NA  DZISIEJSZYM  SPOTKANIU?</vt:lpstr>
      <vt:lpstr>JAK  „SPRZEDAĆ”  SWÓJ  POMYSŁ?</vt:lpstr>
      <vt:lpstr>JAK  PRZEBIEGA  PROCES  OCENY?</vt:lpstr>
      <vt:lpstr>JAK  PRZEBIEGA  PROCES  OCENY?</vt:lpstr>
      <vt:lpstr>KTO MOŻE POMÓC W PRZYGOTOWANIU WNIOSKU?</vt:lpstr>
      <vt:lpstr>JAK  UZUPEŁNIĆ  WNIOSEK</vt:lpstr>
      <vt:lpstr>JAK  UZUPEŁNIĆ  WNIOSEK Dane ogólne</vt:lpstr>
      <vt:lpstr>JAK  UZUPEŁNIĆ  WNIOSEK Dane ogólne</vt:lpstr>
      <vt:lpstr>JAK  UZUPEŁNIĆ  WNIOSEK Dane ogólne</vt:lpstr>
      <vt:lpstr>JAK  UZUPEŁNIĆ  WNIOSEK Wykonawcy</vt:lpstr>
      <vt:lpstr>JAK  UZUPEŁNIĆ  WNIOSEK Plan badań</vt:lpstr>
      <vt:lpstr>JAK  UZUPEŁNIĆ  WNIOSEK Kosztorys</vt:lpstr>
      <vt:lpstr>JAK  UZUPEŁNIĆ  WNIOSEK Kosztorys</vt:lpstr>
      <vt:lpstr>JAK  UZUPEŁNIĆ  WNIOSEK Kosztorys</vt:lpstr>
      <vt:lpstr>JAK  UZUPEŁNIĆ  WNIOSEK Kosztorys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Joanna</cp:lastModifiedBy>
  <cp:revision>63</cp:revision>
  <dcterms:created xsi:type="dcterms:W3CDTF">2018-01-09T10:47:00Z</dcterms:created>
  <dcterms:modified xsi:type="dcterms:W3CDTF">2018-04-23T07:00:27Z</dcterms:modified>
</cp:coreProperties>
</file>