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3" r:id="rId7"/>
    <p:sldId id="264" r:id="rId8"/>
    <p:sldId id="266" r:id="rId9"/>
    <p:sldId id="267" r:id="rId10"/>
    <p:sldId id="268" r:id="rId11"/>
    <p:sldId id="275" r:id="rId12"/>
    <p:sldId id="280" r:id="rId13"/>
    <p:sldId id="281" r:id="rId14"/>
    <p:sldId id="270" r:id="rId15"/>
    <p:sldId id="271" r:id="rId16"/>
    <p:sldId id="272" r:id="rId17"/>
    <p:sldId id="273" r:id="rId18"/>
    <p:sldId id="274" r:id="rId19"/>
    <p:sldId id="283" r:id="rId20"/>
    <p:sldId id="284" r:id="rId21"/>
    <p:sldId id="276" r:id="rId22"/>
    <p:sldId id="282" r:id="rId23"/>
    <p:sldId id="277" r:id="rId24"/>
    <p:sldId id="279"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lvl1pPr>
    <a:lvl2pPr marL="0" marR="0" indent="1088638"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lvl2pPr>
    <a:lvl3pPr marL="0" marR="0" indent="2177277"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lvl3pPr>
    <a:lvl4pPr marL="0" marR="0" indent="3265916"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lvl4pPr>
    <a:lvl5pPr marL="0" marR="0" indent="4354555"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lvl5pPr>
    <a:lvl6pPr marL="0" marR="0" indent="5443194"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lvl6pPr>
    <a:lvl7pPr marL="0" marR="0" indent="6531833"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lvl7pPr>
    <a:lvl8pPr marL="0" marR="0" indent="7620472"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lvl8pPr>
    <a:lvl9pPr marL="0" marR="0" indent="8709111"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E4CE"/>
          </a:solidFill>
        </a:fill>
      </a:tcStyle>
    </a:wholeTbl>
    <a:band2H>
      <a:tcTxStyle/>
      <a:tcStyle>
        <a:tcBdr/>
        <a:fill>
          <a:solidFill>
            <a:srgbClr val="EDF2E8"/>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BCCCD"/>
          </a:solidFill>
        </a:fill>
      </a:tcStyle>
    </a:wholeTbl>
    <a:band2H>
      <a:tcTxStyle/>
      <a:tcStyle>
        <a:tcBdr/>
        <a:fill>
          <a:solidFill>
            <a:srgbClr val="E7E7E8"/>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4E4E4"/>
          </a:solidFill>
        </a:fill>
      </a:tcStyle>
    </a:wholeTbl>
    <a:band2H>
      <a:tcTxStyle/>
      <a:tcStyle>
        <a:tcBdr/>
        <a:fill>
          <a:solidFill>
            <a:srgbClr val="F2F2F2"/>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0" d="100"/>
          <a:sy n="30" d="100"/>
        </p:scale>
        <p:origin x="-1522" y="-835"/>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1842421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46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nd Conten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Tekst tytułowy</a:t>
            </a:r>
          </a:p>
        </p:txBody>
      </p:sp>
      <p:sp>
        <p:nvSpPr>
          <p:cNvPr id="13" name="Shape 13"/>
          <p:cNvSpPr>
            <a:spLocks noGrp="1"/>
          </p:cNvSpPr>
          <p:nvPr>
            <p:ph type="body" sz="half" idx="1"/>
          </p:nvPr>
        </p:nvSpPr>
        <p:spPr>
          <a:prstGeom prst="rect">
            <a:avLst/>
          </a:prstGeom>
        </p:spPr>
        <p:txBody>
          <a:bodyPr/>
          <a:lstStyle/>
          <a:p>
            <a:r>
              <a:t>Treść - poziom 1</a:t>
            </a:r>
          </a:p>
          <a:p>
            <a:pPr lvl="1"/>
            <a:r>
              <a:t>Treść - poziom 2</a:t>
            </a:r>
          </a:p>
          <a:p>
            <a:pPr lvl="2"/>
            <a:r>
              <a:t>Treść - poziom 3</a:t>
            </a:r>
          </a:p>
          <a:p>
            <a:pPr lvl="3"/>
            <a:r>
              <a:t>Treść - poziom 4</a:t>
            </a:r>
          </a:p>
          <a:p>
            <a:pPr lvl="4"/>
            <a:r>
              <a:t>Treść - poziom 5</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ortfolio 2">
    <p:spTree>
      <p:nvGrpSpPr>
        <p:cNvPr id="1" name=""/>
        <p:cNvGrpSpPr/>
        <p:nvPr/>
      </p:nvGrpSpPr>
      <p:grpSpPr>
        <a:xfrm>
          <a:off x="0" y="0"/>
          <a:ext cx="0" cy="0"/>
          <a:chOff x="0" y="0"/>
          <a:chExt cx="0" cy="0"/>
        </a:xfrm>
      </p:grpSpPr>
      <p:sp>
        <p:nvSpPr>
          <p:cNvPr id="21" name="Shape 21"/>
          <p:cNvSpPr/>
          <p:nvPr/>
        </p:nvSpPr>
        <p:spPr>
          <a:xfrm>
            <a:off x="22891421" y="760308"/>
            <a:ext cx="690155" cy="690065"/>
          </a:xfrm>
          <a:prstGeom prst="ellipse">
            <a:avLst/>
          </a:prstGeom>
          <a:solidFill>
            <a:srgbClr val="B51A3C"/>
          </a:solidFill>
          <a:ln w="12700">
            <a:miter lim="400000"/>
          </a:ln>
        </p:spPr>
        <p:txBody>
          <a:bodyPr lIns="45719" rIns="45719" anchor="ctr"/>
          <a:lstStyle/>
          <a:p>
            <a:pPr algn="ctr">
              <a:defRPr>
                <a:solidFill>
                  <a:srgbClr val="FFFFFF"/>
                </a:solidFill>
              </a:defRPr>
            </a:pPr>
            <a:endParaRPr/>
          </a:p>
        </p:txBody>
      </p:sp>
      <p:sp>
        <p:nvSpPr>
          <p:cNvPr id="22" name="Shape 22"/>
          <p:cNvSpPr>
            <a:spLocks noGrp="1"/>
          </p:cNvSpPr>
          <p:nvPr>
            <p:ph type="sldNum" sz="quarter" idx="2"/>
          </p:nvPr>
        </p:nvSpPr>
        <p:spPr>
          <a:xfrm>
            <a:off x="22824093" y="820894"/>
            <a:ext cx="824809" cy="551073"/>
          </a:xfrm>
          <a:prstGeom prst="rect">
            <a:avLst/>
          </a:prstGeom>
        </p:spPr>
        <p:txBody>
          <a:bodyPr/>
          <a:lstStyle>
            <a:lvl1pPr algn="ctr">
              <a:defRPr sz="2300">
                <a:solidFill>
                  <a:srgbClr val="FFFFFF"/>
                </a:solidFill>
              </a:defRPr>
            </a:lvl1pPr>
          </a:lstStyle>
          <a:p>
            <a:fld id="{86CB4B4D-7CA3-9044-876B-883B54F8677D}" type="slidenum">
              <a:t>‹#›</a:t>
            </a:fld>
            <a:endParaRPr/>
          </a:p>
        </p:txBody>
      </p:sp>
      <p:sp>
        <p:nvSpPr>
          <p:cNvPr id="23" name="Shape 23"/>
          <p:cNvSpPr>
            <a:spLocks noGrp="1"/>
          </p:cNvSpPr>
          <p:nvPr>
            <p:ph type="title"/>
          </p:nvPr>
        </p:nvSpPr>
        <p:spPr>
          <a:xfrm>
            <a:off x="1829037" y="567771"/>
            <a:ext cx="20729101" cy="1133519"/>
          </a:xfrm>
          <a:prstGeom prst="rect">
            <a:avLst/>
          </a:prstGeom>
        </p:spPr>
        <p:txBody>
          <a:bodyPr>
            <a:noAutofit/>
          </a:bodyPr>
          <a:lstStyle>
            <a:lvl1pPr>
              <a:defRPr sz="6000"/>
            </a:lvl1pPr>
          </a:lstStyle>
          <a:p>
            <a:r>
              <a:t>Tekst tytułowy</a:t>
            </a:r>
          </a:p>
        </p:txBody>
      </p:sp>
      <p:pic>
        <p:nvPicPr>
          <p:cNvPr id="24" name="Logotyp_poziom.png"/>
          <p:cNvPicPr>
            <a:picLocks noChangeAspect="1"/>
          </p:cNvPicPr>
          <p:nvPr/>
        </p:nvPicPr>
        <p:blipFill>
          <a:blip r:embed="rId2">
            <a:extLst/>
          </a:blip>
          <a:stretch>
            <a:fillRect/>
          </a:stretch>
        </p:blipFill>
        <p:spPr>
          <a:xfrm>
            <a:off x="9860774" y="12028430"/>
            <a:ext cx="4662452" cy="1048602"/>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1" y="13522004"/>
            <a:ext cx="24387174" cy="348505"/>
          </a:xfrm>
          <a:prstGeom prst="rect">
            <a:avLst/>
          </a:prstGeom>
          <a:gradFill>
            <a:gsLst>
              <a:gs pos="0">
                <a:srgbClr val="C51D00"/>
              </a:gs>
              <a:gs pos="100000">
                <a:srgbClr val="C51D00"/>
              </a:gs>
            </a:gsLst>
          </a:gradFill>
          <a:ln w="12700">
            <a:miter lim="400000"/>
          </a:ln>
        </p:spPr>
        <p:txBody>
          <a:bodyPr lIns="45719" rIns="45719" anchor="ctr"/>
          <a:lstStyle/>
          <a:p>
            <a:pPr algn="ctr">
              <a:defRPr>
                <a:solidFill>
                  <a:srgbClr val="FFFFFF"/>
                </a:solidFill>
              </a:defRPr>
            </a:pPr>
            <a:endParaRPr/>
          </a:p>
        </p:txBody>
      </p:sp>
      <p:sp>
        <p:nvSpPr>
          <p:cNvPr id="3" name="Shape 3"/>
          <p:cNvSpPr>
            <a:spLocks noGrp="1"/>
          </p:cNvSpPr>
          <p:nvPr>
            <p:ph type="title"/>
          </p:nvPr>
        </p:nvSpPr>
        <p:spPr>
          <a:xfrm>
            <a:off x="1219358" y="7019985"/>
            <a:ext cx="21948459" cy="2505015"/>
          </a:xfrm>
          <a:prstGeom prst="rect">
            <a:avLst/>
          </a:prstGeom>
          <a:ln w="12700">
            <a:miter lim="400000"/>
          </a:ln>
          <a:extLst>
            <a:ext uri="{C572A759-6A51-4108-AA02-DFA0A04FC94B}">
              <ma14:wrappingTextBoxFlag xmlns="" xmlns:ma14="http://schemas.microsoft.com/office/mac/drawingml/2011/main" val="1"/>
            </a:ext>
          </a:extLst>
        </p:spPr>
        <p:txBody>
          <a:bodyPr lIns="108863" tIns="108863" rIns="108863" bIns="108863" anchor="ctr">
            <a:normAutofit/>
          </a:bodyPr>
          <a:lstStyle/>
          <a:p>
            <a:r>
              <a:t>Tekst tytułowy</a:t>
            </a:r>
          </a:p>
        </p:txBody>
      </p:sp>
      <p:sp>
        <p:nvSpPr>
          <p:cNvPr id="4" name="Shape 4"/>
          <p:cNvSpPr>
            <a:spLocks noGrp="1"/>
          </p:cNvSpPr>
          <p:nvPr>
            <p:ph type="body" idx="1"/>
          </p:nvPr>
        </p:nvSpPr>
        <p:spPr>
          <a:xfrm>
            <a:off x="1219358" y="9525000"/>
            <a:ext cx="21948459" cy="4191000"/>
          </a:xfrm>
          <a:prstGeom prst="rect">
            <a:avLst/>
          </a:prstGeom>
          <a:ln w="12700">
            <a:miter lim="400000"/>
          </a:ln>
          <a:extLst>
            <a:ext uri="{C572A759-6A51-4108-AA02-DFA0A04FC94B}">
              <ma14:wrappingTextBoxFlag xmlns="" xmlns:ma14="http://schemas.microsoft.com/office/mac/drawingml/2011/main" val="1"/>
            </a:ext>
          </a:extLst>
        </p:spPr>
        <p:txBody>
          <a:bodyPr lIns="108863" tIns="108863" rIns="108863" bIns="108863">
            <a:normAutofit/>
          </a:bodyPr>
          <a:lstStyle/>
          <a:p>
            <a:r>
              <a:t>Treść - poziom 1</a:t>
            </a:r>
          </a:p>
          <a:p>
            <a:pPr lvl="1"/>
            <a:r>
              <a:t>Treść - poziom 2</a:t>
            </a:r>
          </a:p>
          <a:p>
            <a:pPr lvl="2"/>
            <a:r>
              <a:t>Treść - poziom 3</a:t>
            </a:r>
          </a:p>
          <a:p>
            <a:pPr lvl="3"/>
            <a:r>
              <a:t>Treść - poziom 4</a:t>
            </a:r>
          </a:p>
          <a:p>
            <a:pPr lvl="4"/>
            <a:r>
              <a:t>Treść - poziom 5</a:t>
            </a:r>
          </a:p>
        </p:txBody>
      </p:sp>
      <p:sp>
        <p:nvSpPr>
          <p:cNvPr id="5" name="Shape 5"/>
          <p:cNvSpPr>
            <a:spLocks noGrp="1"/>
          </p:cNvSpPr>
          <p:nvPr>
            <p:ph type="sldNum" sz="quarter" idx="2"/>
          </p:nvPr>
        </p:nvSpPr>
        <p:spPr>
          <a:xfrm>
            <a:off x="17475200" y="12344400"/>
            <a:ext cx="5689600" cy="736601"/>
          </a:xfrm>
          <a:prstGeom prst="rect">
            <a:avLst/>
          </a:prstGeom>
          <a:ln w="12700">
            <a:miter lim="400000"/>
          </a:ln>
        </p:spPr>
        <p:txBody>
          <a:bodyPr lIns="108863" tIns="108863" rIns="108863" bIns="108863" anchor="ctr">
            <a:spAutoFit/>
          </a:bodyPr>
          <a:lstStyle>
            <a:lvl1pPr algn="r">
              <a:defRPr sz="29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1pPr>
      <a:lvl2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2pPr>
      <a:lvl3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3pPr>
      <a:lvl4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4pPr>
      <a:lvl5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5pPr>
      <a:lvl6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6pPr>
      <a:lvl7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7pPr>
      <a:lvl8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8pPr>
      <a:lvl9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9pPr>
    </p:titleStyle>
    <p:bodyStyle>
      <a:lvl1pPr marL="0" marR="0" indent="0" algn="ctr" defTabSz="1088638" rtl="0" latinLnBrk="0">
        <a:lnSpc>
          <a:spcPct val="100000"/>
        </a:lnSpc>
        <a:spcBef>
          <a:spcPts val="1100"/>
        </a:spcBef>
        <a:spcAft>
          <a:spcPts val="0"/>
        </a:spcAft>
        <a:buClrTx/>
        <a:buSzTx/>
        <a:buFontTx/>
        <a:buNone/>
        <a:tabLst/>
        <a:defRPr sz="4800" b="0" i="0" u="none" strike="noStrike" cap="none" spc="0" baseline="0">
          <a:ln>
            <a:noFill/>
          </a:ln>
          <a:solidFill>
            <a:schemeClr val="accent6"/>
          </a:solidFill>
          <a:uFillTx/>
          <a:latin typeface="Open Sans Light"/>
          <a:ea typeface="Open Sans Light"/>
          <a:cs typeface="Open Sans Light"/>
          <a:sym typeface="Open Sans Light"/>
        </a:defRPr>
      </a:lvl1pPr>
      <a:lvl2pPr marL="0" marR="0" indent="1088638" algn="ctr" defTabSz="1088638" rtl="0" latinLnBrk="0">
        <a:lnSpc>
          <a:spcPct val="100000"/>
        </a:lnSpc>
        <a:spcBef>
          <a:spcPts val="1100"/>
        </a:spcBef>
        <a:spcAft>
          <a:spcPts val="0"/>
        </a:spcAft>
        <a:buClrTx/>
        <a:buSzTx/>
        <a:buFontTx/>
        <a:buNone/>
        <a:tabLst/>
        <a:defRPr sz="4800" b="0" i="0" u="none" strike="noStrike" cap="none" spc="0" baseline="0">
          <a:ln>
            <a:noFill/>
          </a:ln>
          <a:solidFill>
            <a:schemeClr val="accent6"/>
          </a:solidFill>
          <a:uFillTx/>
          <a:latin typeface="Open Sans Light"/>
          <a:ea typeface="Open Sans Light"/>
          <a:cs typeface="Open Sans Light"/>
          <a:sym typeface="Open Sans Light"/>
        </a:defRPr>
      </a:lvl2pPr>
      <a:lvl3pPr marL="0" marR="0" indent="2177277" algn="ctr" defTabSz="1088638" rtl="0" latinLnBrk="0">
        <a:lnSpc>
          <a:spcPct val="100000"/>
        </a:lnSpc>
        <a:spcBef>
          <a:spcPts val="1100"/>
        </a:spcBef>
        <a:spcAft>
          <a:spcPts val="0"/>
        </a:spcAft>
        <a:buClrTx/>
        <a:buSzTx/>
        <a:buFontTx/>
        <a:buNone/>
        <a:tabLst/>
        <a:defRPr sz="4800" b="0" i="0" u="none" strike="noStrike" cap="none" spc="0" baseline="0">
          <a:ln>
            <a:noFill/>
          </a:ln>
          <a:solidFill>
            <a:schemeClr val="accent6"/>
          </a:solidFill>
          <a:uFillTx/>
          <a:latin typeface="Open Sans Light"/>
          <a:ea typeface="Open Sans Light"/>
          <a:cs typeface="Open Sans Light"/>
          <a:sym typeface="Open Sans Light"/>
        </a:defRPr>
      </a:lvl3pPr>
      <a:lvl4pPr marL="0" marR="0" indent="3265916" algn="ctr" defTabSz="1088638" rtl="0" latinLnBrk="0">
        <a:lnSpc>
          <a:spcPct val="100000"/>
        </a:lnSpc>
        <a:spcBef>
          <a:spcPts val="1100"/>
        </a:spcBef>
        <a:spcAft>
          <a:spcPts val="0"/>
        </a:spcAft>
        <a:buClrTx/>
        <a:buSzTx/>
        <a:buFontTx/>
        <a:buNone/>
        <a:tabLst/>
        <a:defRPr sz="4800" b="0" i="0" u="none" strike="noStrike" cap="none" spc="0" baseline="0">
          <a:ln>
            <a:noFill/>
          </a:ln>
          <a:solidFill>
            <a:schemeClr val="accent6"/>
          </a:solidFill>
          <a:uFillTx/>
          <a:latin typeface="Open Sans Light"/>
          <a:ea typeface="Open Sans Light"/>
          <a:cs typeface="Open Sans Light"/>
          <a:sym typeface="Open Sans Light"/>
        </a:defRPr>
      </a:lvl4pPr>
      <a:lvl5pPr marL="0" marR="0" indent="4354555" algn="ctr" defTabSz="1088638" rtl="0" latinLnBrk="0">
        <a:lnSpc>
          <a:spcPct val="100000"/>
        </a:lnSpc>
        <a:spcBef>
          <a:spcPts val="1100"/>
        </a:spcBef>
        <a:spcAft>
          <a:spcPts val="0"/>
        </a:spcAft>
        <a:buClrTx/>
        <a:buSzTx/>
        <a:buFontTx/>
        <a:buNone/>
        <a:tabLst/>
        <a:defRPr sz="4800" b="0" i="0" u="none" strike="noStrike" cap="none" spc="0" baseline="0">
          <a:ln>
            <a:noFill/>
          </a:ln>
          <a:solidFill>
            <a:schemeClr val="accent6"/>
          </a:solidFill>
          <a:uFillTx/>
          <a:latin typeface="Open Sans Light"/>
          <a:ea typeface="Open Sans Light"/>
          <a:cs typeface="Open Sans Light"/>
          <a:sym typeface="Open Sans Light"/>
        </a:defRPr>
      </a:lvl5pPr>
      <a:lvl6pPr marL="0" marR="0" indent="5443194" algn="ctr" defTabSz="1088638" rtl="0" latinLnBrk="0">
        <a:lnSpc>
          <a:spcPct val="100000"/>
        </a:lnSpc>
        <a:spcBef>
          <a:spcPts val="1100"/>
        </a:spcBef>
        <a:spcAft>
          <a:spcPts val="0"/>
        </a:spcAft>
        <a:buClrTx/>
        <a:buSzTx/>
        <a:buFontTx/>
        <a:buNone/>
        <a:tabLst/>
        <a:defRPr sz="4800" b="0" i="0" u="none" strike="noStrike" cap="none" spc="0" baseline="0">
          <a:ln>
            <a:noFill/>
          </a:ln>
          <a:solidFill>
            <a:schemeClr val="accent6"/>
          </a:solidFill>
          <a:uFillTx/>
          <a:latin typeface="Open Sans Light"/>
          <a:ea typeface="Open Sans Light"/>
          <a:cs typeface="Open Sans Light"/>
          <a:sym typeface="Open Sans Light"/>
        </a:defRPr>
      </a:lvl6pPr>
      <a:lvl7pPr marL="0" marR="0" indent="6531833" algn="ctr" defTabSz="1088638" rtl="0" latinLnBrk="0">
        <a:lnSpc>
          <a:spcPct val="100000"/>
        </a:lnSpc>
        <a:spcBef>
          <a:spcPts val="1100"/>
        </a:spcBef>
        <a:spcAft>
          <a:spcPts val="0"/>
        </a:spcAft>
        <a:buClrTx/>
        <a:buSzTx/>
        <a:buFontTx/>
        <a:buNone/>
        <a:tabLst/>
        <a:defRPr sz="4800" b="0" i="0" u="none" strike="noStrike" cap="none" spc="0" baseline="0">
          <a:ln>
            <a:noFill/>
          </a:ln>
          <a:solidFill>
            <a:schemeClr val="accent6"/>
          </a:solidFill>
          <a:uFillTx/>
          <a:latin typeface="Open Sans Light"/>
          <a:ea typeface="Open Sans Light"/>
          <a:cs typeface="Open Sans Light"/>
          <a:sym typeface="Open Sans Light"/>
        </a:defRPr>
      </a:lvl7pPr>
      <a:lvl8pPr marL="0" marR="0" indent="7620472" algn="ctr" defTabSz="1088638" rtl="0" latinLnBrk="0">
        <a:lnSpc>
          <a:spcPct val="100000"/>
        </a:lnSpc>
        <a:spcBef>
          <a:spcPts val="1100"/>
        </a:spcBef>
        <a:spcAft>
          <a:spcPts val="0"/>
        </a:spcAft>
        <a:buClrTx/>
        <a:buSzTx/>
        <a:buFontTx/>
        <a:buNone/>
        <a:tabLst/>
        <a:defRPr sz="4800" b="0" i="0" u="none" strike="noStrike" cap="none" spc="0" baseline="0">
          <a:ln>
            <a:noFill/>
          </a:ln>
          <a:solidFill>
            <a:schemeClr val="accent6"/>
          </a:solidFill>
          <a:uFillTx/>
          <a:latin typeface="Open Sans Light"/>
          <a:ea typeface="Open Sans Light"/>
          <a:cs typeface="Open Sans Light"/>
          <a:sym typeface="Open Sans Light"/>
        </a:defRPr>
      </a:lvl8pPr>
      <a:lvl9pPr marL="0" marR="0" indent="8709111" algn="ctr" defTabSz="1088638" rtl="0" latinLnBrk="0">
        <a:lnSpc>
          <a:spcPct val="100000"/>
        </a:lnSpc>
        <a:spcBef>
          <a:spcPts val="1100"/>
        </a:spcBef>
        <a:spcAft>
          <a:spcPts val="0"/>
        </a:spcAft>
        <a:buClrTx/>
        <a:buSzTx/>
        <a:buFontTx/>
        <a:buNone/>
        <a:tabLst/>
        <a:defRPr sz="4800" b="0" i="0" u="none" strike="noStrike" cap="none" spc="0" baseline="0">
          <a:ln>
            <a:noFill/>
          </a:ln>
          <a:solidFill>
            <a:schemeClr val="accent6"/>
          </a:solidFill>
          <a:uFillTx/>
          <a:latin typeface="Open Sans Light"/>
          <a:ea typeface="Open Sans Light"/>
          <a:cs typeface="Open Sans Light"/>
          <a:sym typeface="Open Sans Light"/>
        </a:defRPr>
      </a:lvl9pPr>
    </p:bodyStyle>
    <p:otherStyle>
      <a:lvl1pPr marL="0" marR="0" indent="0" algn="r" defTabSz="1088638"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1pPr>
      <a:lvl2pPr marL="0" marR="0" indent="1088638" algn="r" defTabSz="1088638"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2pPr>
      <a:lvl3pPr marL="0" marR="0" indent="2177277" algn="r" defTabSz="1088638"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3pPr>
      <a:lvl4pPr marL="0" marR="0" indent="3265916" algn="r" defTabSz="1088638"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4pPr>
      <a:lvl5pPr marL="0" marR="0" indent="4354555" algn="r" defTabSz="1088638"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5pPr>
      <a:lvl6pPr marL="0" marR="0" indent="5443194" algn="r" defTabSz="1088638"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6pPr>
      <a:lvl7pPr marL="0" marR="0" indent="6531833" algn="r" defTabSz="1088638"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7pPr>
      <a:lvl8pPr marL="0" marR="0" indent="7620472" algn="r" defTabSz="1088638"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8pPr>
      <a:lvl9pPr marL="0" marR="0" indent="8709111" algn="r" defTabSz="1088638" rtl="0" latinLnBrk="0">
        <a:lnSpc>
          <a:spcPct val="100000"/>
        </a:lnSpc>
        <a:spcBef>
          <a:spcPts val="0"/>
        </a:spcBef>
        <a:spcAft>
          <a:spcPts val="0"/>
        </a:spcAft>
        <a:buClrTx/>
        <a:buSzTx/>
        <a:buFontTx/>
        <a:buNone/>
        <a:tabLst/>
        <a:defRPr sz="29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podyplomowe.ue.wroc.p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oleObject" Target="../embeddings/oleObject1.bin"/><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nvSpPr>
        <p:spPr>
          <a:xfrm>
            <a:off x="742728" y="127229"/>
            <a:ext cx="22178464" cy="13571531"/>
          </a:xfrm>
          <a:prstGeom prst="rect">
            <a:avLst/>
          </a:prstGeom>
          <a:blipFill>
            <a:blip r:embed="rId2"/>
            <a:stretch>
              <a:fillRect/>
            </a:stretch>
          </a:blipFill>
          <a:ln w="12700">
            <a:miter lim="400000"/>
          </a:ln>
        </p:spPr>
        <p:txBody>
          <a:bodyPr lIns="45719" rIns="45719" anchor="ctr"/>
          <a:lstStyle/>
          <a:p>
            <a:pPr>
              <a:defRPr>
                <a:solidFill>
                  <a:srgbClr val="FFFFFF"/>
                </a:solidFill>
              </a:defRPr>
            </a:pPr>
            <a:endParaRPr/>
          </a:p>
        </p:txBody>
      </p:sp>
      <p:pic>
        <p:nvPicPr>
          <p:cNvPr id="1026" name="Picture 2" descr="http://www.ue.wroc.pl/p/logotyp2/poziom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9821" y="1262063"/>
            <a:ext cx="9001125" cy="2419351"/>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12408024" y="6134725"/>
            <a:ext cx="12192000" cy="2123658"/>
          </a:xfrm>
          <a:prstGeom prst="rect">
            <a:avLst/>
          </a:prstGeom>
        </p:spPr>
        <p:txBody>
          <a:bodyPr>
            <a:spAutoFit/>
          </a:bodyPr>
          <a:lstStyle/>
          <a:p>
            <a:pPr algn="ctr"/>
            <a:r>
              <a:rPr lang="pl-PL" altLang="pl-PL" sz="6600" b="1" dirty="0">
                <a:latin typeface="Arial" charset="0"/>
              </a:rPr>
              <a:t>We form </a:t>
            </a:r>
            <a:r>
              <a:rPr lang="pl-PL" altLang="pl-PL" sz="6600" b="1" dirty="0" err="1">
                <a:latin typeface="Arial" charset="0"/>
              </a:rPr>
              <a:t>managers</a:t>
            </a:r>
            <a:r>
              <a:rPr lang="pl-PL" altLang="pl-PL" sz="6600" b="1" dirty="0">
                <a:latin typeface="Arial" charset="0"/>
              </a:rPr>
              <a:t>.</a:t>
            </a:r>
            <a:br>
              <a:rPr lang="pl-PL" altLang="pl-PL" sz="6600" b="1" dirty="0">
                <a:latin typeface="Arial" charset="0"/>
              </a:rPr>
            </a:br>
            <a:r>
              <a:rPr lang="pl-PL" altLang="pl-PL" sz="6600" b="1" dirty="0" err="1">
                <a:latin typeface="Arial" charset="0"/>
              </a:rPr>
              <a:t>Successfully</a:t>
            </a:r>
            <a:endParaRPr lang="pl-PL" sz="66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
        <p:nvSpPr>
          <p:cNvPr id="250" name="Shape 250"/>
          <p:cNvSpPr/>
          <p:nvPr/>
        </p:nvSpPr>
        <p:spPr>
          <a:xfrm flipH="1">
            <a:off x="18984105" y="2377859"/>
            <a:ext cx="1" cy="8214821"/>
          </a:xfrm>
          <a:prstGeom prst="line">
            <a:avLst/>
          </a:prstGeom>
          <a:ln w="3175">
            <a:solidFill>
              <a:srgbClr val="D9D9D9"/>
            </a:solidFill>
            <a:prstDash val="dot"/>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251" name="Shape 251"/>
          <p:cNvSpPr>
            <a:spLocks noGrp="1"/>
          </p:cNvSpPr>
          <p:nvPr>
            <p:ph type="title"/>
          </p:nvPr>
        </p:nvSpPr>
        <p:spPr>
          <a:xfrm>
            <a:off x="1827450" y="377633"/>
            <a:ext cx="20729100" cy="1513795"/>
          </a:xfrm>
          <a:prstGeom prst="rect">
            <a:avLst/>
          </a:prstGeom>
        </p:spPr>
        <p:txBody>
          <a:bodyPr/>
          <a:lstStyle>
            <a:lvl1pPr>
              <a:defRPr>
                <a:latin typeface="Open Sans Semibold"/>
                <a:ea typeface="Open Sans Semibold"/>
                <a:cs typeface="Open Sans Semibold"/>
                <a:sym typeface="Open Sans Semibold"/>
              </a:defRPr>
            </a:lvl1pPr>
          </a:lstStyle>
          <a:p>
            <a:pPr>
              <a:defRPr>
                <a:latin typeface="Open Sans"/>
                <a:ea typeface="Open Sans"/>
                <a:cs typeface="Open Sans"/>
                <a:sym typeface="Open Sans"/>
              </a:defRPr>
            </a:pPr>
            <a:r>
              <a:rPr lang="pl-PL" b="1" dirty="0" err="1" smtClean="0">
                <a:latin typeface="Open Sans Semibold"/>
                <a:ea typeface="Open Sans Semibold"/>
                <a:cs typeface="Open Sans Semibold"/>
                <a:sym typeface="Open Sans Semibold"/>
              </a:rPr>
              <a:t>Other</a:t>
            </a:r>
            <a:r>
              <a:rPr lang="pl-PL" b="1" dirty="0" smtClean="0">
                <a:latin typeface="Open Sans Semibold"/>
                <a:ea typeface="Open Sans Semibold"/>
                <a:cs typeface="Open Sans Semibold"/>
                <a:sym typeface="Open Sans Semibold"/>
              </a:rPr>
              <a:t> </a:t>
            </a:r>
            <a:r>
              <a:rPr lang="pl-PL" b="1" dirty="0" err="1" smtClean="0">
                <a:latin typeface="Open Sans Semibold"/>
                <a:ea typeface="Open Sans Semibold"/>
                <a:cs typeface="Open Sans Semibold"/>
                <a:sym typeface="Open Sans Semibold"/>
              </a:rPr>
              <a:t>educational</a:t>
            </a:r>
            <a:r>
              <a:rPr lang="pl-PL" b="1" dirty="0" smtClean="0">
                <a:latin typeface="Open Sans Semibold"/>
                <a:ea typeface="Open Sans Semibold"/>
                <a:cs typeface="Open Sans Semibold"/>
                <a:sym typeface="Open Sans Semibold"/>
              </a:rPr>
              <a:t> </a:t>
            </a:r>
            <a:r>
              <a:rPr lang="pl-PL" b="1" dirty="0" err="1" smtClean="0">
                <a:latin typeface="Open Sans Semibold"/>
                <a:ea typeface="Open Sans Semibold"/>
                <a:cs typeface="Open Sans Semibold"/>
                <a:sym typeface="Open Sans Semibold"/>
              </a:rPr>
              <a:t>projects</a:t>
            </a:r>
            <a:endParaRPr b="1" dirty="0">
              <a:latin typeface="Open Sans Semibold"/>
              <a:ea typeface="Open Sans Semibold"/>
              <a:cs typeface="Open Sans Semibold"/>
              <a:sym typeface="Open Sans Semibold"/>
            </a:endParaRPr>
          </a:p>
        </p:txBody>
      </p:sp>
      <p:sp>
        <p:nvSpPr>
          <p:cNvPr id="253" name="Shape 253"/>
          <p:cNvSpPr/>
          <p:nvPr/>
        </p:nvSpPr>
        <p:spPr>
          <a:xfrm>
            <a:off x="12140150" y="6166891"/>
            <a:ext cx="10131579" cy="7214029"/>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lstStyle/>
          <a:p>
            <a:pPr defTabSz="457200">
              <a:defRPr sz="3200" b="1">
                <a:solidFill>
                  <a:srgbClr val="C51D00"/>
                </a:solidFill>
                <a:latin typeface="SourceSansPro-Semibold"/>
                <a:ea typeface="SourceSansPro-Semibold"/>
                <a:cs typeface="SourceSansPro-Semibold"/>
                <a:sym typeface="SourceSansPro-Semibold"/>
              </a:defRPr>
            </a:pPr>
            <a:endParaRPr b="0" dirty="0">
              <a:latin typeface="Open Sans Semibold"/>
              <a:ea typeface="Open Sans Semibold"/>
              <a:cs typeface="Open Sans Semibold"/>
              <a:sym typeface="Open Sans Semibold"/>
            </a:endParaRPr>
          </a:p>
        </p:txBody>
      </p:sp>
      <p:sp>
        <p:nvSpPr>
          <p:cNvPr id="2" name="Prostokąt 1"/>
          <p:cNvSpPr/>
          <p:nvPr/>
        </p:nvSpPr>
        <p:spPr>
          <a:xfrm>
            <a:off x="1920166" y="2377859"/>
            <a:ext cx="20785002" cy="5016758"/>
          </a:xfrm>
          <a:prstGeom prst="rect">
            <a:avLst/>
          </a:prstGeom>
        </p:spPr>
        <p:txBody>
          <a:bodyPr wrap="square">
            <a:spAutoFit/>
          </a:bodyPr>
          <a:lstStyle/>
          <a:p>
            <a:r>
              <a:rPr lang="en-US" altLang="pl-PL" sz="3200" b="1" dirty="0">
                <a:solidFill>
                  <a:schemeClr val="tx1">
                    <a:lumMod val="75000"/>
                    <a:lumOff val="25000"/>
                  </a:schemeClr>
                </a:solidFill>
                <a:latin typeface="Open Sans Light"/>
              </a:rPr>
              <a:t>Summer School</a:t>
            </a:r>
            <a:r>
              <a:rPr lang="en-US" altLang="pl-PL" sz="3200" dirty="0">
                <a:solidFill>
                  <a:schemeClr val="tx1">
                    <a:lumMod val="75000"/>
                    <a:lumOff val="25000"/>
                  </a:schemeClr>
                </a:solidFill>
                <a:latin typeface="Open Sans Light"/>
              </a:rPr>
              <a:t> </a:t>
            </a:r>
            <a:r>
              <a:rPr lang="pl-PL" altLang="pl-PL" sz="3200" b="1" dirty="0" smtClean="0">
                <a:solidFill>
                  <a:schemeClr val="tx1">
                    <a:lumMod val="75000"/>
                    <a:lumOff val="25000"/>
                  </a:schemeClr>
                </a:solidFill>
                <a:latin typeface="Open Sans Light"/>
              </a:rPr>
              <a:t>Poland </a:t>
            </a:r>
            <a:r>
              <a:rPr lang="en-US" altLang="pl-PL" sz="3200" dirty="0" smtClean="0">
                <a:solidFill>
                  <a:schemeClr val="tx1">
                    <a:lumMod val="75000"/>
                    <a:lumOff val="25000"/>
                  </a:schemeClr>
                </a:solidFill>
                <a:latin typeface="Open Sans Light"/>
              </a:rPr>
              <a:t>offers </a:t>
            </a:r>
            <a:r>
              <a:rPr lang="en-US" altLang="pl-PL" sz="3200" dirty="0">
                <a:solidFill>
                  <a:schemeClr val="tx1">
                    <a:lumMod val="75000"/>
                    <a:lumOff val="25000"/>
                  </a:schemeClr>
                </a:solidFill>
                <a:latin typeface="Open Sans Light"/>
              </a:rPr>
              <a:t>students from all over the </a:t>
            </a:r>
            <a:r>
              <a:rPr lang="pl-PL" altLang="pl-PL" sz="3200" dirty="0" err="1">
                <a:solidFill>
                  <a:schemeClr val="tx1">
                    <a:lumMod val="75000"/>
                    <a:lumOff val="25000"/>
                  </a:schemeClr>
                </a:solidFill>
                <a:latin typeface="Open Sans Light"/>
              </a:rPr>
              <a:t>w</a:t>
            </a:r>
            <a:r>
              <a:rPr lang="en-US" altLang="pl-PL" sz="3200" dirty="0" smtClean="0">
                <a:solidFill>
                  <a:schemeClr val="tx1">
                    <a:lumMod val="75000"/>
                    <a:lumOff val="25000"/>
                  </a:schemeClr>
                </a:solidFill>
                <a:latin typeface="Open Sans Light"/>
              </a:rPr>
              <a:t>or</a:t>
            </a:r>
            <a:r>
              <a:rPr lang="pl-PL" altLang="pl-PL" sz="3200" dirty="0">
                <a:solidFill>
                  <a:schemeClr val="tx1">
                    <a:lumMod val="75000"/>
                    <a:lumOff val="25000"/>
                  </a:schemeClr>
                </a:solidFill>
                <a:latin typeface="Open Sans Light"/>
              </a:rPr>
              <a:t>l</a:t>
            </a:r>
            <a:r>
              <a:rPr lang="en-US" altLang="pl-PL" sz="3200" dirty="0">
                <a:solidFill>
                  <a:schemeClr val="tx1">
                    <a:lumMod val="75000"/>
                    <a:lumOff val="25000"/>
                  </a:schemeClr>
                </a:solidFill>
                <a:latin typeface="Open Sans Light"/>
              </a:rPr>
              <a:t>d </a:t>
            </a:r>
            <a:r>
              <a:rPr lang="pl-PL" altLang="pl-PL" sz="3200" dirty="0">
                <a:solidFill>
                  <a:schemeClr val="tx1">
                    <a:lumMod val="75000"/>
                    <a:lumOff val="25000"/>
                  </a:schemeClr>
                </a:solidFill>
                <a:latin typeface="Open Sans Light"/>
              </a:rPr>
              <a:t>a</a:t>
            </a:r>
            <a:r>
              <a:rPr lang="en-US" altLang="pl-PL" sz="3200" dirty="0" smtClean="0">
                <a:solidFill>
                  <a:schemeClr val="tx1">
                    <a:lumMod val="75000"/>
                    <a:lumOff val="25000"/>
                  </a:schemeClr>
                </a:solidFill>
                <a:latin typeface="Open Sans Light"/>
              </a:rPr>
              <a:t> </a:t>
            </a:r>
            <a:r>
              <a:rPr lang="en-US" altLang="pl-PL" sz="3200" dirty="0">
                <a:solidFill>
                  <a:schemeClr val="tx1">
                    <a:lumMod val="75000"/>
                    <a:lumOff val="25000"/>
                  </a:schemeClr>
                </a:solidFill>
                <a:latin typeface="Open Sans Light"/>
              </a:rPr>
              <a:t>unique opportunity to study economics, visit the unique city of </a:t>
            </a:r>
            <a:r>
              <a:rPr lang="en-US" altLang="pl-PL" sz="3200" dirty="0" err="1">
                <a:solidFill>
                  <a:schemeClr val="tx1">
                    <a:lumMod val="75000"/>
                    <a:lumOff val="25000"/>
                  </a:schemeClr>
                </a:solidFill>
                <a:latin typeface="Open Sans Light"/>
              </a:rPr>
              <a:t>Wrocław</a:t>
            </a:r>
            <a:r>
              <a:rPr lang="en-US" altLang="pl-PL" sz="3200" dirty="0">
                <a:solidFill>
                  <a:schemeClr val="tx1">
                    <a:lumMod val="75000"/>
                    <a:lumOff val="25000"/>
                  </a:schemeClr>
                </a:solidFill>
                <a:latin typeface="Open Sans Light"/>
              </a:rPr>
              <a:t> and its region, meet new people and have fun – </a:t>
            </a:r>
            <a:r>
              <a:rPr lang="pl-PL" altLang="pl-PL" sz="3200" dirty="0" err="1" smtClean="0">
                <a:solidFill>
                  <a:schemeClr val="tx1">
                    <a:lumMod val="75000"/>
                    <a:lumOff val="25000"/>
                  </a:schemeClr>
                </a:solidFill>
                <a:latin typeface="Open Sans Light"/>
              </a:rPr>
              <a:t>all</a:t>
            </a:r>
            <a:r>
              <a:rPr lang="pl-PL" altLang="pl-PL" sz="3200" dirty="0" smtClean="0">
                <a:solidFill>
                  <a:schemeClr val="tx1">
                    <a:lumMod val="75000"/>
                    <a:lumOff val="25000"/>
                  </a:schemeClr>
                </a:solidFill>
                <a:latin typeface="Open Sans Light"/>
              </a:rPr>
              <a:t> </a:t>
            </a:r>
            <a:r>
              <a:rPr lang="en-US" altLang="pl-PL" sz="3200" dirty="0" smtClean="0">
                <a:solidFill>
                  <a:schemeClr val="tx1">
                    <a:lumMod val="75000"/>
                    <a:lumOff val="25000"/>
                  </a:schemeClr>
                </a:solidFill>
                <a:latin typeface="Open Sans Light"/>
              </a:rPr>
              <a:t>at </a:t>
            </a:r>
            <a:r>
              <a:rPr lang="en-US" altLang="pl-PL" sz="3200" dirty="0">
                <a:solidFill>
                  <a:schemeClr val="tx1">
                    <a:lumMod val="75000"/>
                    <a:lumOff val="25000"/>
                  </a:schemeClr>
                </a:solidFill>
                <a:latin typeface="Open Sans Light"/>
              </a:rPr>
              <a:t>the same time. We </a:t>
            </a:r>
            <a:r>
              <a:rPr lang="pl-PL" altLang="pl-PL" sz="3200" dirty="0" err="1" smtClean="0">
                <a:solidFill>
                  <a:schemeClr val="tx1">
                    <a:lumMod val="75000"/>
                    <a:lumOff val="25000"/>
                  </a:schemeClr>
                </a:solidFill>
                <a:latin typeface="Open Sans Light"/>
              </a:rPr>
              <a:t>have</a:t>
            </a:r>
            <a:r>
              <a:rPr lang="pl-PL" altLang="pl-PL" sz="3200" dirty="0" smtClean="0">
                <a:solidFill>
                  <a:schemeClr val="tx1">
                    <a:lumMod val="75000"/>
                    <a:lumOff val="25000"/>
                  </a:schemeClr>
                </a:solidFill>
                <a:latin typeface="Open Sans Light"/>
              </a:rPr>
              <a:t> </a:t>
            </a:r>
            <a:r>
              <a:rPr lang="pl-PL" altLang="pl-PL" sz="3200" dirty="0" err="1" smtClean="0">
                <a:solidFill>
                  <a:schemeClr val="tx1">
                    <a:lumMod val="75000"/>
                    <a:lumOff val="25000"/>
                  </a:schemeClr>
                </a:solidFill>
                <a:latin typeface="Open Sans Light"/>
              </a:rPr>
              <a:t>already</a:t>
            </a:r>
            <a:r>
              <a:rPr lang="pl-PL" altLang="pl-PL" sz="3200" dirty="0" smtClean="0">
                <a:solidFill>
                  <a:schemeClr val="tx1">
                    <a:lumMod val="75000"/>
                    <a:lumOff val="25000"/>
                  </a:schemeClr>
                </a:solidFill>
                <a:latin typeface="Open Sans Light"/>
              </a:rPr>
              <a:t> </a:t>
            </a:r>
            <a:r>
              <a:rPr lang="pl-PL" altLang="pl-PL" sz="3200" dirty="0" err="1" smtClean="0">
                <a:solidFill>
                  <a:schemeClr val="tx1">
                    <a:lumMod val="75000"/>
                    <a:lumOff val="25000"/>
                  </a:schemeClr>
                </a:solidFill>
                <a:latin typeface="Open Sans Light"/>
              </a:rPr>
              <a:t>hosted</a:t>
            </a:r>
            <a:r>
              <a:rPr lang="en-US" altLang="pl-PL" sz="3200" dirty="0" smtClean="0">
                <a:solidFill>
                  <a:schemeClr val="tx1">
                    <a:lumMod val="75000"/>
                    <a:lumOff val="25000"/>
                  </a:schemeClr>
                </a:solidFill>
                <a:latin typeface="Open Sans Light"/>
              </a:rPr>
              <a:t> </a:t>
            </a:r>
            <a:r>
              <a:rPr lang="en-US" altLang="pl-PL" sz="3200" dirty="0">
                <a:solidFill>
                  <a:schemeClr val="tx1">
                    <a:lumMod val="75000"/>
                    <a:lumOff val="25000"/>
                  </a:schemeClr>
                </a:solidFill>
                <a:latin typeface="Open Sans Light"/>
              </a:rPr>
              <a:t>students from all </a:t>
            </a:r>
            <a:r>
              <a:rPr lang="pl-PL" altLang="pl-PL" sz="3200" dirty="0">
                <a:solidFill>
                  <a:schemeClr val="tx1">
                    <a:lumMod val="75000"/>
                    <a:lumOff val="25000"/>
                  </a:schemeClr>
                </a:solidFill>
                <a:latin typeface="Open Sans Light"/>
              </a:rPr>
              <a:t>the </a:t>
            </a:r>
            <a:r>
              <a:rPr lang="en-US" altLang="pl-PL" sz="3200" dirty="0">
                <a:solidFill>
                  <a:schemeClr val="tx1">
                    <a:lumMod val="75000"/>
                    <a:lumOff val="25000"/>
                  </a:schemeClr>
                </a:solidFill>
                <a:latin typeface="Open Sans Light"/>
              </a:rPr>
              <a:t>continents</a:t>
            </a:r>
            <a:r>
              <a:rPr lang="en-US" altLang="pl-PL" sz="3200" dirty="0" smtClean="0">
                <a:solidFill>
                  <a:schemeClr val="tx1">
                    <a:lumMod val="75000"/>
                    <a:lumOff val="25000"/>
                  </a:schemeClr>
                </a:solidFill>
                <a:latin typeface="Open Sans Light"/>
              </a:rPr>
              <a:t>.</a:t>
            </a:r>
            <a:endParaRPr lang="pl-PL" altLang="pl-PL" sz="3200" dirty="0" smtClean="0">
              <a:solidFill>
                <a:schemeClr val="tx1">
                  <a:lumMod val="75000"/>
                  <a:lumOff val="25000"/>
                </a:schemeClr>
              </a:solidFill>
              <a:latin typeface="Open Sans Light"/>
            </a:endParaRPr>
          </a:p>
          <a:p>
            <a:r>
              <a:rPr lang="pl-PL" altLang="pl-PL" sz="3200" dirty="0" smtClean="0">
                <a:solidFill>
                  <a:schemeClr val="tx1">
                    <a:lumMod val="75000"/>
                    <a:lumOff val="25000"/>
                  </a:schemeClr>
                </a:solidFill>
                <a:latin typeface="Open Sans Light"/>
              </a:rPr>
              <a:t>The </a:t>
            </a:r>
            <a:r>
              <a:rPr lang="pl-PL" altLang="pl-PL" sz="3200" dirty="0" err="1" smtClean="0">
                <a:solidFill>
                  <a:schemeClr val="tx1">
                    <a:lumMod val="75000"/>
                    <a:lumOff val="25000"/>
                  </a:schemeClr>
                </a:solidFill>
                <a:latin typeface="Open Sans Light"/>
              </a:rPr>
              <a:t>next</a:t>
            </a:r>
            <a:r>
              <a:rPr lang="pl-PL" altLang="pl-PL" sz="3200" dirty="0" smtClean="0">
                <a:solidFill>
                  <a:schemeClr val="tx1">
                    <a:lumMod val="75000"/>
                    <a:lumOff val="25000"/>
                  </a:schemeClr>
                </a:solidFill>
                <a:latin typeface="Open Sans Light"/>
              </a:rPr>
              <a:t> </a:t>
            </a:r>
            <a:r>
              <a:rPr lang="pl-PL" altLang="pl-PL" sz="3200" dirty="0" err="1" smtClean="0">
                <a:solidFill>
                  <a:schemeClr val="tx1">
                    <a:lumMod val="75000"/>
                    <a:lumOff val="25000"/>
                  </a:schemeClr>
                </a:solidFill>
                <a:latin typeface="Open Sans Light"/>
              </a:rPr>
              <a:t>edition</a:t>
            </a:r>
            <a:r>
              <a:rPr lang="pl-PL" altLang="pl-PL" sz="3200" dirty="0" smtClean="0">
                <a:solidFill>
                  <a:schemeClr val="tx1">
                    <a:lumMod val="75000"/>
                    <a:lumOff val="25000"/>
                  </a:schemeClr>
                </a:solidFill>
                <a:latin typeface="Open Sans Light"/>
              </a:rPr>
              <a:t> of </a:t>
            </a:r>
            <a:r>
              <a:rPr lang="pl-PL" altLang="pl-PL" sz="3200" dirty="0" err="1" smtClean="0">
                <a:solidFill>
                  <a:schemeClr val="tx1">
                    <a:lumMod val="75000"/>
                    <a:lumOff val="25000"/>
                  </a:schemeClr>
                </a:solidFill>
                <a:latin typeface="Open Sans Light"/>
              </a:rPr>
              <a:t>Summer</a:t>
            </a:r>
            <a:r>
              <a:rPr lang="pl-PL" altLang="pl-PL" sz="3200" dirty="0" smtClean="0">
                <a:solidFill>
                  <a:schemeClr val="tx1">
                    <a:lumMod val="75000"/>
                    <a:lumOff val="25000"/>
                  </a:schemeClr>
                </a:solidFill>
                <a:latin typeface="Open Sans Light"/>
              </a:rPr>
              <a:t> School Poland </a:t>
            </a:r>
            <a:r>
              <a:rPr lang="pl-PL" altLang="pl-PL" sz="3200" dirty="0" err="1" smtClean="0">
                <a:solidFill>
                  <a:schemeClr val="tx1">
                    <a:lumMod val="75000"/>
                    <a:lumOff val="25000"/>
                  </a:schemeClr>
                </a:solidFill>
                <a:latin typeface="Open Sans Light"/>
              </a:rPr>
              <a:t>will</a:t>
            </a:r>
            <a:r>
              <a:rPr lang="pl-PL" altLang="pl-PL" sz="3200" dirty="0" smtClean="0">
                <a:solidFill>
                  <a:schemeClr val="tx1">
                    <a:lumMod val="75000"/>
                    <a:lumOff val="25000"/>
                  </a:schemeClr>
                </a:solidFill>
                <a:latin typeface="Open Sans Light"/>
              </a:rPr>
              <a:t> </a:t>
            </a:r>
            <a:r>
              <a:rPr lang="pl-PL" altLang="pl-PL" sz="3200" dirty="0" err="1" smtClean="0">
                <a:solidFill>
                  <a:schemeClr val="tx1">
                    <a:lumMod val="75000"/>
                    <a:lumOff val="25000"/>
                  </a:schemeClr>
                </a:solidFill>
                <a:latin typeface="Open Sans Light"/>
              </a:rPr>
              <a:t>take</a:t>
            </a:r>
            <a:r>
              <a:rPr lang="pl-PL" altLang="pl-PL" sz="3200" dirty="0" smtClean="0">
                <a:solidFill>
                  <a:schemeClr val="tx1">
                    <a:lumMod val="75000"/>
                    <a:lumOff val="25000"/>
                  </a:schemeClr>
                </a:solidFill>
                <a:latin typeface="Open Sans Light"/>
              </a:rPr>
              <a:t> place 1-15 </a:t>
            </a:r>
            <a:r>
              <a:rPr lang="pl-PL" altLang="pl-PL" sz="3200" dirty="0" err="1" smtClean="0">
                <a:solidFill>
                  <a:schemeClr val="tx1">
                    <a:lumMod val="75000"/>
                    <a:lumOff val="25000"/>
                  </a:schemeClr>
                </a:solidFill>
                <a:latin typeface="Open Sans Light"/>
              </a:rPr>
              <a:t>July</a:t>
            </a:r>
            <a:r>
              <a:rPr lang="pl-PL" altLang="pl-PL" sz="3200" dirty="0" smtClean="0">
                <a:solidFill>
                  <a:schemeClr val="tx1">
                    <a:lumMod val="75000"/>
                    <a:lumOff val="25000"/>
                  </a:schemeClr>
                </a:solidFill>
                <a:latin typeface="Open Sans Light"/>
              </a:rPr>
              <a:t> 2017. </a:t>
            </a:r>
            <a:r>
              <a:rPr lang="pl-PL" altLang="pl-PL" sz="3200" dirty="0" err="1" smtClean="0">
                <a:solidFill>
                  <a:schemeClr val="tx1">
                    <a:lumMod val="75000"/>
                    <a:lumOff val="25000"/>
                  </a:schemeClr>
                </a:solidFill>
                <a:latin typeface="Open Sans Light"/>
              </a:rPr>
              <a:t>This</a:t>
            </a:r>
            <a:r>
              <a:rPr lang="pl-PL" altLang="pl-PL" sz="3200" dirty="0" smtClean="0">
                <a:solidFill>
                  <a:schemeClr val="tx1">
                    <a:lumMod val="75000"/>
                    <a:lumOff val="25000"/>
                  </a:schemeClr>
                </a:solidFill>
                <a:latin typeface="Open Sans Light"/>
              </a:rPr>
              <a:t> </a:t>
            </a:r>
            <a:r>
              <a:rPr lang="pl-PL" altLang="pl-PL" sz="3200" dirty="0" err="1" smtClean="0">
                <a:solidFill>
                  <a:schemeClr val="tx1">
                    <a:lumMod val="75000"/>
                    <a:lumOff val="25000"/>
                  </a:schemeClr>
                </a:solidFill>
                <a:latin typeface="Open Sans Light"/>
              </a:rPr>
              <a:t>year</a:t>
            </a:r>
            <a:r>
              <a:rPr lang="pl-PL" altLang="pl-PL" sz="3200" dirty="0" smtClean="0">
                <a:solidFill>
                  <a:schemeClr val="tx1">
                    <a:lumMod val="75000"/>
                    <a:lumOff val="25000"/>
                  </a:schemeClr>
                </a:solidFill>
                <a:latin typeface="Open Sans Light"/>
              </a:rPr>
              <a:t>, the </a:t>
            </a:r>
            <a:r>
              <a:rPr lang="pl-PL" altLang="pl-PL" sz="3200" dirty="0" err="1" smtClean="0">
                <a:solidFill>
                  <a:schemeClr val="tx1">
                    <a:lumMod val="75000"/>
                    <a:lumOff val="25000"/>
                  </a:schemeClr>
                </a:solidFill>
                <a:latin typeface="Open Sans Light"/>
              </a:rPr>
              <a:t>project</a:t>
            </a:r>
            <a:r>
              <a:rPr lang="pl-PL" altLang="pl-PL" sz="3200" dirty="0" smtClean="0">
                <a:solidFill>
                  <a:schemeClr val="tx1">
                    <a:lumMod val="75000"/>
                    <a:lumOff val="25000"/>
                  </a:schemeClr>
                </a:solidFill>
                <a:latin typeface="Open Sans Light"/>
              </a:rPr>
              <a:t> </a:t>
            </a:r>
            <a:r>
              <a:rPr lang="pl-PL" altLang="pl-PL" sz="3200" dirty="0" err="1" smtClean="0">
                <a:solidFill>
                  <a:schemeClr val="tx1">
                    <a:lumMod val="75000"/>
                    <a:lumOff val="25000"/>
                  </a:schemeClr>
                </a:solidFill>
                <a:latin typeface="Open Sans Light"/>
              </a:rPr>
              <a:t>is</a:t>
            </a:r>
            <a:r>
              <a:rPr lang="pl-PL" altLang="pl-PL" sz="3200" dirty="0" smtClean="0">
                <a:solidFill>
                  <a:schemeClr val="tx1">
                    <a:lumMod val="75000"/>
                    <a:lumOff val="25000"/>
                  </a:schemeClr>
                </a:solidFill>
                <a:latin typeface="Open Sans Light"/>
              </a:rPr>
              <a:t> </a:t>
            </a:r>
            <a:r>
              <a:rPr lang="pl-PL" altLang="pl-PL" sz="3200" dirty="0" err="1" smtClean="0">
                <a:solidFill>
                  <a:schemeClr val="tx1">
                    <a:lumMod val="75000"/>
                    <a:lumOff val="25000"/>
                  </a:schemeClr>
                </a:solidFill>
                <a:latin typeface="Open Sans Light"/>
              </a:rPr>
              <a:t>called</a:t>
            </a:r>
            <a:endParaRPr lang="pl-PL" altLang="pl-PL" sz="3200" dirty="0" smtClean="0">
              <a:solidFill>
                <a:schemeClr val="tx1">
                  <a:lumMod val="75000"/>
                  <a:lumOff val="25000"/>
                </a:schemeClr>
              </a:solidFill>
              <a:latin typeface="Open Sans Light"/>
            </a:endParaRPr>
          </a:p>
          <a:p>
            <a:r>
              <a:rPr lang="pl-PL" sz="3200" dirty="0" err="1" smtClean="0">
                <a:solidFill>
                  <a:schemeClr val="tx1">
                    <a:lumMod val="75000"/>
                    <a:lumOff val="25000"/>
                  </a:schemeClr>
                </a:solidFill>
                <a:latin typeface="Open Sans Light"/>
              </a:rPr>
              <a:t>Quantitative</a:t>
            </a:r>
            <a:r>
              <a:rPr lang="pl-PL" sz="3200" dirty="0" smtClean="0">
                <a:solidFill>
                  <a:schemeClr val="tx1">
                    <a:lumMod val="75000"/>
                    <a:lumOff val="25000"/>
                  </a:schemeClr>
                </a:solidFill>
                <a:latin typeface="Open Sans Light"/>
              </a:rPr>
              <a:t> </a:t>
            </a:r>
            <a:r>
              <a:rPr lang="pl-PL" sz="3200" dirty="0">
                <a:solidFill>
                  <a:schemeClr val="tx1">
                    <a:lumMod val="75000"/>
                    <a:lumOff val="25000"/>
                  </a:schemeClr>
                </a:solidFill>
                <a:latin typeface="Open Sans Light"/>
              </a:rPr>
              <a:t>and </a:t>
            </a:r>
            <a:r>
              <a:rPr lang="pl-PL" sz="3200" dirty="0" err="1">
                <a:solidFill>
                  <a:schemeClr val="tx1">
                    <a:lumMod val="75000"/>
                    <a:lumOff val="25000"/>
                  </a:schemeClr>
                </a:solidFill>
                <a:latin typeface="Open Sans Light"/>
              </a:rPr>
              <a:t>Qualitative</a:t>
            </a:r>
            <a:r>
              <a:rPr lang="pl-PL" sz="3200" dirty="0">
                <a:solidFill>
                  <a:schemeClr val="tx1">
                    <a:lumMod val="75000"/>
                    <a:lumOff val="25000"/>
                  </a:schemeClr>
                </a:solidFill>
                <a:latin typeface="Open Sans Light"/>
              </a:rPr>
              <a:t> </a:t>
            </a:r>
            <a:r>
              <a:rPr lang="pl-PL" sz="3200" dirty="0" err="1">
                <a:solidFill>
                  <a:schemeClr val="tx1">
                    <a:lumMod val="75000"/>
                    <a:lumOff val="25000"/>
                  </a:schemeClr>
                </a:solidFill>
                <a:latin typeface="Open Sans Light"/>
              </a:rPr>
              <a:t>Methods</a:t>
            </a:r>
            <a:r>
              <a:rPr lang="pl-PL" sz="3200" dirty="0">
                <a:solidFill>
                  <a:schemeClr val="tx1">
                    <a:lumMod val="75000"/>
                    <a:lumOff val="25000"/>
                  </a:schemeClr>
                </a:solidFill>
                <a:latin typeface="Open Sans Light"/>
              </a:rPr>
              <a:t> in Management</a:t>
            </a:r>
            <a:r>
              <a:rPr lang="pl-PL" sz="3200" dirty="0" smtClean="0">
                <a:solidFill>
                  <a:schemeClr val="tx1">
                    <a:lumMod val="75000"/>
                    <a:lumOff val="25000"/>
                  </a:schemeClr>
                </a:solidFill>
                <a:latin typeface="Open Sans Light"/>
              </a:rPr>
              <a:t>.</a:t>
            </a:r>
          </a:p>
          <a:p>
            <a:endParaRPr lang="pl-PL" sz="3200" dirty="0" smtClean="0">
              <a:solidFill>
                <a:schemeClr val="tx1">
                  <a:lumMod val="75000"/>
                  <a:lumOff val="25000"/>
                </a:schemeClr>
              </a:solidFill>
              <a:latin typeface="Open Sans Light"/>
            </a:endParaRPr>
          </a:p>
          <a:p>
            <a:r>
              <a:rPr lang="en-US" sz="3200" b="1" dirty="0" smtClean="0">
                <a:solidFill>
                  <a:schemeClr val="tx1">
                    <a:lumMod val="75000"/>
                    <a:lumOff val="25000"/>
                  </a:schemeClr>
                </a:solidFill>
              </a:rPr>
              <a:t>Summer </a:t>
            </a:r>
            <a:r>
              <a:rPr lang="en-US" sz="3200" b="1" dirty="0">
                <a:solidFill>
                  <a:schemeClr val="tx1">
                    <a:lumMod val="75000"/>
                    <a:lumOff val="25000"/>
                  </a:schemeClr>
                </a:solidFill>
              </a:rPr>
              <a:t>School on Data </a:t>
            </a:r>
            <a:r>
              <a:rPr lang="en-US" sz="3200" b="1" dirty="0" smtClean="0">
                <a:solidFill>
                  <a:schemeClr val="tx1">
                    <a:lumMod val="75000"/>
                    <a:lumOff val="25000"/>
                  </a:schemeClr>
                </a:solidFill>
              </a:rPr>
              <a:t>Science</a:t>
            </a:r>
            <a:r>
              <a:rPr lang="pl-PL" sz="3200" b="1" dirty="0" smtClean="0">
                <a:solidFill>
                  <a:schemeClr val="tx1">
                    <a:lumMod val="75000"/>
                    <a:lumOff val="25000"/>
                  </a:schemeClr>
                </a:solidFill>
              </a:rPr>
              <a:t> </a:t>
            </a:r>
            <a:endParaRPr lang="pl-PL" sz="3200" dirty="0">
              <a:solidFill>
                <a:schemeClr val="tx1">
                  <a:lumMod val="75000"/>
                  <a:lumOff val="25000"/>
                </a:schemeClr>
              </a:solidFill>
            </a:endParaRPr>
          </a:p>
          <a:p>
            <a:r>
              <a:rPr lang="en-US" sz="3200" dirty="0">
                <a:solidFill>
                  <a:schemeClr val="tx1">
                    <a:lumMod val="75000"/>
                    <a:lumOff val="25000"/>
                  </a:schemeClr>
                </a:solidFill>
                <a:latin typeface="Open Sans Light"/>
              </a:rPr>
              <a:t>IT Summer School, organized by the Wroclaw University of Economics in cooperation with the </a:t>
            </a:r>
            <a:r>
              <a:rPr lang="en-US" sz="3200" dirty="0" err="1">
                <a:solidFill>
                  <a:schemeClr val="tx1">
                    <a:lumMod val="75000"/>
                    <a:lumOff val="25000"/>
                  </a:schemeClr>
                </a:solidFill>
                <a:latin typeface="Open Sans Light"/>
              </a:rPr>
              <a:t>IS:link</a:t>
            </a:r>
            <a:r>
              <a:rPr lang="en-US" sz="3200" dirty="0">
                <a:solidFill>
                  <a:schemeClr val="tx1">
                    <a:lumMod val="75000"/>
                    <a:lumOff val="25000"/>
                  </a:schemeClr>
                </a:solidFill>
                <a:latin typeface="Open Sans Light"/>
              </a:rPr>
              <a:t> network, and in close collaboration with the University of Leipzig. </a:t>
            </a:r>
            <a:r>
              <a:rPr lang="en-US" sz="3200" dirty="0" smtClean="0">
                <a:solidFill>
                  <a:schemeClr val="tx1">
                    <a:lumMod val="75000"/>
                    <a:lumOff val="25000"/>
                  </a:schemeClr>
                </a:solidFill>
                <a:latin typeface="Open Sans Light"/>
              </a:rPr>
              <a:t>This </a:t>
            </a:r>
            <a:r>
              <a:rPr lang="en-US" sz="3200" dirty="0">
                <a:solidFill>
                  <a:schemeClr val="tx1">
                    <a:lumMod val="75000"/>
                    <a:lumOff val="25000"/>
                  </a:schemeClr>
                </a:solidFill>
                <a:latin typeface="Open Sans Light"/>
              </a:rPr>
              <a:t>year’s edition of summer school covers an attractive IT/IS subject: Data </a:t>
            </a:r>
            <a:r>
              <a:rPr lang="en-US" sz="3200" dirty="0" smtClean="0">
                <a:solidFill>
                  <a:schemeClr val="tx1">
                    <a:lumMod val="75000"/>
                    <a:lumOff val="25000"/>
                  </a:schemeClr>
                </a:solidFill>
                <a:latin typeface="Open Sans Light"/>
              </a:rPr>
              <a:t>Science</a:t>
            </a:r>
            <a:r>
              <a:rPr lang="en-US" sz="3200" b="1" dirty="0" smtClean="0">
                <a:solidFill>
                  <a:schemeClr val="tx1">
                    <a:lumMod val="75000"/>
                    <a:lumOff val="25000"/>
                  </a:schemeClr>
                </a:solidFill>
                <a:latin typeface="Open Sans Light"/>
              </a:rPr>
              <a:t> </a:t>
            </a:r>
            <a:r>
              <a:rPr lang="pl-PL" sz="3200" dirty="0" smtClean="0">
                <a:solidFill>
                  <a:schemeClr val="tx1">
                    <a:lumMod val="75000"/>
                    <a:lumOff val="25000"/>
                  </a:schemeClr>
                </a:solidFill>
                <a:latin typeface="Open Sans Light"/>
              </a:rPr>
              <a:t>(</a:t>
            </a:r>
            <a:r>
              <a:rPr lang="pl-PL" sz="3200" dirty="0" smtClean="0">
                <a:solidFill>
                  <a:schemeClr val="tx1">
                    <a:lumMod val="75000"/>
                    <a:lumOff val="25000"/>
                  </a:schemeClr>
                </a:solidFill>
              </a:rPr>
              <a:t>August</a:t>
            </a:r>
            <a:r>
              <a:rPr lang="pl-PL" sz="3200" dirty="0">
                <a:solidFill>
                  <a:schemeClr val="tx1">
                    <a:lumMod val="75000"/>
                    <a:lumOff val="25000"/>
                  </a:schemeClr>
                </a:solidFill>
              </a:rPr>
              <a:t>, 28th – </a:t>
            </a:r>
            <a:r>
              <a:rPr lang="pl-PL" sz="3200" dirty="0" err="1">
                <a:solidFill>
                  <a:schemeClr val="tx1">
                    <a:lumMod val="75000"/>
                    <a:lumOff val="25000"/>
                  </a:schemeClr>
                </a:solidFill>
              </a:rPr>
              <a:t>September</a:t>
            </a:r>
            <a:r>
              <a:rPr lang="pl-PL" sz="3200" dirty="0">
                <a:solidFill>
                  <a:schemeClr val="tx1">
                    <a:lumMod val="75000"/>
                    <a:lumOff val="25000"/>
                  </a:schemeClr>
                </a:solidFill>
              </a:rPr>
              <a:t>, </a:t>
            </a:r>
            <a:r>
              <a:rPr lang="pl-PL" sz="3200" dirty="0" smtClean="0">
                <a:solidFill>
                  <a:schemeClr val="tx1">
                    <a:lumMod val="75000"/>
                    <a:lumOff val="25000"/>
                  </a:schemeClr>
                </a:solidFill>
              </a:rPr>
              <a:t>10th). </a:t>
            </a:r>
            <a:endParaRPr lang="pl-PL" altLang="pl-PL" sz="3200" dirty="0">
              <a:solidFill>
                <a:schemeClr val="tx1">
                  <a:lumMod val="75000"/>
                  <a:lumOff val="25000"/>
                </a:schemeClr>
              </a:solidFill>
              <a:latin typeface="Open Sans Light"/>
            </a:endParaRPr>
          </a:p>
        </p:txBody>
      </p:sp>
      <p:sp>
        <p:nvSpPr>
          <p:cNvPr id="4" name="Prostokąt 3"/>
          <p:cNvSpPr/>
          <p:nvPr/>
        </p:nvSpPr>
        <p:spPr>
          <a:xfrm>
            <a:off x="1920166" y="7230229"/>
            <a:ext cx="20785002" cy="4524315"/>
          </a:xfrm>
          <a:prstGeom prst="rect">
            <a:avLst/>
          </a:prstGeom>
        </p:spPr>
        <p:txBody>
          <a:bodyPr wrap="square">
            <a:spAutoFit/>
          </a:bodyPr>
          <a:lstStyle/>
          <a:p>
            <a:endParaRPr lang="pl-PL" altLang="pl-PL" sz="3200" dirty="0" smtClean="0">
              <a:solidFill>
                <a:schemeClr val="tx1">
                  <a:lumMod val="75000"/>
                  <a:lumOff val="25000"/>
                </a:schemeClr>
              </a:solidFill>
              <a:latin typeface="Open Sans Light"/>
            </a:endParaRPr>
          </a:p>
          <a:p>
            <a:r>
              <a:rPr lang="pl-PL" altLang="pl-PL" sz="3200" dirty="0" smtClean="0">
                <a:solidFill>
                  <a:schemeClr val="tx1">
                    <a:lumMod val="75000"/>
                    <a:lumOff val="25000"/>
                  </a:schemeClr>
                </a:solidFill>
                <a:latin typeface="Open Sans Light"/>
              </a:rPr>
              <a:t>The</a:t>
            </a:r>
            <a:r>
              <a:rPr lang="en-US" altLang="pl-PL" sz="3200" b="1" dirty="0" smtClean="0">
                <a:solidFill>
                  <a:schemeClr val="tx1">
                    <a:lumMod val="75000"/>
                    <a:lumOff val="25000"/>
                  </a:schemeClr>
                </a:solidFill>
                <a:latin typeface="Open Sans Light"/>
              </a:rPr>
              <a:t> </a:t>
            </a:r>
            <a:r>
              <a:rPr lang="en-US" altLang="pl-PL" sz="3200" b="1" dirty="0">
                <a:solidFill>
                  <a:schemeClr val="tx1">
                    <a:lumMod val="75000"/>
                    <a:lumOff val="25000"/>
                  </a:schemeClr>
                </a:solidFill>
                <a:latin typeface="Open Sans Light"/>
              </a:rPr>
              <a:t>Third  Age University</a:t>
            </a:r>
            <a:r>
              <a:rPr lang="en-US" altLang="pl-PL" sz="3200" dirty="0">
                <a:solidFill>
                  <a:schemeClr val="tx1">
                    <a:lumMod val="75000"/>
                    <a:lumOff val="25000"/>
                  </a:schemeClr>
                </a:solidFill>
                <a:latin typeface="Open Sans Light"/>
              </a:rPr>
              <a:t> helps our </a:t>
            </a:r>
            <a:r>
              <a:rPr lang="en-US" altLang="pl-PL" sz="3200" dirty="0" smtClean="0">
                <a:solidFill>
                  <a:schemeClr val="tx1">
                    <a:lumMod val="75000"/>
                    <a:lumOff val="25000"/>
                  </a:schemeClr>
                </a:solidFill>
                <a:latin typeface="Open Sans Light"/>
              </a:rPr>
              <a:t>elder</a:t>
            </a:r>
            <a:r>
              <a:rPr lang="pl-PL" altLang="pl-PL" sz="3200" dirty="0" err="1" smtClean="0">
                <a:solidFill>
                  <a:schemeClr val="tx1">
                    <a:lumMod val="75000"/>
                    <a:lumOff val="25000"/>
                  </a:schemeClr>
                </a:solidFill>
                <a:latin typeface="Open Sans Light"/>
              </a:rPr>
              <a:t>ly</a:t>
            </a:r>
            <a:r>
              <a:rPr lang="en-US" altLang="pl-PL" sz="3200" dirty="0" smtClean="0">
                <a:solidFill>
                  <a:schemeClr val="tx1">
                    <a:lumMod val="75000"/>
                    <a:lumOff val="25000"/>
                  </a:schemeClr>
                </a:solidFill>
                <a:latin typeface="Open Sans Light"/>
              </a:rPr>
              <a:t> </a:t>
            </a:r>
            <a:r>
              <a:rPr lang="en-US" altLang="pl-PL" sz="3200" dirty="0">
                <a:solidFill>
                  <a:schemeClr val="tx1">
                    <a:lumMod val="75000"/>
                    <a:lumOff val="25000"/>
                  </a:schemeClr>
                </a:solidFill>
                <a:latin typeface="Open Sans Light"/>
              </a:rPr>
              <a:t>alumni to keep up </a:t>
            </a:r>
            <a:r>
              <a:rPr lang="en-US" altLang="pl-PL" sz="3200" dirty="0" smtClean="0">
                <a:solidFill>
                  <a:schemeClr val="tx1">
                    <a:lumMod val="75000"/>
                    <a:lumOff val="25000"/>
                  </a:schemeClr>
                </a:solidFill>
                <a:latin typeface="Open Sans Light"/>
              </a:rPr>
              <a:t>t</a:t>
            </a:r>
            <a:r>
              <a:rPr lang="pl-PL" altLang="pl-PL" sz="3200" dirty="0" smtClean="0">
                <a:solidFill>
                  <a:schemeClr val="tx1">
                    <a:lumMod val="75000"/>
                    <a:lumOff val="25000"/>
                  </a:schemeClr>
                </a:solidFill>
                <a:latin typeface="Open Sans Light"/>
              </a:rPr>
              <a:t>o</a:t>
            </a:r>
            <a:r>
              <a:rPr lang="en-US" altLang="pl-PL" sz="3200" dirty="0" smtClean="0">
                <a:solidFill>
                  <a:schemeClr val="tx1">
                    <a:lumMod val="75000"/>
                    <a:lumOff val="25000"/>
                  </a:schemeClr>
                </a:solidFill>
                <a:latin typeface="Open Sans Light"/>
              </a:rPr>
              <a:t> date</a:t>
            </a:r>
            <a:r>
              <a:rPr lang="pl-PL" altLang="pl-PL" sz="3200" dirty="0" smtClean="0">
                <a:solidFill>
                  <a:schemeClr val="tx1">
                    <a:lumMod val="75000"/>
                    <a:lumOff val="25000"/>
                  </a:schemeClr>
                </a:solidFill>
                <a:latin typeface="Open Sans Light"/>
              </a:rPr>
              <a:t> </a:t>
            </a:r>
            <a:r>
              <a:rPr lang="en-US" altLang="pl-PL" sz="3200" dirty="0" smtClean="0">
                <a:solidFill>
                  <a:schemeClr val="tx1">
                    <a:lumMod val="75000"/>
                    <a:lumOff val="25000"/>
                  </a:schemeClr>
                </a:solidFill>
                <a:latin typeface="Open Sans Light"/>
              </a:rPr>
              <a:t>with </a:t>
            </a:r>
            <a:r>
              <a:rPr lang="pl-PL" altLang="pl-PL" sz="3200" dirty="0" err="1" smtClean="0">
                <a:solidFill>
                  <a:schemeClr val="tx1">
                    <a:lumMod val="75000"/>
                    <a:lumOff val="25000"/>
                  </a:schemeClr>
                </a:solidFill>
                <a:latin typeface="Open Sans Light"/>
              </a:rPr>
              <a:t>economic</a:t>
            </a:r>
            <a:r>
              <a:rPr lang="en-US" altLang="pl-PL" sz="3200" dirty="0" smtClean="0">
                <a:solidFill>
                  <a:schemeClr val="tx1">
                    <a:lumMod val="75000"/>
                    <a:lumOff val="25000"/>
                  </a:schemeClr>
                </a:solidFill>
                <a:latin typeface="Open Sans Light"/>
              </a:rPr>
              <a:t>, </a:t>
            </a:r>
            <a:r>
              <a:rPr lang="en-US" altLang="pl-PL" sz="3200" dirty="0">
                <a:solidFill>
                  <a:schemeClr val="tx1">
                    <a:lumMod val="75000"/>
                    <a:lumOff val="25000"/>
                  </a:schemeClr>
                </a:solidFill>
                <a:latin typeface="Open Sans Light"/>
              </a:rPr>
              <a:t>social and </a:t>
            </a:r>
            <a:r>
              <a:rPr lang="en-US" altLang="pl-PL" sz="3200" dirty="0" smtClean="0">
                <a:solidFill>
                  <a:schemeClr val="tx1">
                    <a:lumMod val="75000"/>
                    <a:lumOff val="25000"/>
                  </a:schemeClr>
                </a:solidFill>
                <a:latin typeface="Open Sans Light"/>
              </a:rPr>
              <a:t>everyday </a:t>
            </a:r>
            <a:r>
              <a:rPr lang="en-US" altLang="pl-PL" sz="3200" dirty="0">
                <a:solidFill>
                  <a:schemeClr val="tx1">
                    <a:lumMod val="75000"/>
                    <a:lumOff val="25000"/>
                  </a:schemeClr>
                </a:solidFill>
                <a:latin typeface="Open Sans Light"/>
              </a:rPr>
              <a:t>issues. </a:t>
            </a:r>
            <a:r>
              <a:rPr lang="pl-PL" altLang="pl-PL" sz="3200" dirty="0" smtClean="0">
                <a:solidFill>
                  <a:schemeClr val="tx1">
                    <a:lumMod val="75000"/>
                    <a:lumOff val="25000"/>
                  </a:schemeClr>
                </a:solidFill>
                <a:latin typeface="Open Sans Light"/>
              </a:rPr>
              <a:t>And to</a:t>
            </a:r>
            <a:r>
              <a:rPr lang="en-US" altLang="pl-PL" sz="3200" dirty="0" smtClean="0">
                <a:solidFill>
                  <a:schemeClr val="tx1">
                    <a:lumMod val="75000"/>
                    <a:lumOff val="25000"/>
                  </a:schemeClr>
                </a:solidFill>
                <a:latin typeface="Open Sans Light"/>
              </a:rPr>
              <a:t> </a:t>
            </a:r>
            <a:r>
              <a:rPr lang="en-US" altLang="pl-PL" sz="3200" dirty="0">
                <a:solidFill>
                  <a:schemeClr val="tx1">
                    <a:lumMod val="75000"/>
                    <a:lumOff val="25000"/>
                  </a:schemeClr>
                </a:solidFill>
                <a:latin typeface="Open Sans Light"/>
              </a:rPr>
              <a:t>keep fit as </a:t>
            </a:r>
            <a:r>
              <a:rPr lang="en-US" altLang="pl-PL" sz="3200" dirty="0" smtClean="0">
                <a:solidFill>
                  <a:schemeClr val="tx1">
                    <a:lumMod val="75000"/>
                    <a:lumOff val="25000"/>
                  </a:schemeClr>
                </a:solidFill>
                <a:latin typeface="Open Sans Light"/>
              </a:rPr>
              <a:t>well</a:t>
            </a:r>
            <a:r>
              <a:rPr lang="pl-PL" altLang="pl-PL" sz="3200" dirty="0" smtClean="0">
                <a:solidFill>
                  <a:schemeClr val="tx1">
                    <a:lumMod val="75000"/>
                    <a:lumOff val="25000"/>
                  </a:schemeClr>
                </a:solidFill>
                <a:latin typeface="Open Sans Light"/>
              </a:rPr>
              <a:t>!</a:t>
            </a:r>
            <a:r>
              <a:rPr lang="en-US" altLang="pl-PL" sz="3200" dirty="0" smtClean="0">
                <a:solidFill>
                  <a:schemeClr val="tx1">
                    <a:lumMod val="75000"/>
                    <a:lumOff val="25000"/>
                  </a:schemeClr>
                </a:solidFill>
                <a:latin typeface="Open Sans Light"/>
              </a:rPr>
              <a:t> 250 </a:t>
            </a:r>
            <a:r>
              <a:rPr lang="en-US" altLang="pl-PL" sz="3200" dirty="0">
                <a:solidFill>
                  <a:schemeClr val="tx1">
                    <a:lumMod val="75000"/>
                    <a:lumOff val="25000"/>
                  </a:schemeClr>
                </a:solidFill>
                <a:latin typeface="Open Sans Light"/>
              </a:rPr>
              <a:t>seniors have joined the </a:t>
            </a:r>
            <a:r>
              <a:rPr lang="en-US" altLang="pl-PL" sz="3200" dirty="0" smtClean="0">
                <a:solidFill>
                  <a:schemeClr val="tx1">
                    <a:lumMod val="75000"/>
                    <a:lumOff val="25000"/>
                  </a:schemeClr>
                </a:solidFill>
                <a:latin typeface="Open Sans Light"/>
              </a:rPr>
              <a:t>project</a:t>
            </a:r>
            <a:r>
              <a:rPr lang="pl-PL" altLang="pl-PL" sz="3200" dirty="0" smtClean="0">
                <a:solidFill>
                  <a:schemeClr val="tx1">
                    <a:lumMod val="75000"/>
                    <a:lumOff val="25000"/>
                  </a:schemeClr>
                </a:solidFill>
                <a:latin typeface="Open Sans Light"/>
              </a:rPr>
              <a:t> </a:t>
            </a:r>
            <a:r>
              <a:rPr lang="pl-PL" altLang="pl-PL" sz="3200" dirty="0" err="1" smtClean="0">
                <a:solidFill>
                  <a:schemeClr val="tx1">
                    <a:lumMod val="75000"/>
                    <a:lumOff val="25000"/>
                  </a:schemeClr>
                </a:solidFill>
                <a:latin typeface="Open Sans Light"/>
              </a:rPr>
              <a:t>so</a:t>
            </a:r>
            <a:r>
              <a:rPr lang="pl-PL" altLang="pl-PL" sz="3200" dirty="0" smtClean="0">
                <a:solidFill>
                  <a:schemeClr val="tx1">
                    <a:lumMod val="75000"/>
                    <a:lumOff val="25000"/>
                  </a:schemeClr>
                </a:solidFill>
                <a:latin typeface="Open Sans Light"/>
              </a:rPr>
              <a:t> far</a:t>
            </a:r>
            <a:r>
              <a:rPr lang="en-US" altLang="pl-PL" sz="3200" dirty="0" smtClean="0">
                <a:solidFill>
                  <a:schemeClr val="tx1">
                    <a:lumMod val="75000"/>
                    <a:lumOff val="25000"/>
                  </a:schemeClr>
                </a:solidFill>
                <a:latin typeface="Open Sans Light"/>
              </a:rPr>
              <a:t>.</a:t>
            </a:r>
            <a:endParaRPr lang="pl-PL" altLang="pl-PL" sz="3200" dirty="0" smtClean="0">
              <a:solidFill>
                <a:schemeClr val="tx1">
                  <a:lumMod val="75000"/>
                  <a:lumOff val="25000"/>
                </a:schemeClr>
              </a:solidFill>
              <a:latin typeface="Open Sans Light"/>
            </a:endParaRPr>
          </a:p>
          <a:p>
            <a:endParaRPr lang="pl-PL" altLang="pl-PL" sz="3200" dirty="0" smtClean="0">
              <a:solidFill>
                <a:schemeClr val="tx1">
                  <a:lumMod val="75000"/>
                  <a:lumOff val="25000"/>
                </a:schemeClr>
              </a:solidFill>
              <a:latin typeface="Open Sans Light"/>
            </a:endParaRPr>
          </a:p>
          <a:p>
            <a:pPr defTabSz="457200">
              <a:buSzPct val="100000"/>
              <a:defRPr sz="3200">
                <a:solidFill>
                  <a:srgbClr val="535353"/>
                </a:solidFill>
                <a:latin typeface="SourceSansPro-ExtraLight"/>
                <a:ea typeface="SourceSansPro-ExtraLight"/>
                <a:cs typeface="SourceSansPro-ExtraLight"/>
                <a:sym typeface="SourceSansPro-ExtraLight"/>
              </a:defRPr>
            </a:pPr>
            <a:r>
              <a:rPr lang="en-US" sz="3200" dirty="0">
                <a:latin typeface="Open Sans Light"/>
                <a:sym typeface="SourceSansPro-ExtraLight"/>
              </a:rPr>
              <a:t>Within the </a:t>
            </a:r>
            <a:r>
              <a:rPr lang="en-US" sz="3200" dirty="0" err="1">
                <a:latin typeface="Open Sans Light"/>
                <a:sym typeface="SourceSansPro-ExtraLight"/>
              </a:rPr>
              <a:t>the</a:t>
            </a:r>
            <a:r>
              <a:rPr lang="en-US" sz="3200" dirty="0">
                <a:latin typeface="Open Sans Light"/>
                <a:sym typeface="SourceSansPro-ExtraLight"/>
              </a:rPr>
              <a:t> framework of the </a:t>
            </a:r>
            <a:r>
              <a:rPr lang="en-US" sz="3200" b="1" dirty="0" err="1">
                <a:latin typeface="Open Sans Light"/>
                <a:sym typeface="SourceSansPro-ExtraLight"/>
              </a:rPr>
              <a:t>LifeLongLearning</a:t>
            </a:r>
            <a:r>
              <a:rPr lang="en-US" sz="3200" dirty="0">
                <a:latin typeface="Open Sans Light"/>
                <a:sym typeface="SourceSansPro-ExtraLight"/>
              </a:rPr>
              <a:t> project, we offer a wide range of postgraduate courses and programs intended to enhance our students’ value on the professional market.</a:t>
            </a:r>
          </a:p>
          <a:p>
            <a:pPr marL="290763" indent="-290763" defTabSz="457200">
              <a:buSzPct val="100000"/>
              <a:buChar char="•"/>
              <a:defRPr sz="3200">
                <a:solidFill>
                  <a:srgbClr val="535353"/>
                </a:solidFill>
                <a:latin typeface="SourceSansPro-ExtraLight"/>
                <a:ea typeface="SourceSansPro-ExtraLight"/>
                <a:cs typeface="SourceSansPro-ExtraLight"/>
                <a:sym typeface="SourceSansPro-ExtraLight"/>
              </a:defRPr>
            </a:pPr>
            <a:endParaRPr lang="en-US" u="sng" dirty="0">
              <a:solidFill>
                <a:schemeClr val="accent2"/>
              </a:solidFill>
              <a:uFill>
                <a:solidFill>
                  <a:schemeClr val="accent2"/>
                </a:solidFill>
              </a:uFill>
              <a:hlinkClick r:id="rId2"/>
            </a:endParaRPr>
          </a:p>
          <a:p>
            <a:endParaRPr lang="pl-PL" altLang="pl-PL" sz="3200" dirty="0">
              <a:solidFill>
                <a:schemeClr val="tx1">
                  <a:lumMod val="75000"/>
                  <a:lumOff val="25000"/>
                </a:schemeClr>
              </a:solidFill>
              <a:latin typeface="Open Sans Light"/>
            </a:endParaRPr>
          </a:p>
          <a:p>
            <a:endParaRPr lang="pl-PL" altLang="pl-PL" sz="3200" dirty="0">
              <a:solidFill>
                <a:schemeClr val="tx1">
                  <a:lumMod val="75000"/>
                  <a:lumOff val="25000"/>
                </a:schemeClr>
              </a:solidFill>
              <a:latin typeface="Open Sans Light"/>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dirty="0"/>
          </a:p>
        </p:txBody>
      </p:sp>
      <p:sp>
        <p:nvSpPr>
          <p:cNvPr id="298" name="Shape 298"/>
          <p:cNvSpPr/>
          <p:nvPr/>
        </p:nvSpPr>
        <p:spPr>
          <a:xfrm flipH="1">
            <a:off x="18984105" y="2377859"/>
            <a:ext cx="1" cy="8214821"/>
          </a:xfrm>
          <a:prstGeom prst="line">
            <a:avLst/>
          </a:prstGeom>
          <a:ln w="3175">
            <a:solidFill>
              <a:srgbClr val="D9D9D9"/>
            </a:solidFill>
            <a:prstDash val="dot"/>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299" name="Shape 299"/>
          <p:cNvSpPr/>
          <p:nvPr/>
        </p:nvSpPr>
        <p:spPr>
          <a:xfrm>
            <a:off x="12537293" y="3165258"/>
            <a:ext cx="12256107" cy="8013302"/>
          </a:xfrm>
          <a:prstGeom prst="rect">
            <a:avLst/>
          </a:prstGeom>
          <a:blipFill>
            <a:blip r:embed="rId2"/>
            <a:srcRect/>
            <a:stretch>
              <a:fillRect t="-20292" b="-84728"/>
            </a:stretch>
          </a:blipFill>
          <a:ln w="12700">
            <a:miter lim="400000"/>
          </a:ln>
        </p:spPr>
        <p:txBody>
          <a:bodyPr lIns="45719" rIns="45719" anchor="ctr"/>
          <a:lstStyle/>
          <a:p>
            <a:pPr>
              <a:defRPr>
                <a:solidFill>
                  <a:srgbClr val="FFFFFF"/>
                </a:solidFill>
              </a:defRPr>
            </a:pPr>
            <a:endParaRPr/>
          </a:p>
        </p:txBody>
      </p:sp>
      <p:sp>
        <p:nvSpPr>
          <p:cNvPr id="300" name="Shape 300"/>
          <p:cNvSpPr/>
          <p:nvPr/>
        </p:nvSpPr>
        <p:spPr>
          <a:xfrm>
            <a:off x="1107117" y="3554976"/>
            <a:ext cx="9147725" cy="6647986"/>
          </a:xfrm>
          <a:prstGeom prst="rect">
            <a:avLst/>
          </a:prstGeom>
          <a:ln w="12700">
            <a:miter lim="400000"/>
          </a:ln>
          <a:extLst>
            <a:ext uri="{C572A759-6A51-4108-AA02-DFA0A04FC94B}">
              <ma14:wrappingTextBoxFlag xmlns="" xmlns:ma14="http://schemas.microsoft.com/office/mac/drawingml/2011/main" val="1"/>
            </a:ext>
          </a:extLst>
        </p:spPr>
        <p:txBody>
          <a:bodyPr wrap="square" lIns="121926" tIns="121926" rIns="121926" bIns="121926" anchor="ctr">
            <a:spAutoFit/>
          </a:bodyPr>
          <a:lstStyle/>
          <a:p>
            <a:pPr algn="just"/>
            <a:r>
              <a:rPr lang="pl-PL" sz="3200" dirty="0" smtClean="0">
                <a:solidFill>
                  <a:schemeClr val="tx1">
                    <a:lumMod val="85000"/>
                    <a:lumOff val="15000"/>
                  </a:schemeClr>
                </a:solidFill>
                <a:latin typeface="Open Sans Light"/>
              </a:rPr>
              <a:t>International </a:t>
            </a:r>
            <a:r>
              <a:rPr lang="pl-PL" sz="3200" dirty="0" err="1" smtClean="0">
                <a:solidFill>
                  <a:schemeClr val="tx1">
                    <a:lumMod val="85000"/>
                    <a:lumOff val="15000"/>
                  </a:schemeClr>
                </a:solidFill>
                <a:latin typeface="Open Sans Light"/>
              </a:rPr>
              <a:t>cooperation</a:t>
            </a:r>
            <a:r>
              <a:rPr lang="pl-PL" sz="3200" dirty="0" smtClean="0">
                <a:solidFill>
                  <a:schemeClr val="tx1">
                    <a:lumMod val="85000"/>
                    <a:lumOff val="15000"/>
                  </a:schemeClr>
                </a:solidFill>
                <a:latin typeface="Open Sans Light"/>
              </a:rPr>
              <a:t>:</a:t>
            </a:r>
            <a:endParaRPr lang="pl-PL" sz="3200" dirty="0">
              <a:solidFill>
                <a:schemeClr val="tx1">
                  <a:lumMod val="85000"/>
                  <a:lumOff val="15000"/>
                </a:schemeClr>
              </a:solidFill>
              <a:latin typeface="Open Sans Light"/>
            </a:endParaRPr>
          </a:p>
          <a:p>
            <a:pPr marL="457200" lvl="0" indent="-457200" algn="just">
              <a:buFont typeface="Wingdings" panose="05000000000000000000" pitchFamily="2" charset="2"/>
              <a:buChar char="§"/>
            </a:pPr>
            <a:r>
              <a:rPr lang="pl-PL" sz="3200" dirty="0" err="1">
                <a:solidFill>
                  <a:schemeClr val="tx1">
                    <a:lumMod val="85000"/>
                    <a:lumOff val="15000"/>
                  </a:schemeClr>
                </a:solidFill>
                <a:latin typeface="Open Sans Light"/>
              </a:rPr>
              <a:t>more</a:t>
            </a:r>
            <a:r>
              <a:rPr lang="pl-PL" sz="3200" dirty="0">
                <a:solidFill>
                  <a:schemeClr val="tx1">
                    <a:lumMod val="85000"/>
                    <a:lumOff val="15000"/>
                  </a:schemeClr>
                </a:solidFill>
                <a:latin typeface="Open Sans Light"/>
              </a:rPr>
              <a:t> </a:t>
            </a:r>
            <a:r>
              <a:rPr lang="pl-PL" sz="3200" dirty="0" err="1">
                <a:solidFill>
                  <a:schemeClr val="tx1">
                    <a:lumMod val="85000"/>
                    <a:lumOff val="15000"/>
                  </a:schemeClr>
                </a:solidFill>
                <a:latin typeface="Open Sans Light"/>
              </a:rPr>
              <a:t>than</a:t>
            </a:r>
            <a:r>
              <a:rPr lang="pl-PL" sz="3200" dirty="0">
                <a:solidFill>
                  <a:schemeClr val="tx1">
                    <a:lumMod val="85000"/>
                    <a:lumOff val="15000"/>
                  </a:schemeClr>
                </a:solidFill>
                <a:latin typeface="Open Sans Light"/>
              </a:rPr>
              <a:t> </a:t>
            </a:r>
            <a:r>
              <a:rPr lang="pl-PL" sz="3200" dirty="0" smtClean="0">
                <a:solidFill>
                  <a:schemeClr val="tx1">
                    <a:lumMod val="85000"/>
                    <a:lumOff val="15000"/>
                  </a:schemeClr>
                </a:solidFill>
                <a:latin typeface="Open Sans Light"/>
              </a:rPr>
              <a:t>150 </a:t>
            </a:r>
            <a:r>
              <a:rPr lang="pl-PL" sz="3200" dirty="0" err="1">
                <a:solidFill>
                  <a:schemeClr val="tx1">
                    <a:lumMod val="85000"/>
                    <a:lumOff val="15000"/>
                  </a:schemeClr>
                </a:solidFill>
                <a:latin typeface="Open Sans Light"/>
              </a:rPr>
              <a:t>bilateral</a:t>
            </a:r>
            <a:r>
              <a:rPr lang="pl-PL" sz="3200" dirty="0">
                <a:solidFill>
                  <a:schemeClr val="tx1">
                    <a:lumMod val="85000"/>
                    <a:lumOff val="15000"/>
                  </a:schemeClr>
                </a:solidFill>
                <a:latin typeface="Open Sans Light"/>
              </a:rPr>
              <a:t> </a:t>
            </a:r>
            <a:r>
              <a:rPr lang="pl-PL" sz="3200" dirty="0" err="1">
                <a:solidFill>
                  <a:schemeClr val="tx1">
                    <a:lumMod val="85000"/>
                    <a:lumOff val="15000"/>
                  </a:schemeClr>
                </a:solidFill>
                <a:latin typeface="Open Sans Light"/>
              </a:rPr>
              <a:t>agreements</a:t>
            </a:r>
            <a:r>
              <a:rPr lang="pl-PL" sz="3200" dirty="0">
                <a:solidFill>
                  <a:schemeClr val="tx1">
                    <a:lumMod val="85000"/>
                    <a:lumOff val="15000"/>
                  </a:schemeClr>
                </a:solidFill>
                <a:latin typeface="Open Sans Light"/>
              </a:rPr>
              <a:t> </a:t>
            </a:r>
            <a:r>
              <a:rPr lang="pl-PL" sz="3200" dirty="0" err="1" smtClean="0">
                <a:solidFill>
                  <a:schemeClr val="tx1">
                    <a:lumMod val="85000"/>
                    <a:lumOff val="15000"/>
                  </a:schemeClr>
                </a:solidFill>
                <a:latin typeface="Open Sans Light"/>
              </a:rPr>
              <a:t>within</a:t>
            </a:r>
            <a:r>
              <a:rPr lang="pl-PL" sz="3200" dirty="0" smtClean="0">
                <a:solidFill>
                  <a:schemeClr val="tx1">
                    <a:lumMod val="85000"/>
                    <a:lumOff val="15000"/>
                  </a:schemeClr>
                </a:solidFill>
                <a:latin typeface="Open Sans Light"/>
              </a:rPr>
              <a:t> the </a:t>
            </a:r>
            <a:r>
              <a:rPr lang="pl-PL" sz="3200" dirty="0" err="1" smtClean="0">
                <a:solidFill>
                  <a:schemeClr val="tx1">
                    <a:lumMod val="85000"/>
                    <a:lumOff val="15000"/>
                  </a:schemeClr>
                </a:solidFill>
                <a:latin typeface="Open Sans Light"/>
              </a:rPr>
              <a:t>framework</a:t>
            </a:r>
            <a:r>
              <a:rPr lang="pl-PL" sz="3200" dirty="0" smtClean="0">
                <a:solidFill>
                  <a:schemeClr val="tx1">
                    <a:lumMod val="85000"/>
                    <a:lumOff val="15000"/>
                  </a:schemeClr>
                </a:solidFill>
                <a:latin typeface="Open Sans Light"/>
              </a:rPr>
              <a:t> </a:t>
            </a:r>
            <a:r>
              <a:rPr lang="pl-PL" sz="3200" dirty="0">
                <a:solidFill>
                  <a:schemeClr val="tx1">
                    <a:lumMod val="85000"/>
                    <a:lumOff val="15000"/>
                  </a:schemeClr>
                </a:solidFill>
                <a:latin typeface="Open Sans Light"/>
              </a:rPr>
              <a:t>of the Erasmus Program</a:t>
            </a:r>
          </a:p>
          <a:p>
            <a:pPr marL="457200" lvl="0" indent="-457200" algn="just">
              <a:buFont typeface="Wingdings" panose="05000000000000000000" pitchFamily="2" charset="2"/>
              <a:buChar char="§"/>
            </a:pPr>
            <a:r>
              <a:rPr lang="pl-PL" sz="3200" dirty="0" err="1" smtClean="0">
                <a:solidFill>
                  <a:schemeClr val="tx1">
                    <a:lumMod val="85000"/>
                    <a:lumOff val="15000"/>
                  </a:schemeClr>
                </a:solidFill>
                <a:latin typeface="Open Sans Light"/>
              </a:rPr>
              <a:t>over</a:t>
            </a:r>
            <a:r>
              <a:rPr lang="pl-PL" sz="3200" dirty="0" smtClean="0">
                <a:solidFill>
                  <a:schemeClr val="tx1">
                    <a:lumMod val="85000"/>
                    <a:lumOff val="15000"/>
                  </a:schemeClr>
                </a:solidFill>
                <a:latin typeface="Open Sans Light"/>
              </a:rPr>
              <a:t> </a:t>
            </a:r>
            <a:r>
              <a:rPr lang="pl-PL" sz="3200" dirty="0">
                <a:solidFill>
                  <a:schemeClr val="tx1">
                    <a:lumMod val="85000"/>
                    <a:lumOff val="15000"/>
                  </a:schemeClr>
                </a:solidFill>
                <a:latin typeface="Open Sans Light"/>
              </a:rPr>
              <a:t>60 General </a:t>
            </a:r>
            <a:r>
              <a:rPr lang="en-US" sz="3200" dirty="0">
                <a:solidFill>
                  <a:schemeClr val="tx1">
                    <a:lumMod val="85000"/>
                    <a:lumOff val="15000"/>
                  </a:schemeClr>
                </a:solidFill>
                <a:latin typeface="Open Sans Light"/>
              </a:rPr>
              <a:t>Cooperation Agreements with foreign partner </a:t>
            </a:r>
            <a:r>
              <a:rPr lang="en-US" sz="3200" dirty="0" smtClean="0">
                <a:solidFill>
                  <a:schemeClr val="tx1">
                    <a:lumMod val="85000"/>
                    <a:lumOff val="15000"/>
                  </a:schemeClr>
                </a:solidFill>
                <a:latin typeface="Open Sans Light"/>
              </a:rPr>
              <a:t>universities</a:t>
            </a:r>
            <a:endParaRPr lang="pl-PL" sz="3200" dirty="0" smtClean="0">
              <a:solidFill>
                <a:schemeClr val="tx1">
                  <a:lumMod val="85000"/>
                  <a:lumOff val="15000"/>
                </a:schemeClr>
              </a:solidFill>
              <a:latin typeface="Open Sans Light"/>
            </a:endParaRPr>
          </a:p>
          <a:p>
            <a:pPr marL="457200" lvl="0" indent="-457200" algn="just">
              <a:buFont typeface="Wingdings" panose="05000000000000000000" pitchFamily="2" charset="2"/>
              <a:buChar char="§"/>
            </a:pPr>
            <a:endParaRPr lang="pl-PL" sz="3200" dirty="0">
              <a:solidFill>
                <a:schemeClr val="tx1">
                  <a:lumMod val="85000"/>
                  <a:lumOff val="15000"/>
                </a:schemeClr>
              </a:solidFill>
              <a:latin typeface="Open Sans Light"/>
            </a:endParaRPr>
          </a:p>
          <a:p>
            <a:r>
              <a:rPr lang="pl-PL" sz="3200" dirty="0" err="1">
                <a:solidFill>
                  <a:schemeClr val="tx1">
                    <a:lumMod val="85000"/>
                    <a:lumOff val="15000"/>
                  </a:schemeClr>
                </a:solidFill>
              </a:rPr>
              <a:t>Member</a:t>
            </a:r>
            <a:r>
              <a:rPr lang="pl-PL" sz="3200" dirty="0">
                <a:solidFill>
                  <a:schemeClr val="tx1">
                    <a:lumMod val="85000"/>
                    <a:lumOff val="15000"/>
                  </a:schemeClr>
                </a:solidFill>
              </a:rPr>
              <a:t> of </a:t>
            </a:r>
            <a:r>
              <a:rPr lang="pl-PL" sz="3200" dirty="0" err="1">
                <a:solidFill>
                  <a:schemeClr val="tx1">
                    <a:lumMod val="85000"/>
                    <a:lumOff val="15000"/>
                  </a:schemeClr>
                </a:solidFill>
              </a:rPr>
              <a:t>international</a:t>
            </a:r>
            <a:r>
              <a:rPr lang="pl-PL" sz="3200" dirty="0">
                <a:solidFill>
                  <a:schemeClr val="tx1">
                    <a:lumMod val="85000"/>
                    <a:lumOff val="15000"/>
                  </a:schemeClr>
                </a:solidFill>
              </a:rPr>
              <a:t> </a:t>
            </a:r>
            <a:r>
              <a:rPr lang="pl-PL" sz="3200" dirty="0" err="1">
                <a:solidFill>
                  <a:schemeClr val="tx1">
                    <a:lumMod val="85000"/>
                    <a:lumOff val="15000"/>
                  </a:schemeClr>
                </a:solidFill>
              </a:rPr>
              <a:t>institutions</a:t>
            </a:r>
            <a:r>
              <a:rPr lang="pl-PL" sz="3200" dirty="0">
                <a:solidFill>
                  <a:schemeClr val="tx1">
                    <a:lumMod val="85000"/>
                    <a:lumOff val="15000"/>
                  </a:schemeClr>
                </a:solidFill>
              </a:rPr>
              <a:t>:</a:t>
            </a:r>
          </a:p>
          <a:p>
            <a:pPr marL="457200" lvl="0" indent="-457200">
              <a:buFont typeface="Wingdings" panose="05000000000000000000" pitchFamily="2" charset="2"/>
              <a:buChar char="§"/>
            </a:pPr>
            <a:r>
              <a:rPr lang="pl-PL" sz="3200" dirty="0" err="1">
                <a:solidFill>
                  <a:schemeClr val="tx1">
                    <a:lumMod val="85000"/>
                    <a:lumOff val="15000"/>
                  </a:schemeClr>
                </a:solidFill>
              </a:rPr>
              <a:t>European</a:t>
            </a:r>
            <a:r>
              <a:rPr lang="pl-PL" sz="3200" dirty="0">
                <a:solidFill>
                  <a:schemeClr val="tx1">
                    <a:lumMod val="85000"/>
                    <a:lumOff val="15000"/>
                  </a:schemeClr>
                </a:solidFill>
              </a:rPr>
              <a:t> University </a:t>
            </a:r>
            <a:r>
              <a:rPr lang="pl-PL" sz="3200" dirty="0" err="1">
                <a:solidFill>
                  <a:schemeClr val="tx1">
                    <a:lumMod val="85000"/>
                    <a:lumOff val="15000"/>
                  </a:schemeClr>
                </a:solidFill>
              </a:rPr>
              <a:t>Association</a:t>
            </a:r>
            <a:endParaRPr lang="pl-PL" sz="3200" dirty="0">
              <a:solidFill>
                <a:schemeClr val="tx1">
                  <a:lumMod val="85000"/>
                  <a:lumOff val="15000"/>
                </a:schemeClr>
              </a:solidFill>
            </a:endParaRPr>
          </a:p>
          <a:p>
            <a:pPr marL="457200" lvl="0" indent="-457200">
              <a:buFont typeface="Wingdings" panose="05000000000000000000" pitchFamily="2" charset="2"/>
              <a:buChar char="§"/>
            </a:pPr>
            <a:r>
              <a:rPr lang="pl-PL" sz="3200" dirty="0">
                <a:solidFill>
                  <a:schemeClr val="tx1">
                    <a:lumMod val="85000"/>
                    <a:lumOff val="15000"/>
                  </a:schemeClr>
                </a:solidFill>
              </a:rPr>
              <a:t>Global </a:t>
            </a:r>
            <a:r>
              <a:rPr lang="pl-PL" sz="3200" dirty="0" err="1">
                <a:solidFill>
                  <a:schemeClr val="tx1">
                    <a:lumMod val="85000"/>
                    <a:lumOff val="15000"/>
                  </a:schemeClr>
                </a:solidFill>
              </a:rPr>
              <a:t>Division</a:t>
            </a:r>
            <a:r>
              <a:rPr lang="pl-PL" sz="3200" dirty="0">
                <a:solidFill>
                  <a:schemeClr val="tx1">
                    <a:lumMod val="85000"/>
                    <a:lumOff val="15000"/>
                  </a:schemeClr>
                </a:solidFill>
              </a:rPr>
              <a:t> Santander </a:t>
            </a:r>
            <a:r>
              <a:rPr lang="pl-PL" sz="3200" dirty="0" err="1">
                <a:solidFill>
                  <a:schemeClr val="tx1">
                    <a:lumMod val="85000"/>
                    <a:lumOff val="15000"/>
                  </a:schemeClr>
                </a:solidFill>
              </a:rPr>
              <a:t>Universidades</a:t>
            </a:r>
            <a:endParaRPr lang="pl-PL" sz="3200" dirty="0">
              <a:solidFill>
                <a:schemeClr val="tx1">
                  <a:lumMod val="85000"/>
                  <a:lumOff val="15000"/>
                </a:schemeClr>
              </a:solidFill>
            </a:endParaRPr>
          </a:p>
          <a:p>
            <a:pPr marL="457200" lvl="0" indent="-457200">
              <a:buFont typeface="Wingdings" panose="05000000000000000000" pitchFamily="2" charset="2"/>
              <a:buChar char="§"/>
            </a:pPr>
            <a:r>
              <a:rPr lang="pl-PL" sz="3200" dirty="0">
                <a:solidFill>
                  <a:schemeClr val="tx1">
                    <a:lumMod val="85000"/>
                    <a:lumOff val="15000"/>
                  </a:schemeClr>
                </a:solidFill>
              </a:rPr>
              <a:t>CFA </a:t>
            </a:r>
            <a:r>
              <a:rPr lang="pl-PL" sz="3200" dirty="0" err="1">
                <a:solidFill>
                  <a:schemeClr val="tx1">
                    <a:lumMod val="85000"/>
                    <a:lumOff val="15000"/>
                  </a:schemeClr>
                </a:solidFill>
              </a:rPr>
              <a:t>Institute</a:t>
            </a:r>
            <a:endParaRPr lang="pl-PL" sz="3200" dirty="0">
              <a:solidFill>
                <a:schemeClr val="tx1">
                  <a:lumMod val="85000"/>
                  <a:lumOff val="15000"/>
                </a:schemeClr>
              </a:solidFill>
            </a:endParaRPr>
          </a:p>
          <a:p>
            <a:pPr marL="457200" lvl="0" indent="-457200">
              <a:buFont typeface="Wingdings" panose="05000000000000000000" pitchFamily="2" charset="2"/>
              <a:buChar char="§"/>
            </a:pPr>
            <a:r>
              <a:rPr lang="pl-PL" sz="3200" dirty="0" err="1">
                <a:solidFill>
                  <a:schemeClr val="tx1">
                    <a:lumMod val="85000"/>
                    <a:lumOff val="15000"/>
                  </a:schemeClr>
                </a:solidFill>
              </a:rPr>
              <a:t>European</a:t>
            </a:r>
            <a:r>
              <a:rPr lang="pl-PL" sz="3200" dirty="0">
                <a:solidFill>
                  <a:schemeClr val="tx1">
                    <a:lumMod val="85000"/>
                    <a:lumOff val="15000"/>
                  </a:schemeClr>
                </a:solidFill>
              </a:rPr>
              <a:t> </a:t>
            </a:r>
            <a:r>
              <a:rPr lang="pl-PL" sz="3200" dirty="0" err="1">
                <a:solidFill>
                  <a:schemeClr val="tx1">
                    <a:lumMod val="85000"/>
                    <a:lumOff val="15000"/>
                  </a:schemeClr>
                </a:solidFill>
              </a:rPr>
              <a:t>Institute</a:t>
            </a:r>
            <a:r>
              <a:rPr lang="pl-PL" sz="3200" dirty="0">
                <a:solidFill>
                  <a:schemeClr val="tx1">
                    <a:lumMod val="85000"/>
                    <a:lumOff val="15000"/>
                  </a:schemeClr>
                </a:solidFill>
              </a:rPr>
              <a:t> for Advanced </a:t>
            </a:r>
            <a:r>
              <a:rPr lang="pl-PL" sz="3200" dirty="0" err="1">
                <a:solidFill>
                  <a:schemeClr val="tx1">
                    <a:lumMod val="85000"/>
                    <a:lumOff val="15000"/>
                  </a:schemeClr>
                </a:solidFill>
              </a:rPr>
              <a:t>Studies</a:t>
            </a:r>
            <a:r>
              <a:rPr lang="pl-PL" sz="3200" dirty="0">
                <a:solidFill>
                  <a:schemeClr val="tx1">
                    <a:lumMod val="85000"/>
                    <a:lumOff val="15000"/>
                  </a:schemeClr>
                </a:solidFill>
              </a:rPr>
              <a:t> in </a:t>
            </a:r>
            <a:r>
              <a:rPr lang="pl-PL" sz="3200" dirty="0" smtClean="0">
                <a:solidFill>
                  <a:schemeClr val="tx1">
                    <a:lumMod val="85000"/>
                    <a:lumOff val="15000"/>
                  </a:schemeClr>
                </a:solidFill>
              </a:rPr>
              <a:t>Management</a:t>
            </a:r>
          </a:p>
          <a:p>
            <a:r>
              <a:rPr lang="pl-PL" sz="3200" dirty="0" smtClean="0">
                <a:solidFill>
                  <a:schemeClr val="tx1">
                    <a:lumMod val="85000"/>
                    <a:lumOff val="15000"/>
                  </a:schemeClr>
                </a:solidFill>
              </a:rPr>
              <a:t>    AACSB </a:t>
            </a:r>
            <a:r>
              <a:rPr lang="pl-PL" sz="3200" dirty="0">
                <a:solidFill>
                  <a:schemeClr val="tx1">
                    <a:lumMod val="85000"/>
                    <a:lumOff val="15000"/>
                  </a:schemeClr>
                </a:solidFill>
              </a:rPr>
              <a:t> </a:t>
            </a:r>
            <a:r>
              <a:rPr lang="pl-PL" sz="3200" dirty="0" smtClean="0">
                <a:solidFill>
                  <a:schemeClr val="tx1">
                    <a:lumMod val="85000"/>
                    <a:lumOff val="15000"/>
                  </a:schemeClr>
                </a:solidFill>
              </a:rPr>
              <a:t>Business </a:t>
            </a:r>
            <a:r>
              <a:rPr lang="pl-PL" sz="3200" dirty="0" err="1" smtClean="0">
                <a:solidFill>
                  <a:schemeClr val="tx1">
                    <a:lumMod val="85000"/>
                    <a:lumOff val="15000"/>
                  </a:schemeClr>
                </a:solidFill>
              </a:rPr>
              <a:t>Education</a:t>
            </a:r>
            <a:r>
              <a:rPr lang="pl-PL" sz="3200" dirty="0" smtClean="0">
                <a:solidFill>
                  <a:schemeClr val="tx1">
                    <a:lumMod val="85000"/>
                    <a:lumOff val="15000"/>
                  </a:schemeClr>
                </a:solidFill>
              </a:rPr>
              <a:t> Alliance</a:t>
            </a:r>
            <a:endParaRPr lang="pl-PL" sz="3200" dirty="0">
              <a:solidFill>
                <a:schemeClr val="tx1">
                  <a:lumMod val="85000"/>
                  <a:lumOff val="15000"/>
                </a:schemeClr>
              </a:solidFill>
            </a:endParaRPr>
          </a:p>
        </p:txBody>
      </p:sp>
      <p:sp>
        <p:nvSpPr>
          <p:cNvPr id="301" name="Shape 301"/>
          <p:cNvSpPr>
            <a:spLocks noGrp="1"/>
          </p:cNvSpPr>
          <p:nvPr>
            <p:ph type="title"/>
          </p:nvPr>
        </p:nvSpPr>
        <p:spPr>
          <a:xfrm>
            <a:off x="1827450" y="377633"/>
            <a:ext cx="20729100" cy="1513795"/>
          </a:xfrm>
          <a:prstGeom prst="rect">
            <a:avLst/>
          </a:prstGeom>
        </p:spPr>
        <p:txBody>
          <a:bodyPr/>
          <a:lstStyle/>
          <a:p>
            <a:r>
              <a:rPr lang="pl-PL" b="1" dirty="0" smtClean="0"/>
              <a:t>I</a:t>
            </a:r>
            <a:r>
              <a:rPr lang="en-US" b="1" dirty="0" err="1" smtClean="0"/>
              <a:t>nternational</a:t>
            </a:r>
            <a:r>
              <a:rPr lang="en-US" b="1" dirty="0" smtClean="0"/>
              <a:t> </a:t>
            </a:r>
            <a:r>
              <a:rPr lang="en-US" b="1" dirty="0"/>
              <a:t>cooperation</a:t>
            </a:r>
            <a:endParaRPr dirty="0"/>
          </a:p>
        </p:txBody>
      </p:sp>
      <p:pic>
        <p:nvPicPr>
          <p:cNvPr id="302" name="miedzynarodowe stosunki gospodarcze.png"/>
          <p:cNvPicPr>
            <a:picLocks noChangeAspect="1"/>
          </p:cNvPicPr>
          <p:nvPr/>
        </p:nvPicPr>
        <p:blipFill>
          <a:blip r:embed="rId3">
            <a:extLst/>
          </a:blip>
          <a:stretch>
            <a:fillRect/>
          </a:stretch>
        </p:blipFill>
        <p:spPr>
          <a:xfrm>
            <a:off x="10254843" y="2133689"/>
            <a:ext cx="1513795" cy="15137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dirty="0">
                <a:solidFill>
                  <a:srgbClr val="FF0000"/>
                </a:solidFill>
                <a:latin typeface="Arial" charset="0"/>
              </a:rPr>
              <a:t>We </a:t>
            </a:r>
            <a:r>
              <a:rPr lang="pl-PL" altLang="pl-PL" dirty="0" err="1">
                <a:solidFill>
                  <a:srgbClr val="FF0000"/>
                </a:solidFill>
                <a:latin typeface="Arial" charset="0"/>
              </a:rPr>
              <a:t>popularize</a:t>
            </a:r>
            <a:r>
              <a:rPr lang="pl-PL" altLang="pl-PL" dirty="0">
                <a:solidFill>
                  <a:srgbClr val="FF0000"/>
                </a:solidFill>
                <a:latin typeface="Arial" charset="0"/>
              </a:rPr>
              <a:t> science</a:t>
            </a:r>
            <a:endParaRPr lang="en-US" dirty="0">
              <a:solidFill>
                <a:srgbClr val="FF0000"/>
              </a:solidFill>
            </a:endParaRPr>
          </a:p>
        </p:txBody>
      </p:sp>
      <p:sp>
        <p:nvSpPr>
          <p:cNvPr id="6" name="Prostokąt 5"/>
          <p:cNvSpPr/>
          <p:nvPr/>
        </p:nvSpPr>
        <p:spPr>
          <a:xfrm>
            <a:off x="2387304" y="3113584"/>
            <a:ext cx="11809312" cy="5078313"/>
          </a:xfrm>
          <a:prstGeom prst="rect">
            <a:avLst/>
          </a:prstGeom>
        </p:spPr>
        <p:txBody>
          <a:bodyPr wrap="square">
            <a:spAutoFit/>
          </a:bodyPr>
          <a:lstStyle/>
          <a:p>
            <a:pPr>
              <a:lnSpc>
                <a:spcPct val="90000"/>
              </a:lnSpc>
            </a:pPr>
            <a:r>
              <a:rPr lang="pl-PL" altLang="pl-PL" sz="2800" dirty="0" smtClean="0">
                <a:solidFill>
                  <a:schemeClr val="tx1">
                    <a:lumMod val="75000"/>
                    <a:lumOff val="25000"/>
                  </a:schemeClr>
                </a:solidFill>
                <a:latin typeface="Open Sans Light"/>
              </a:rPr>
              <a:t>„</a:t>
            </a:r>
            <a:r>
              <a:rPr lang="en-US" altLang="pl-PL" sz="3600" dirty="0" smtClean="0">
                <a:solidFill>
                  <a:schemeClr val="tx1">
                    <a:lumMod val="75000"/>
                    <a:lumOff val="25000"/>
                  </a:schemeClr>
                </a:solidFill>
                <a:latin typeface="Open Sans Light"/>
              </a:rPr>
              <a:t>Argumenta </a:t>
            </a:r>
            <a:r>
              <a:rPr lang="en-US" altLang="pl-PL" sz="3600" dirty="0" err="1" smtClean="0">
                <a:solidFill>
                  <a:schemeClr val="tx1">
                    <a:lumMod val="75000"/>
                    <a:lumOff val="25000"/>
                  </a:schemeClr>
                </a:solidFill>
                <a:latin typeface="Open Sans Light"/>
              </a:rPr>
              <a:t>Oeconomica</a:t>
            </a:r>
            <a:r>
              <a:rPr lang="en-US" altLang="pl-PL" sz="3600" dirty="0" smtClean="0">
                <a:solidFill>
                  <a:schemeClr val="tx1">
                    <a:lumMod val="75000"/>
                    <a:lumOff val="25000"/>
                  </a:schemeClr>
                </a:solidFill>
                <a:latin typeface="Open Sans Light"/>
              </a:rPr>
              <a:t>”</a:t>
            </a:r>
            <a:r>
              <a:rPr lang="pl-PL" altLang="pl-PL" sz="3600" dirty="0" smtClean="0">
                <a:solidFill>
                  <a:schemeClr val="tx1">
                    <a:lumMod val="75000"/>
                    <a:lumOff val="25000"/>
                  </a:schemeClr>
                </a:solidFill>
                <a:latin typeface="Open Sans Light"/>
              </a:rPr>
              <a:t>, </a:t>
            </a:r>
            <a:r>
              <a:rPr lang="en-US" altLang="pl-PL" sz="3600" dirty="0" smtClean="0">
                <a:solidFill>
                  <a:schemeClr val="tx1">
                    <a:lumMod val="75000"/>
                    <a:lumOff val="25000"/>
                  </a:schemeClr>
                </a:solidFill>
                <a:latin typeface="Open Sans Light"/>
              </a:rPr>
              <a:t>published by</a:t>
            </a:r>
            <a:r>
              <a:rPr lang="pl-PL" altLang="pl-PL" sz="3600" dirty="0" smtClean="0">
                <a:solidFill>
                  <a:schemeClr val="tx1">
                    <a:lumMod val="75000"/>
                    <a:lumOff val="25000"/>
                  </a:schemeClr>
                </a:solidFill>
                <a:latin typeface="Open Sans Light"/>
              </a:rPr>
              <a:t> the</a:t>
            </a:r>
            <a:r>
              <a:rPr lang="en-US" altLang="pl-PL" sz="3600" dirty="0" smtClean="0">
                <a:solidFill>
                  <a:schemeClr val="tx1">
                    <a:lumMod val="75000"/>
                    <a:lumOff val="25000"/>
                  </a:schemeClr>
                </a:solidFill>
                <a:latin typeface="Open Sans Light"/>
              </a:rPr>
              <a:t> </a:t>
            </a:r>
            <a:r>
              <a:rPr lang="en-US" altLang="pl-PL" sz="3600" dirty="0" err="1" smtClean="0">
                <a:solidFill>
                  <a:schemeClr val="tx1">
                    <a:lumMod val="75000"/>
                    <a:lumOff val="25000"/>
                  </a:schemeClr>
                </a:solidFill>
                <a:latin typeface="Open Sans Light"/>
              </a:rPr>
              <a:t>Wrocław</a:t>
            </a:r>
            <a:r>
              <a:rPr lang="en-US" altLang="pl-PL" sz="3600" dirty="0" smtClean="0">
                <a:solidFill>
                  <a:schemeClr val="tx1">
                    <a:lumMod val="75000"/>
                    <a:lumOff val="25000"/>
                  </a:schemeClr>
                </a:solidFill>
                <a:latin typeface="Open Sans Light"/>
              </a:rPr>
              <a:t> University of Economics</a:t>
            </a:r>
            <a:r>
              <a:rPr lang="pl-PL" altLang="pl-PL" sz="3600" dirty="0" smtClean="0">
                <a:solidFill>
                  <a:schemeClr val="tx1">
                    <a:lumMod val="75000"/>
                    <a:lumOff val="25000"/>
                  </a:schemeClr>
                </a:solidFill>
                <a:latin typeface="Open Sans Light"/>
              </a:rPr>
              <a:t>,</a:t>
            </a:r>
            <a:r>
              <a:rPr lang="en-US"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is</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listed</a:t>
            </a:r>
            <a:r>
              <a:rPr lang="en-US" altLang="pl-PL" sz="3600" dirty="0" smtClean="0">
                <a:solidFill>
                  <a:schemeClr val="tx1">
                    <a:lumMod val="75000"/>
                    <a:lumOff val="25000"/>
                  </a:schemeClr>
                </a:solidFill>
                <a:latin typeface="Open Sans Light"/>
              </a:rPr>
              <a:t> in</a:t>
            </a:r>
            <a:r>
              <a:rPr lang="pl-PL" altLang="pl-PL" sz="3600" dirty="0" smtClean="0">
                <a:solidFill>
                  <a:schemeClr val="tx1">
                    <a:lumMod val="75000"/>
                    <a:lumOff val="25000"/>
                  </a:schemeClr>
                </a:solidFill>
                <a:latin typeface="Open Sans Light"/>
              </a:rPr>
              <a:t> the </a:t>
            </a:r>
            <a:r>
              <a:rPr lang="en-US" altLang="pl-PL" sz="3600" dirty="0" smtClean="0">
                <a:solidFill>
                  <a:schemeClr val="tx1">
                    <a:lumMod val="75000"/>
                    <a:lumOff val="25000"/>
                  </a:schemeClr>
                </a:solidFill>
                <a:latin typeface="Open Sans Light"/>
              </a:rPr>
              <a:t>Master Journal List by Thompson Reuters</a:t>
            </a:r>
            <a:r>
              <a:rPr lang="pl-PL" altLang="pl-PL" sz="3600" dirty="0" smtClean="0">
                <a:solidFill>
                  <a:schemeClr val="tx1">
                    <a:lumMod val="75000"/>
                    <a:lumOff val="25000"/>
                  </a:schemeClr>
                </a:solidFill>
                <a:latin typeface="Open Sans Light"/>
              </a:rPr>
              <a:t>.</a:t>
            </a:r>
          </a:p>
          <a:p>
            <a:pPr>
              <a:lnSpc>
                <a:spcPct val="90000"/>
              </a:lnSpc>
            </a:pPr>
            <a:endParaRPr lang="pl-PL" altLang="pl-PL" sz="3600" dirty="0" smtClean="0">
              <a:solidFill>
                <a:schemeClr val="tx1">
                  <a:lumMod val="75000"/>
                  <a:lumOff val="25000"/>
                </a:schemeClr>
              </a:solidFill>
              <a:latin typeface="Open Sans Light"/>
            </a:endParaRPr>
          </a:p>
          <a:p>
            <a:pPr>
              <a:lnSpc>
                <a:spcPct val="90000"/>
              </a:lnSpc>
            </a:pPr>
            <a:r>
              <a:rPr lang="pl-PL" altLang="pl-PL" sz="3600" dirty="0" smtClean="0">
                <a:solidFill>
                  <a:schemeClr val="tx1">
                    <a:lumMod val="75000"/>
                    <a:lumOff val="25000"/>
                  </a:schemeClr>
                </a:solidFill>
                <a:latin typeface="Open Sans Light"/>
              </a:rPr>
              <a:t>The </a:t>
            </a:r>
            <a:r>
              <a:rPr lang="pl-PL" altLang="pl-PL" sz="3600" dirty="0" err="1" smtClean="0">
                <a:solidFill>
                  <a:schemeClr val="tx1">
                    <a:lumMod val="75000"/>
                    <a:lumOff val="25000"/>
                  </a:schemeClr>
                </a:solidFill>
                <a:latin typeface="Open Sans Light"/>
              </a:rPr>
              <a:t>periodical</a:t>
            </a:r>
            <a:r>
              <a:rPr lang="en-US"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wa</a:t>
            </a:r>
            <a:r>
              <a:rPr lang="en-US" altLang="pl-PL" sz="3600" dirty="0" smtClean="0">
                <a:solidFill>
                  <a:schemeClr val="tx1">
                    <a:lumMod val="75000"/>
                    <a:lumOff val="25000"/>
                  </a:schemeClr>
                </a:solidFill>
                <a:latin typeface="Open Sans Light"/>
              </a:rPr>
              <a:t>s </a:t>
            </a:r>
            <a:r>
              <a:rPr lang="pl-PL" altLang="pl-PL" sz="3600" dirty="0" err="1" smtClean="0">
                <a:solidFill>
                  <a:schemeClr val="tx1">
                    <a:lumMod val="75000"/>
                    <a:lumOff val="25000"/>
                  </a:schemeClr>
                </a:solidFill>
                <a:latin typeface="Open Sans Light"/>
              </a:rPr>
              <a:t>Poland’s</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first</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economic</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publication</a:t>
            </a:r>
            <a:r>
              <a:rPr lang="pl-PL" altLang="pl-PL" sz="3600" dirty="0" smtClean="0">
                <a:solidFill>
                  <a:schemeClr val="tx1">
                    <a:lumMod val="75000"/>
                    <a:lumOff val="25000"/>
                  </a:schemeClr>
                </a:solidFill>
                <a:latin typeface="Open Sans Light"/>
              </a:rPr>
              <a:t> </a:t>
            </a:r>
            <a:r>
              <a:rPr lang="en-US" altLang="pl-PL" sz="3600" dirty="0" smtClean="0">
                <a:solidFill>
                  <a:schemeClr val="tx1">
                    <a:lumMod val="75000"/>
                    <a:lumOff val="25000"/>
                  </a:schemeClr>
                </a:solidFill>
                <a:latin typeface="Open Sans Light"/>
              </a:rPr>
              <a:t>among </a:t>
            </a:r>
            <a:r>
              <a:rPr lang="pl-PL" altLang="pl-PL" sz="3600" dirty="0" smtClean="0">
                <a:solidFill>
                  <a:schemeClr val="tx1">
                    <a:lumMod val="75000"/>
                    <a:lumOff val="25000"/>
                  </a:schemeClr>
                </a:solidFill>
                <a:latin typeface="Open Sans Light"/>
              </a:rPr>
              <a:t>the </a:t>
            </a:r>
            <a:r>
              <a:rPr lang="en-US" altLang="pl-PL" sz="3600" dirty="0" smtClean="0">
                <a:solidFill>
                  <a:schemeClr val="tx1">
                    <a:lumMod val="75000"/>
                    <a:lumOff val="25000"/>
                  </a:schemeClr>
                </a:solidFill>
                <a:latin typeface="Open Sans Light"/>
              </a:rPr>
              <a:t>most </a:t>
            </a:r>
            <a:r>
              <a:rPr lang="en-US" altLang="pl-PL" sz="3600" dirty="0" err="1" smtClean="0">
                <a:solidFill>
                  <a:schemeClr val="tx1">
                    <a:lumMod val="75000"/>
                    <a:lumOff val="25000"/>
                  </a:schemeClr>
                </a:solidFill>
                <a:latin typeface="Open Sans Light"/>
              </a:rPr>
              <a:t>prestig</a:t>
            </a:r>
            <a:r>
              <a:rPr lang="pl-PL" altLang="pl-PL" sz="3600" dirty="0" smtClean="0">
                <a:solidFill>
                  <a:schemeClr val="tx1">
                    <a:lumMod val="75000"/>
                    <a:lumOff val="25000"/>
                  </a:schemeClr>
                </a:solidFill>
                <a:latin typeface="Open Sans Light"/>
              </a:rPr>
              <a:t>i</a:t>
            </a:r>
            <a:r>
              <a:rPr lang="en-US" altLang="pl-PL" sz="3600" dirty="0" err="1" smtClean="0">
                <a:solidFill>
                  <a:schemeClr val="tx1">
                    <a:lumMod val="75000"/>
                    <a:lumOff val="25000"/>
                  </a:schemeClr>
                </a:solidFill>
                <a:latin typeface="Open Sans Light"/>
              </a:rPr>
              <a:t>ous</a:t>
            </a:r>
            <a:r>
              <a:rPr lang="en-US" altLang="pl-PL" sz="3600" dirty="0" smtClean="0">
                <a:solidFill>
                  <a:schemeClr val="tx1">
                    <a:lumMod val="75000"/>
                    <a:lumOff val="25000"/>
                  </a:schemeClr>
                </a:solidFill>
                <a:latin typeface="Open Sans Light"/>
              </a:rPr>
              <a:t> science journals</a:t>
            </a:r>
            <a:r>
              <a:rPr lang="pl-PL" altLang="pl-PL" sz="3600" dirty="0" smtClean="0">
                <a:solidFill>
                  <a:schemeClr val="tx1">
                    <a:lumMod val="75000"/>
                    <a:lumOff val="25000"/>
                  </a:schemeClr>
                </a:solidFill>
                <a:latin typeface="Open Sans Light"/>
              </a:rPr>
              <a:t>. </a:t>
            </a:r>
          </a:p>
          <a:p>
            <a:pPr>
              <a:lnSpc>
                <a:spcPct val="90000"/>
              </a:lnSpc>
            </a:pPr>
            <a:endParaRPr lang="pl-PL" altLang="pl-PL" sz="3600" dirty="0">
              <a:solidFill>
                <a:schemeClr val="tx1">
                  <a:lumMod val="75000"/>
                  <a:lumOff val="25000"/>
                </a:schemeClr>
              </a:solidFill>
              <a:latin typeface="Open Sans Light"/>
            </a:endParaRPr>
          </a:p>
          <a:p>
            <a:pPr>
              <a:lnSpc>
                <a:spcPct val="90000"/>
              </a:lnSpc>
            </a:pPr>
            <a:r>
              <a:rPr lang="pl-PL" altLang="pl-PL" sz="3600" dirty="0" smtClean="0">
                <a:solidFill>
                  <a:schemeClr val="tx1">
                    <a:lumMod val="75000"/>
                    <a:lumOff val="25000"/>
                  </a:schemeClr>
                </a:solidFill>
                <a:latin typeface="Open Sans Light"/>
              </a:rPr>
              <a:t>To </a:t>
            </a:r>
            <a:r>
              <a:rPr lang="pl-PL" altLang="pl-PL" sz="3600" dirty="0" err="1" smtClean="0">
                <a:solidFill>
                  <a:schemeClr val="tx1">
                    <a:lumMod val="75000"/>
                    <a:lumOff val="25000"/>
                  </a:schemeClr>
                </a:solidFill>
                <a:latin typeface="Open Sans Light"/>
              </a:rPr>
              <a:t>this</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day</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there</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are</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only</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two</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more</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Polish</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publications</a:t>
            </a:r>
            <a:r>
              <a:rPr lang="pl-PL" altLang="pl-PL" sz="3600" dirty="0" smtClean="0">
                <a:solidFill>
                  <a:schemeClr val="tx1">
                    <a:lumMod val="75000"/>
                    <a:lumOff val="25000"/>
                  </a:schemeClr>
                </a:solidFill>
                <a:latin typeface="Open Sans Light"/>
              </a:rPr>
              <a:t> of </a:t>
            </a:r>
            <a:r>
              <a:rPr lang="pl-PL" altLang="pl-PL" sz="3600" dirty="0" err="1" smtClean="0">
                <a:solidFill>
                  <a:schemeClr val="tx1">
                    <a:lumMod val="75000"/>
                    <a:lumOff val="25000"/>
                  </a:schemeClr>
                </a:solidFill>
                <a:latin typeface="Open Sans Light"/>
              </a:rPr>
              <a:t>that</a:t>
            </a:r>
            <a:r>
              <a:rPr lang="pl-PL" altLang="pl-PL" sz="3600" dirty="0" smtClean="0">
                <a:solidFill>
                  <a:schemeClr val="tx1">
                    <a:lumMod val="75000"/>
                    <a:lumOff val="25000"/>
                  </a:schemeClr>
                </a:solidFill>
                <a:latin typeface="Open Sans Light"/>
              </a:rPr>
              <a:t> </a:t>
            </a:r>
            <a:r>
              <a:rPr lang="pl-PL" altLang="pl-PL" sz="3600" dirty="0" err="1" smtClean="0">
                <a:solidFill>
                  <a:schemeClr val="tx1">
                    <a:lumMod val="75000"/>
                    <a:lumOff val="25000"/>
                  </a:schemeClr>
                </a:solidFill>
                <a:latin typeface="Open Sans Light"/>
              </a:rPr>
              <a:t>type</a:t>
            </a:r>
            <a:r>
              <a:rPr lang="pl-PL" altLang="pl-PL" sz="3600" dirty="0" smtClean="0">
                <a:solidFill>
                  <a:schemeClr val="tx1">
                    <a:lumMod val="75000"/>
                    <a:lumOff val="25000"/>
                  </a:schemeClr>
                </a:solidFill>
                <a:latin typeface="Open Sans Light"/>
              </a:rPr>
              <a:t> on </a:t>
            </a:r>
            <a:r>
              <a:rPr lang="pl-PL" altLang="pl-PL" sz="3600" dirty="0" err="1" smtClean="0">
                <a:solidFill>
                  <a:schemeClr val="tx1">
                    <a:lumMod val="75000"/>
                    <a:lumOff val="25000"/>
                  </a:schemeClr>
                </a:solidFill>
                <a:latin typeface="Open Sans Light"/>
              </a:rPr>
              <a:t>this</a:t>
            </a:r>
            <a:r>
              <a:rPr lang="pl-PL" altLang="pl-PL" sz="3600" dirty="0" smtClean="0">
                <a:solidFill>
                  <a:schemeClr val="tx1">
                    <a:lumMod val="75000"/>
                    <a:lumOff val="25000"/>
                  </a:schemeClr>
                </a:solidFill>
                <a:latin typeface="Open Sans Light"/>
              </a:rPr>
              <a:t> list.</a:t>
            </a:r>
            <a:r>
              <a:rPr lang="en-US" altLang="pl-PL" sz="3600" i="1" dirty="0" smtClean="0">
                <a:solidFill>
                  <a:schemeClr val="tx1">
                    <a:lumMod val="75000"/>
                    <a:lumOff val="25000"/>
                  </a:schemeClr>
                </a:solidFill>
                <a:latin typeface="Open Sans Light"/>
              </a:rPr>
              <a:t/>
            </a:r>
            <a:br>
              <a:rPr lang="en-US" altLang="pl-PL" sz="3600" i="1" dirty="0" smtClean="0">
                <a:solidFill>
                  <a:schemeClr val="tx1">
                    <a:lumMod val="75000"/>
                    <a:lumOff val="25000"/>
                  </a:schemeClr>
                </a:solidFill>
                <a:latin typeface="Open Sans Light"/>
              </a:rPr>
            </a:br>
            <a:endParaRPr lang="en-US" altLang="pl-PL" sz="3600" i="1" dirty="0">
              <a:solidFill>
                <a:schemeClr val="tx1">
                  <a:lumMod val="75000"/>
                  <a:lumOff val="25000"/>
                </a:schemeClr>
              </a:solidFill>
              <a:latin typeface="Open Sans Light"/>
            </a:endParaRPr>
          </a:p>
        </p:txBody>
      </p:sp>
      <p:pic>
        <p:nvPicPr>
          <p:cNvPr id="7" name="Picture 4" descr="okładka Argumen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0352" y="2395730"/>
            <a:ext cx="6840760" cy="97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87489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altLang="pl-PL" dirty="0">
                <a:solidFill>
                  <a:srgbClr val="FF0000"/>
                </a:solidFill>
              </a:rPr>
              <a:t>We popularize business</a:t>
            </a:r>
            <a:r>
              <a:rPr lang="pl-PL" altLang="pl-PL" dirty="0">
                <a:solidFill>
                  <a:srgbClr val="FF0000"/>
                </a:solidFill>
              </a:rPr>
              <a:t> </a:t>
            </a:r>
            <a:endParaRPr lang="en-US" dirty="0">
              <a:solidFill>
                <a:srgbClr val="FF0000"/>
              </a:solidFill>
            </a:endParaRPr>
          </a:p>
        </p:txBody>
      </p:sp>
      <p:sp>
        <p:nvSpPr>
          <p:cNvPr id="4" name="Prostokąt 3"/>
          <p:cNvSpPr/>
          <p:nvPr/>
        </p:nvSpPr>
        <p:spPr>
          <a:xfrm>
            <a:off x="6096000" y="6750566"/>
            <a:ext cx="12192000" cy="2123658"/>
          </a:xfrm>
          <a:prstGeom prst="rect">
            <a:avLst/>
          </a:prstGeom>
        </p:spPr>
        <p:txBody>
          <a:bodyPr>
            <a:spAutoFit/>
          </a:bodyPr>
          <a:lstStyle/>
          <a:p>
            <a:pPr eaLnBrk="1" hangingPunct="1"/>
            <a:r>
              <a:rPr lang="en-US" altLang="pl-PL" sz="4400" dirty="0">
                <a:solidFill>
                  <a:schemeClr val="tx1"/>
                </a:solidFill>
              </a:rPr>
              <a:t>…during </a:t>
            </a:r>
            <a:r>
              <a:rPr lang="pl-PL" altLang="pl-PL" sz="4400" dirty="0" smtClean="0">
                <a:solidFill>
                  <a:schemeClr val="tx1"/>
                </a:solidFill>
              </a:rPr>
              <a:t>the </a:t>
            </a:r>
            <a:r>
              <a:rPr lang="en-US" altLang="pl-PL" sz="4400" dirty="0" smtClean="0">
                <a:solidFill>
                  <a:schemeClr val="tx1"/>
                </a:solidFill>
              </a:rPr>
              <a:t>Business </a:t>
            </a:r>
            <a:r>
              <a:rPr lang="en-US" altLang="pl-PL" sz="4400" dirty="0">
                <a:solidFill>
                  <a:schemeClr val="tx1"/>
                </a:solidFill>
              </a:rPr>
              <a:t>Education Forum that </a:t>
            </a:r>
            <a:r>
              <a:rPr lang="en-US" altLang="pl-PL" sz="4400" dirty="0" smtClean="0">
                <a:solidFill>
                  <a:schemeClr val="tx1"/>
                </a:solidFill>
              </a:rPr>
              <a:t>let</a:t>
            </a:r>
            <a:r>
              <a:rPr lang="pl-PL" altLang="pl-PL" sz="4400" dirty="0" smtClean="0">
                <a:solidFill>
                  <a:schemeClr val="tx1"/>
                </a:solidFill>
              </a:rPr>
              <a:t>s </a:t>
            </a:r>
            <a:r>
              <a:rPr lang="pl-PL" altLang="pl-PL" sz="4400" dirty="0" err="1" smtClean="0">
                <a:solidFill>
                  <a:schemeClr val="tx1"/>
                </a:solidFill>
              </a:rPr>
              <a:t>participants</a:t>
            </a:r>
            <a:r>
              <a:rPr lang="en-US" altLang="pl-PL" sz="4400" dirty="0" smtClean="0">
                <a:solidFill>
                  <a:schemeClr val="tx1"/>
                </a:solidFill>
              </a:rPr>
              <a:t> connect </a:t>
            </a:r>
            <a:r>
              <a:rPr lang="en-US" altLang="pl-PL" sz="4400" dirty="0">
                <a:solidFill>
                  <a:schemeClr val="tx1"/>
                </a:solidFill>
              </a:rPr>
              <a:t>economic experience with academic </a:t>
            </a:r>
            <a:r>
              <a:rPr lang="en-US" altLang="pl-PL" sz="4400" dirty="0" smtClean="0">
                <a:solidFill>
                  <a:schemeClr val="tx1"/>
                </a:solidFill>
              </a:rPr>
              <a:t>knowledge</a:t>
            </a:r>
            <a:r>
              <a:rPr lang="pl-PL" altLang="pl-PL" sz="4400" dirty="0" smtClean="0">
                <a:solidFill>
                  <a:schemeClr val="tx1"/>
                </a:solidFill>
              </a:rPr>
              <a:t>.</a:t>
            </a:r>
            <a:endParaRPr lang="pl-PL" altLang="pl-PL" sz="4400" dirty="0">
              <a:solidFill>
                <a:schemeClr val="tx1"/>
              </a:solidFill>
            </a:endParaRPr>
          </a:p>
        </p:txBody>
      </p:sp>
      <p:pic>
        <p:nvPicPr>
          <p:cNvPr id="5" name="Picture 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976" y="9378280"/>
            <a:ext cx="5203465" cy="390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7399" y="9377709"/>
            <a:ext cx="5291658" cy="351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user\Dropbox\Foldery informacyjne\Foldery 2016\Final Pliki otwarte\Folder ogolny UE srodek\Links\Logo_str_25_feb.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3573041"/>
            <a:ext cx="21621563" cy="19990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ropbox\70 lecie\Publikacja\foto70 lat\FEB\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01863" y="8716805"/>
            <a:ext cx="6242050"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6455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
        <p:nvSpPr>
          <p:cNvPr id="265" name="Shape 265"/>
          <p:cNvSpPr/>
          <p:nvPr/>
        </p:nvSpPr>
        <p:spPr>
          <a:xfrm>
            <a:off x="-95600" y="2394474"/>
            <a:ext cx="12256107" cy="8807322"/>
          </a:xfrm>
          <a:prstGeom prst="rect">
            <a:avLst/>
          </a:prstGeom>
          <a:blipFill>
            <a:blip r:embed="rId2"/>
            <a:stretch>
              <a:fillRect/>
            </a:stretch>
          </a:blipFill>
          <a:ln w="12700">
            <a:miter lim="400000"/>
          </a:ln>
        </p:spPr>
        <p:txBody>
          <a:bodyPr lIns="45719" rIns="45719" anchor="ctr"/>
          <a:lstStyle/>
          <a:p>
            <a:pPr>
              <a:defRPr>
                <a:solidFill>
                  <a:srgbClr val="FFFFFF"/>
                </a:solidFill>
              </a:defRPr>
            </a:pPr>
            <a:endParaRPr/>
          </a:p>
        </p:txBody>
      </p:sp>
      <p:sp>
        <p:nvSpPr>
          <p:cNvPr id="266" name="Shape 266"/>
          <p:cNvSpPr/>
          <p:nvPr/>
        </p:nvSpPr>
        <p:spPr>
          <a:xfrm>
            <a:off x="13268210" y="3882719"/>
            <a:ext cx="10270459" cy="8165324"/>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r>
              <a:rPr lang="pl-PL" dirty="0" err="1" smtClean="0"/>
              <a:t>Our</a:t>
            </a:r>
            <a:r>
              <a:rPr lang="pl-PL" dirty="0" smtClean="0"/>
              <a:t> </a:t>
            </a:r>
            <a:r>
              <a:rPr lang="pl-PL" dirty="0" err="1"/>
              <a:t>l</a:t>
            </a:r>
            <a:r>
              <a:rPr lang="pl-PL" dirty="0" err="1" smtClean="0"/>
              <a:t>ibrary</a:t>
            </a:r>
            <a:r>
              <a:rPr lang="pl-PL" dirty="0" smtClean="0"/>
              <a:t> </a:t>
            </a:r>
            <a:r>
              <a:rPr lang="pl-PL" dirty="0" err="1"/>
              <a:t>has</a:t>
            </a:r>
            <a:r>
              <a:rPr lang="pl-PL" dirty="0"/>
              <a:t>:</a:t>
            </a:r>
          </a:p>
          <a:p>
            <a:pPr lvl="0"/>
            <a:r>
              <a:rPr lang="pl-PL" dirty="0" smtClean="0"/>
              <a:t>300 </a:t>
            </a:r>
            <a:r>
              <a:rPr lang="pl-PL" dirty="0" err="1"/>
              <a:t>seats</a:t>
            </a:r>
            <a:r>
              <a:rPr lang="pl-PL" dirty="0"/>
              <a:t> for </a:t>
            </a:r>
            <a:r>
              <a:rPr lang="pl-PL" dirty="0" err="1"/>
              <a:t>readers</a:t>
            </a:r>
            <a:endParaRPr lang="pl-PL" dirty="0"/>
          </a:p>
          <a:p>
            <a:pPr lvl="0"/>
            <a:r>
              <a:rPr lang="pl-PL" dirty="0"/>
              <a:t>100 </a:t>
            </a:r>
            <a:r>
              <a:rPr lang="pl-PL" dirty="0" err="1"/>
              <a:t>computers</a:t>
            </a:r>
            <a:endParaRPr lang="pl-PL" dirty="0"/>
          </a:p>
          <a:p>
            <a:pPr lvl="0"/>
            <a:r>
              <a:rPr lang="pl-PL" dirty="0"/>
              <a:t>21 </a:t>
            </a:r>
            <a:r>
              <a:rPr lang="pl-PL" dirty="0" err="1"/>
              <a:t>cabins</a:t>
            </a:r>
            <a:r>
              <a:rPr lang="pl-PL" dirty="0"/>
              <a:t> for </a:t>
            </a:r>
            <a:r>
              <a:rPr lang="pl-PL" dirty="0" err="1"/>
              <a:t>individual</a:t>
            </a:r>
            <a:r>
              <a:rPr lang="pl-PL" dirty="0"/>
              <a:t> </a:t>
            </a:r>
            <a:r>
              <a:rPr lang="pl-PL" dirty="0" err="1"/>
              <a:t>work</a:t>
            </a:r>
            <a:endParaRPr lang="pl-PL" dirty="0"/>
          </a:p>
          <a:p>
            <a:endParaRPr lang="pl-PL" dirty="0" smtClean="0"/>
          </a:p>
          <a:p>
            <a:r>
              <a:rPr lang="pl-PL" dirty="0" err="1" smtClean="0"/>
              <a:t>Our</a:t>
            </a:r>
            <a:r>
              <a:rPr lang="pl-PL" dirty="0" smtClean="0"/>
              <a:t> </a:t>
            </a:r>
            <a:r>
              <a:rPr lang="pl-PL" dirty="0" err="1" smtClean="0"/>
              <a:t>collection</a:t>
            </a:r>
            <a:r>
              <a:rPr lang="pl-PL" dirty="0" smtClean="0"/>
              <a:t> </a:t>
            </a:r>
            <a:r>
              <a:rPr lang="pl-PL" dirty="0" err="1" smtClean="0"/>
              <a:t>includes</a:t>
            </a:r>
            <a:r>
              <a:rPr lang="pl-PL" dirty="0" smtClean="0"/>
              <a:t>:</a:t>
            </a:r>
            <a:endParaRPr lang="pl-PL" dirty="0"/>
          </a:p>
          <a:p>
            <a:pPr lvl="0"/>
            <a:r>
              <a:rPr lang="en-US" dirty="0"/>
              <a:t>433,000 volumes of printed books and periodicals</a:t>
            </a:r>
            <a:endParaRPr lang="pl-PL" dirty="0"/>
          </a:p>
          <a:p>
            <a:pPr lvl="0"/>
            <a:r>
              <a:rPr lang="pl-PL" dirty="0"/>
              <a:t>o</a:t>
            </a:r>
            <a:r>
              <a:rPr lang="pl-PL" dirty="0" smtClean="0"/>
              <a:t>nline </a:t>
            </a:r>
            <a:r>
              <a:rPr lang="pl-PL" dirty="0" err="1" smtClean="0"/>
              <a:t>access</a:t>
            </a:r>
            <a:r>
              <a:rPr lang="pl-PL" dirty="0" smtClean="0"/>
              <a:t> to 22,000 </a:t>
            </a:r>
            <a:r>
              <a:rPr lang="pl-PL" dirty="0" err="1" smtClean="0"/>
              <a:t>journals</a:t>
            </a:r>
            <a:endParaRPr lang="pl-PL" dirty="0"/>
          </a:p>
          <a:p>
            <a:pPr lvl="0"/>
            <a:r>
              <a:rPr lang="pl-PL" dirty="0" smtClean="0"/>
              <a:t>2,000,000 </a:t>
            </a:r>
            <a:r>
              <a:rPr lang="pl-PL" dirty="0" err="1"/>
              <a:t>electronic</a:t>
            </a:r>
            <a:r>
              <a:rPr lang="pl-PL" dirty="0"/>
              <a:t> </a:t>
            </a:r>
            <a:r>
              <a:rPr lang="pl-PL" dirty="0" err="1"/>
              <a:t>books</a:t>
            </a:r>
            <a:endParaRPr lang="pl-PL" dirty="0"/>
          </a:p>
          <a:p>
            <a:pPr lvl="0"/>
            <a:r>
              <a:rPr lang="pl-PL" dirty="0"/>
              <a:t>7</a:t>
            </a:r>
            <a:r>
              <a:rPr lang="pl-PL" dirty="0" smtClean="0"/>
              <a:t>7 </a:t>
            </a:r>
            <a:r>
              <a:rPr lang="pl-PL" dirty="0" err="1"/>
              <a:t>databases</a:t>
            </a:r>
            <a:endParaRPr lang="pl-PL" dirty="0"/>
          </a:p>
          <a:p>
            <a:pPr defTabSz="457200">
              <a:lnSpc>
                <a:spcPct val="130000"/>
              </a:lnSpc>
              <a:defRPr sz="3200" b="1">
                <a:solidFill>
                  <a:srgbClr val="535353"/>
                </a:solidFill>
                <a:latin typeface="SourceSansPro-Semibold"/>
                <a:ea typeface="SourceSansPro-Semibold"/>
                <a:cs typeface="SourceSansPro-Semibold"/>
                <a:sym typeface="SourceSansPro-Semibold"/>
              </a:defRPr>
            </a:pPr>
            <a:endParaRPr b="0" dirty="0">
              <a:latin typeface="Open Sans Semibold"/>
              <a:ea typeface="Open Sans Semibold"/>
              <a:cs typeface="Open Sans Semibold"/>
              <a:sym typeface="Open Sans Semibold"/>
            </a:endParaRPr>
          </a:p>
        </p:txBody>
      </p:sp>
      <p:pic>
        <p:nvPicPr>
          <p:cNvPr id="267" name="biblioteka.png"/>
          <p:cNvPicPr>
            <a:picLocks noChangeAspect="1"/>
          </p:cNvPicPr>
          <p:nvPr/>
        </p:nvPicPr>
        <p:blipFill>
          <a:blip r:embed="rId3">
            <a:extLst/>
          </a:blip>
          <a:stretch>
            <a:fillRect/>
          </a:stretch>
        </p:blipFill>
        <p:spPr>
          <a:xfrm>
            <a:off x="11327904" y="2282281"/>
            <a:ext cx="1384360" cy="1696958"/>
          </a:xfrm>
          <a:prstGeom prst="rect">
            <a:avLst/>
          </a:prstGeom>
          <a:ln w="12700">
            <a:miter lim="400000"/>
          </a:ln>
        </p:spPr>
      </p:pic>
      <p:sp>
        <p:nvSpPr>
          <p:cNvPr id="268" name="Shape 268"/>
          <p:cNvSpPr>
            <a:spLocks noGrp="1"/>
          </p:cNvSpPr>
          <p:nvPr>
            <p:ph type="title"/>
          </p:nvPr>
        </p:nvSpPr>
        <p:spPr>
          <a:xfrm>
            <a:off x="1827450" y="377633"/>
            <a:ext cx="20729100" cy="1513795"/>
          </a:xfrm>
          <a:prstGeom prst="rect">
            <a:avLst/>
          </a:prstGeom>
        </p:spPr>
        <p:txBody>
          <a:bodyPr/>
          <a:lstStyle>
            <a:lvl1pPr>
              <a:defRPr>
                <a:latin typeface="Open Sans Semibold"/>
                <a:ea typeface="Open Sans Semibold"/>
                <a:cs typeface="Open Sans Semibold"/>
                <a:sym typeface="Open Sans Semibold"/>
              </a:defRPr>
            </a:lvl1pPr>
          </a:lstStyle>
          <a:p>
            <a:pPr>
              <a:defRPr>
                <a:latin typeface="Open Sans"/>
                <a:ea typeface="Open Sans"/>
                <a:cs typeface="Open Sans"/>
                <a:sym typeface="Open Sans"/>
              </a:defRPr>
            </a:pPr>
            <a:r>
              <a:rPr lang="pl-PL" dirty="0" smtClean="0">
                <a:latin typeface="Open Sans Semibold"/>
                <a:ea typeface="Open Sans Semibold"/>
                <a:cs typeface="Open Sans Semibold"/>
                <a:sym typeface="Open Sans Semibold"/>
              </a:rPr>
              <a:t>Modern </a:t>
            </a:r>
            <a:r>
              <a:rPr lang="pl-PL" dirty="0" err="1"/>
              <a:t>l</a:t>
            </a:r>
            <a:r>
              <a:rPr lang="pl-PL" dirty="0" err="1" smtClean="0">
                <a:latin typeface="Open Sans Semibold"/>
                <a:ea typeface="Open Sans Semibold"/>
                <a:cs typeface="Open Sans Semibold"/>
                <a:sym typeface="Open Sans Semibold"/>
              </a:rPr>
              <a:t>ibrary</a:t>
            </a:r>
            <a:endParaRPr b="1" dirty="0">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271" name="Shape 271"/>
          <p:cNvSpPr/>
          <p:nvPr/>
        </p:nvSpPr>
        <p:spPr>
          <a:xfrm flipH="1">
            <a:off x="18984105" y="2377859"/>
            <a:ext cx="1" cy="8214821"/>
          </a:xfrm>
          <a:prstGeom prst="line">
            <a:avLst/>
          </a:prstGeom>
          <a:ln w="3175">
            <a:solidFill>
              <a:srgbClr val="D9D9D9"/>
            </a:solidFill>
            <a:prstDash val="dot"/>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272" name="Shape 272"/>
          <p:cNvSpPr/>
          <p:nvPr/>
        </p:nvSpPr>
        <p:spPr>
          <a:xfrm>
            <a:off x="12186377" y="2394474"/>
            <a:ext cx="12256107" cy="8807322"/>
          </a:xfrm>
          <a:prstGeom prst="rect">
            <a:avLst/>
          </a:prstGeom>
          <a:blipFill>
            <a:blip r:embed="rId2"/>
            <a:stretch>
              <a:fillRect/>
            </a:stretch>
          </a:blipFill>
          <a:ln w="12700">
            <a:miter lim="400000"/>
          </a:ln>
        </p:spPr>
        <p:txBody>
          <a:bodyPr lIns="45719" rIns="45719" anchor="ctr"/>
          <a:lstStyle/>
          <a:p>
            <a:pPr>
              <a:defRPr>
                <a:solidFill>
                  <a:srgbClr val="FFFFFF"/>
                </a:solidFill>
              </a:defRPr>
            </a:pPr>
            <a:endParaRPr/>
          </a:p>
        </p:txBody>
      </p:sp>
      <p:sp>
        <p:nvSpPr>
          <p:cNvPr id="273" name="Shape 273"/>
          <p:cNvSpPr/>
          <p:nvPr/>
        </p:nvSpPr>
        <p:spPr>
          <a:xfrm>
            <a:off x="1170618" y="3868038"/>
            <a:ext cx="8593662" cy="8063758"/>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endParaRPr lang="pl-PL" sz="2800" dirty="0" smtClean="0">
              <a:latin typeface="Open Sans Light"/>
              <a:ea typeface="Open Sans Light"/>
              <a:cs typeface="Open Sans Light"/>
              <a:sym typeface="Open Sans Light"/>
            </a:endParaRPr>
          </a:p>
          <a:p>
            <a:pPr marL="457200" indent="-457200" algn="just">
              <a:buFont typeface="Wingdings" panose="05000000000000000000" pitchFamily="2" charset="2"/>
              <a:buChar char="§"/>
            </a:pPr>
            <a:r>
              <a:rPr lang="en-GB" sz="3200" dirty="0" smtClean="0">
                <a:solidFill>
                  <a:schemeClr val="tx1">
                    <a:lumMod val="65000"/>
                    <a:lumOff val="35000"/>
                  </a:schemeClr>
                </a:solidFill>
                <a:latin typeface="Arial" panose="020B0604020202020204" pitchFamily="34" charset="0"/>
                <a:cs typeface="Arial" panose="020B0604020202020204" pitchFamily="34" charset="0"/>
              </a:rPr>
              <a:t>Overall</a:t>
            </a:r>
            <a:r>
              <a:rPr lang="en-GB" sz="3200" dirty="0">
                <a:solidFill>
                  <a:schemeClr val="tx1">
                    <a:lumMod val="65000"/>
                    <a:lumOff val="35000"/>
                  </a:schemeClr>
                </a:solidFill>
                <a:latin typeface="Arial" panose="020B0604020202020204" pitchFamily="34" charset="0"/>
                <a:cs typeface="Arial" panose="020B0604020202020204" pitchFamily="34" charset="0"/>
              </a:rPr>
              <a:t>, the department offers 21 language courses and access to 16 prestigious language certification exams in six languages, with licenses from major international language centres, including the chambers of commerce in Britain, France and Germany, Goethe Institute and Cervantes Institute. The department is licensed to conduct </a:t>
            </a:r>
            <a:r>
              <a:rPr lang="en-GB" sz="3200" dirty="0" err="1">
                <a:solidFill>
                  <a:schemeClr val="tx1">
                    <a:lumMod val="65000"/>
                    <a:lumOff val="35000"/>
                  </a:schemeClr>
                </a:solidFill>
                <a:latin typeface="Arial" panose="020B0604020202020204" pitchFamily="34" charset="0"/>
                <a:cs typeface="Arial" panose="020B0604020202020204" pitchFamily="34" charset="0"/>
              </a:rPr>
              <a:t>TestDaF</a:t>
            </a:r>
            <a:r>
              <a:rPr lang="en-GB" sz="3200" dirty="0">
                <a:solidFill>
                  <a:schemeClr val="tx1">
                    <a:lumMod val="65000"/>
                    <a:lumOff val="35000"/>
                  </a:schemeClr>
                </a:solidFill>
                <a:latin typeface="Arial" panose="020B0604020202020204" pitchFamily="34" charset="0"/>
                <a:cs typeface="Arial" panose="020B0604020202020204" pitchFamily="34" charset="0"/>
              </a:rPr>
              <a:t> examinations and is a certified Cambridge ESOL Exam Preparation Centre</a:t>
            </a:r>
            <a:r>
              <a:rPr lang="en-GB" sz="3200" dirty="0" smtClean="0">
                <a:solidFill>
                  <a:schemeClr val="tx1">
                    <a:lumMod val="65000"/>
                    <a:lumOff val="35000"/>
                  </a:schemeClr>
                </a:solidFill>
                <a:latin typeface="Arial" panose="020B0604020202020204" pitchFamily="34" charset="0"/>
                <a:cs typeface="Arial" panose="020B0604020202020204" pitchFamily="34" charset="0"/>
              </a:rPr>
              <a:t>. </a:t>
            </a:r>
            <a:endParaRPr lang="pl-PL" sz="3200" dirty="0">
              <a:solidFill>
                <a:schemeClr val="tx1">
                  <a:lumMod val="65000"/>
                  <a:lumOff val="35000"/>
                </a:schemeClr>
              </a:solidFill>
              <a:latin typeface="Arial" panose="020B0604020202020204" pitchFamily="34" charset="0"/>
              <a:cs typeface="Arial" panose="020B0604020202020204" pitchFamily="34" charset="0"/>
            </a:endParaRPr>
          </a:p>
          <a:p>
            <a:pPr algn="just"/>
            <a:r>
              <a:rPr lang="en-GB" sz="3200" dirty="0">
                <a:solidFill>
                  <a:schemeClr val="tx1">
                    <a:lumMod val="65000"/>
                    <a:lumOff val="35000"/>
                  </a:schemeClr>
                </a:solidFill>
                <a:latin typeface="Arial" panose="020B0604020202020204" pitchFamily="34" charset="0"/>
                <a:cs typeface="Arial" panose="020B0604020202020204" pitchFamily="34" charset="0"/>
              </a:rPr>
              <a:t> </a:t>
            </a:r>
            <a:endParaRPr lang="pl-PL" sz="3200" dirty="0">
              <a:solidFill>
                <a:schemeClr val="tx1">
                  <a:lumMod val="65000"/>
                  <a:lumOff val="35000"/>
                </a:schemeClr>
              </a:solidFill>
              <a:latin typeface="Arial" panose="020B0604020202020204" pitchFamily="34" charset="0"/>
              <a:cs typeface="Arial" panose="020B0604020202020204" pitchFamily="34" charset="0"/>
            </a:endParaRPr>
          </a:p>
          <a:p>
            <a:pPr marL="290763" indent="-290763" algn="just" defTabSz="457200">
              <a:buSzPct val="100000"/>
              <a:buChar char="•"/>
              <a:defRPr sz="3200">
                <a:solidFill>
                  <a:srgbClr val="535353"/>
                </a:solidFill>
                <a:latin typeface="SourceSansPro-ExtraLight"/>
                <a:ea typeface="SourceSansPro-ExtraLight"/>
                <a:cs typeface="SourceSansPro-ExtraLight"/>
                <a:sym typeface="SourceSansPro-ExtraLight"/>
              </a:defRPr>
            </a:pPr>
            <a:r>
              <a:rPr lang="en-GB" sz="3200" dirty="0">
                <a:solidFill>
                  <a:schemeClr val="tx1">
                    <a:lumMod val="65000"/>
                    <a:lumOff val="35000"/>
                  </a:schemeClr>
                </a:solidFill>
                <a:latin typeface="Arial" panose="020B0604020202020204" pitchFamily="34" charset="0"/>
                <a:cs typeface="Arial" panose="020B0604020202020204" pitchFamily="34" charset="0"/>
              </a:rPr>
              <a:t>The Department of Foreign Languages </a:t>
            </a:r>
            <a:r>
              <a:rPr lang="pl-PL" sz="3200" dirty="0" err="1" smtClean="0">
                <a:solidFill>
                  <a:schemeClr val="tx1">
                    <a:lumMod val="65000"/>
                    <a:lumOff val="35000"/>
                  </a:schemeClr>
                </a:solidFill>
                <a:latin typeface="Arial" panose="020B0604020202020204" pitchFamily="34" charset="0"/>
                <a:cs typeface="Arial" panose="020B0604020202020204" pitchFamily="34" charset="0"/>
              </a:rPr>
              <a:t>also</a:t>
            </a:r>
            <a:r>
              <a:rPr lang="pl-PL" sz="3200" dirty="0" smtClean="0">
                <a:solidFill>
                  <a:schemeClr val="tx1">
                    <a:lumMod val="65000"/>
                    <a:lumOff val="35000"/>
                  </a:schemeClr>
                </a:solidFill>
                <a:latin typeface="Arial" panose="020B0604020202020204" pitchFamily="34" charset="0"/>
                <a:cs typeface="Arial" panose="020B0604020202020204" pitchFamily="34" charset="0"/>
              </a:rPr>
              <a:t> o</a:t>
            </a:r>
            <a:r>
              <a:rPr lang="en-US"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rganiz</a:t>
            </a: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es</a:t>
            </a:r>
            <a:r>
              <a:rPr lang="pl-PL" sz="3200" dirty="0">
                <a:solidFill>
                  <a:schemeClr val="tx1">
                    <a:lumMod val="65000"/>
                    <a:lumOff val="35000"/>
                  </a:schemeClr>
                </a:solidFill>
                <a:latin typeface="Arial" panose="020B0604020202020204" pitchFamily="34" charset="0"/>
                <a:cs typeface="Arial" panose="020B0604020202020204" pitchFamily="34" charset="0"/>
                <a:sym typeface="SourceSansPro-ExtraLight"/>
              </a:rPr>
              <a:t> </a:t>
            </a: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Chinese</a:t>
            </a: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 and </a:t>
            </a: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Japanese</a:t>
            </a: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 </a:t>
            </a: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language</a:t>
            </a:r>
            <a:r>
              <a:rPr lang="en-US"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 courses </a:t>
            </a:r>
            <a:r>
              <a:rPr lang="en-US" sz="3200" dirty="0">
                <a:solidFill>
                  <a:schemeClr val="tx1">
                    <a:lumMod val="65000"/>
                    <a:lumOff val="35000"/>
                  </a:schemeClr>
                </a:solidFill>
                <a:latin typeface="Arial" panose="020B0604020202020204" pitchFamily="34" charset="0"/>
                <a:cs typeface="Arial" panose="020B0604020202020204" pitchFamily="34" charset="0"/>
                <a:sym typeface="SourceSansPro-ExtraLight"/>
              </a:rPr>
              <a:t>for </a:t>
            </a: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students</a:t>
            </a:r>
            <a:r>
              <a:rPr lang="en-US"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a:t>
            </a:r>
            <a:endParaRPr sz="3200" dirty="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endParaRPr>
          </a:p>
        </p:txBody>
      </p:sp>
      <p:pic>
        <p:nvPicPr>
          <p:cNvPr id="274" name="studium jezykow obcych.png"/>
          <p:cNvPicPr>
            <a:picLocks noChangeAspect="1"/>
          </p:cNvPicPr>
          <p:nvPr/>
        </p:nvPicPr>
        <p:blipFill>
          <a:blip r:embed="rId3">
            <a:extLst/>
          </a:blip>
          <a:stretch>
            <a:fillRect/>
          </a:stretch>
        </p:blipFill>
        <p:spPr>
          <a:xfrm>
            <a:off x="10077362" y="2400698"/>
            <a:ext cx="1222471" cy="1600201"/>
          </a:xfrm>
          <a:prstGeom prst="rect">
            <a:avLst/>
          </a:prstGeom>
          <a:ln w="12700">
            <a:miter lim="400000"/>
          </a:ln>
        </p:spPr>
      </p:pic>
      <p:sp>
        <p:nvSpPr>
          <p:cNvPr id="275" name="Shape 275"/>
          <p:cNvSpPr>
            <a:spLocks noGrp="1"/>
          </p:cNvSpPr>
          <p:nvPr>
            <p:ph type="title"/>
          </p:nvPr>
        </p:nvSpPr>
        <p:spPr>
          <a:xfrm>
            <a:off x="1827450" y="377633"/>
            <a:ext cx="20729100" cy="1513795"/>
          </a:xfrm>
          <a:prstGeom prst="rect">
            <a:avLst/>
          </a:prstGeom>
        </p:spPr>
        <p:txBody>
          <a:bodyPr/>
          <a:lstStyle>
            <a:lvl1pPr>
              <a:defRPr>
                <a:latin typeface="Open Sans Semibold"/>
                <a:ea typeface="Open Sans Semibold"/>
                <a:cs typeface="Open Sans Semibold"/>
                <a:sym typeface="Open Sans Semibold"/>
              </a:defRPr>
            </a:lvl1pPr>
          </a:lstStyle>
          <a:p>
            <a:pPr>
              <a:defRPr>
                <a:latin typeface="Open Sans"/>
                <a:ea typeface="Open Sans"/>
                <a:cs typeface="Open Sans"/>
                <a:sym typeface="Open Sans"/>
              </a:defRPr>
            </a:pPr>
            <a:r>
              <a:rPr lang="en-GB" b="1" dirty="0">
                <a:sym typeface="Open Sans"/>
              </a:rPr>
              <a:t>Department of Foreign Languages</a:t>
            </a:r>
            <a:endParaRPr b="1" dirty="0">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
        <p:nvSpPr>
          <p:cNvPr id="279" name="Shape 279"/>
          <p:cNvSpPr/>
          <p:nvPr/>
        </p:nvSpPr>
        <p:spPr>
          <a:xfrm>
            <a:off x="-953971" y="2321496"/>
            <a:ext cx="13145971" cy="8807322"/>
          </a:xfrm>
          <a:prstGeom prst="rect">
            <a:avLst/>
          </a:prstGeom>
          <a:blipFill>
            <a:blip r:embed="rId2"/>
            <a:stretch>
              <a:fillRect/>
            </a:stretch>
          </a:blipFill>
          <a:ln w="12700">
            <a:miter lim="400000"/>
          </a:ln>
        </p:spPr>
        <p:txBody>
          <a:bodyPr lIns="45719" rIns="45719" anchor="ctr"/>
          <a:lstStyle/>
          <a:p>
            <a:pPr>
              <a:defRPr>
                <a:solidFill>
                  <a:srgbClr val="FFFFFF"/>
                </a:solidFill>
              </a:defRPr>
            </a:pPr>
            <a:endParaRPr/>
          </a:p>
        </p:txBody>
      </p:sp>
      <p:sp>
        <p:nvSpPr>
          <p:cNvPr id="280" name="Shape 280"/>
          <p:cNvSpPr/>
          <p:nvPr/>
        </p:nvSpPr>
        <p:spPr>
          <a:xfrm>
            <a:off x="13217410" y="4785652"/>
            <a:ext cx="8593662" cy="6155543"/>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algn="just"/>
            <a:r>
              <a:rPr lang="en-US" sz="3200" dirty="0">
                <a:solidFill>
                  <a:schemeClr val="tx1">
                    <a:lumMod val="85000"/>
                    <a:lumOff val="15000"/>
                  </a:schemeClr>
                </a:solidFill>
                <a:latin typeface="Open Sans Light"/>
              </a:rPr>
              <a:t>The department offers regular courses of physical education as well as supplementary sports training, recreation, and rehabilitation for students and employees of the University</a:t>
            </a:r>
            <a:r>
              <a:rPr lang="en-US" sz="3200" dirty="0" smtClean="0">
                <a:solidFill>
                  <a:schemeClr val="tx1">
                    <a:lumMod val="85000"/>
                    <a:lumOff val="15000"/>
                  </a:schemeClr>
                </a:solidFill>
                <a:latin typeface="Open Sans Light"/>
              </a:rPr>
              <a:t>.</a:t>
            </a:r>
            <a:endParaRPr lang="pl-PL" sz="3200" dirty="0" smtClean="0">
              <a:solidFill>
                <a:schemeClr val="tx1">
                  <a:lumMod val="85000"/>
                  <a:lumOff val="15000"/>
                </a:schemeClr>
              </a:solidFill>
              <a:latin typeface="Open Sans Light"/>
            </a:endParaRPr>
          </a:p>
          <a:p>
            <a:pPr algn="just"/>
            <a:endParaRPr lang="pl-PL" sz="3200" dirty="0" smtClean="0">
              <a:solidFill>
                <a:schemeClr val="tx1">
                  <a:lumMod val="85000"/>
                  <a:lumOff val="15000"/>
                </a:schemeClr>
              </a:solidFill>
              <a:latin typeface="Open Sans Light"/>
            </a:endParaRPr>
          </a:p>
          <a:p>
            <a:pPr algn="just"/>
            <a:r>
              <a:rPr lang="en-US" sz="3200" dirty="0" smtClean="0">
                <a:solidFill>
                  <a:schemeClr val="tx1">
                    <a:lumMod val="85000"/>
                    <a:lumOff val="15000"/>
                  </a:schemeClr>
                </a:solidFill>
                <a:latin typeface="Open Sans Light"/>
              </a:rPr>
              <a:t>At </a:t>
            </a:r>
            <a:r>
              <a:rPr lang="en-US" sz="3200" dirty="0">
                <a:solidFill>
                  <a:schemeClr val="tx1">
                    <a:lumMod val="85000"/>
                    <a:lumOff val="15000"/>
                  </a:schemeClr>
                </a:solidFill>
                <a:latin typeface="Open Sans Light"/>
              </a:rPr>
              <a:t>present, we offer courses and training </a:t>
            </a:r>
            <a:r>
              <a:rPr lang="pl-PL" sz="3200" dirty="0" smtClean="0">
                <a:solidFill>
                  <a:schemeClr val="tx1">
                    <a:lumMod val="85000"/>
                    <a:lumOff val="15000"/>
                  </a:schemeClr>
                </a:solidFill>
                <a:latin typeface="Open Sans Light"/>
              </a:rPr>
              <a:t>i</a:t>
            </a:r>
            <a:r>
              <a:rPr lang="en-US" sz="3200" dirty="0" smtClean="0">
                <a:solidFill>
                  <a:schemeClr val="tx1">
                    <a:lumMod val="85000"/>
                    <a:lumOff val="15000"/>
                  </a:schemeClr>
                </a:solidFill>
                <a:latin typeface="Open Sans Light"/>
              </a:rPr>
              <a:t>n </a:t>
            </a:r>
            <a:r>
              <a:rPr lang="en-US" sz="3200" dirty="0">
                <a:solidFill>
                  <a:schemeClr val="tx1">
                    <a:lumMod val="85000"/>
                    <a:lumOff val="15000"/>
                  </a:schemeClr>
                </a:solidFill>
                <a:latin typeface="Open Sans Light"/>
              </a:rPr>
              <a:t>20 </a:t>
            </a:r>
            <a:r>
              <a:rPr lang="en-US" sz="3200" dirty="0" smtClean="0">
                <a:solidFill>
                  <a:schemeClr val="tx1">
                    <a:lumMod val="85000"/>
                    <a:lumOff val="15000"/>
                  </a:schemeClr>
                </a:solidFill>
                <a:latin typeface="Open Sans Light"/>
              </a:rPr>
              <a:t>sports</a:t>
            </a:r>
            <a:r>
              <a:rPr lang="pl-PL" sz="3200" dirty="0" smtClean="0">
                <a:solidFill>
                  <a:schemeClr val="tx1">
                    <a:lumMod val="85000"/>
                    <a:lumOff val="15000"/>
                  </a:schemeClr>
                </a:solidFill>
                <a:latin typeface="Open Sans Light"/>
              </a:rPr>
              <a:t>, </a:t>
            </a:r>
            <a:r>
              <a:rPr lang="pl-PL" sz="3200" dirty="0" err="1" smtClean="0">
                <a:solidFill>
                  <a:schemeClr val="tx1">
                    <a:lumMod val="85000"/>
                    <a:lumOff val="15000"/>
                  </a:schemeClr>
                </a:solidFill>
                <a:latin typeface="Open Sans Light"/>
              </a:rPr>
              <a:t>including</a:t>
            </a:r>
            <a:r>
              <a:rPr lang="en-US" sz="3200" dirty="0" smtClean="0">
                <a:solidFill>
                  <a:schemeClr val="tx1">
                    <a:lumMod val="85000"/>
                    <a:lumOff val="15000"/>
                  </a:schemeClr>
                </a:solidFill>
                <a:latin typeface="Open Sans Light"/>
              </a:rPr>
              <a:t> </a:t>
            </a:r>
            <a:r>
              <a:rPr lang="en-US" sz="3200" dirty="0">
                <a:solidFill>
                  <a:schemeClr val="tx1">
                    <a:lumMod val="85000"/>
                    <a:lumOff val="15000"/>
                  </a:schemeClr>
                </a:solidFill>
                <a:latin typeface="Open Sans Light"/>
              </a:rPr>
              <a:t>aerobics, badminton, basketball, volleyball, handball, football, swimming, athletics, table tennis, </a:t>
            </a:r>
            <a:r>
              <a:rPr lang="en-US" sz="3200" dirty="0" err="1">
                <a:solidFill>
                  <a:schemeClr val="tx1">
                    <a:lumMod val="85000"/>
                    <a:lumOff val="15000"/>
                  </a:schemeClr>
                </a:solidFill>
                <a:latin typeface="Open Sans Light"/>
              </a:rPr>
              <a:t>unihockey</a:t>
            </a:r>
            <a:r>
              <a:rPr lang="en-US" sz="3200" dirty="0">
                <a:solidFill>
                  <a:schemeClr val="tx1">
                    <a:lumMod val="85000"/>
                    <a:lumOff val="15000"/>
                  </a:schemeClr>
                </a:solidFill>
                <a:latin typeface="Open Sans Light"/>
              </a:rPr>
              <a:t>, rock climbing, ballroom dance, tennis, </a:t>
            </a:r>
            <a:r>
              <a:rPr lang="pl-PL" sz="3200" dirty="0" smtClean="0">
                <a:solidFill>
                  <a:schemeClr val="tx1">
                    <a:lumMod val="85000"/>
                    <a:lumOff val="15000"/>
                  </a:schemeClr>
                </a:solidFill>
                <a:latin typeface="Open Sans Light"/>
              </a:rPr>
              <a:t>tour </a:t>
            </a:r>
            <a:r>
              <a:rPr lang="pl-PL" sz="3200" dirty="0" err="1" smtClean="0">
                <a:solidFill>
                  <a:schemeClr val="tx1">
                    <a:lumMod val="85000"/>
                    <a:lumOff val="15000"/>
                  </a:schemeClr>
                </a:solidFill>
                <a:latin typeface="Open Sans Light"/>
              </a:rPr>
              <a:t>cycling</a:t>
            </a:r>
            <a:r>
              <a:rPr lang="en-US" sz="3200" dirty="0" smtClean="0">
                <a:solidFill>
                  <a:schemeClr val="tx1">
                    <a:lumMod val="85000"/>
                    <a:lumOff val="15000"/>
                  </a:schemeClr>
                </a:solidFill>
                <a:latin typeface="Open Sans Light"/>
              </a:rPr>
              <a:t>, </a:t>
            </a:r>
            <a:r>
              <a:rPr lang="en-US" sz="3200" dirty="0">
                <a:solidFill>
                  <a:schemeClr val="tx1">
                    <a:lumMod val="85000"/>
                    <a:lumOff val="15000"/>
                  </a:schemeClr>
                </a:solidFill>
                <a:latin typeface="Open Sans Light"/>
              </a:rPr>
              <a:t>triathlon, horse riding, track and field, skiing, snowboard, and </a:t>
            </a:r>
            <a:r>
              <a:rPr lang="pl-PL" sz="3200" dirty="0" err="1" smtClean="0">
                <a:solidFill>
                  <a:schemeClr val="tx1">
                    <a:lumMod val="85000"/>
                    <a:lumOff val="15000"/>
                  </a:schemeClr>
                </a:solidFill>
                <a:latin typeface="Open Sans Light"/>
              </a:rPr>
              <a:t>ice</a:t>
            </a:r>
            <a:r>
              <a:rPr lang="pl-PL" sz="3200" dirty="0" smtClean="0">
                <a:solidFill>
                  <a:schemeClr val="tx1">
                    <a:lumMod val="85000"/>
                    <a:lumOff val="15000"/>
                  </a:schemeClr>
                </a:solidFill>
                <a:latin typeface="Open Sans Light"/>
              </a:rPr>
              <a:t> </a:t>
            </a:r>
            <a:r>
              <a:rPr lang="en-US" sz="3200" dirty="0" smtClean="0">
                <a:solidFill>
                  <a:schemeClr val="tx1">
                    <a:lumMod val="85000"/>
                    <a:lumOff val="15000"/>
                  </a:schemeClr>
                </a:solidFill>
                <a:latin typeface="Open Sans Light"/>
              </a:rPr>
              <a:t>skating</a:t>
            </a:r>
            <a:r>
              <a:rPr lang="en-US" sz="3200" dirty="0">
                <a:solidFill>
                  <a:schemeClr val="tx1">
                    <a:lumMod val="85000"/>
                    <a:lumOff val="15000"/>
                  </a:schemeClr>
                </a:solidFill>
                <a:latin typeface="Open Sans Light"/>
              </a:rPr>
              <a:t>. </a:t>
            </a:r>
            <a:endParaRPr lang="pl-PL" sz="3200" dirty="0">
              <a:solidFill>
                <a:schemeClr val="tx1">
                  <a:lumMod val="85000"/>
                  <a:lumOff val="15000"/>
                </a:schemeClr>
              </a:solidFill>
              <a:latin typeface="Open Sans Light"/>
            </a:endParaRPr>
          </a:p>
        </p:txBody>
      </p:sp>
      <p:pic>
        <p:nvPicPr>
          <p:cNvPr id="281" name="studium wychowania fizycznego.png"/>
          <p:cNvPicPr>
            <a:picLocks noChangeAspect="1"/>
          </p:cNvPicPr>
          <p:nvPr/>
        </p:nvPicPr>
        <p:blipFill>
          <a:blip r:embed="rId3">
            <a:extLst/>
          </a:blip>
          <a:stretch>
            <a:fillRect/>
          </a:stretch>
        </p:blipFill>
        <p:spPr>
          <a:xfrm>
            <a:off x="13184171" y="2420524"/>
            <a:ext cx="1600202" cy="1600201"/>
          </a:xfrm>
          <a:prstGeom prst="rect">
            <a:avLst/>
          </a:prstGeom>
          <a:ln w="12700">
            <a:miter lim="400000"/>
          </a:ln>
        </p:spPr>
      </p:pic>
      <p:sp>
        <p:nvSpPr>
          <p:cNvPr id="282" name="Shape 282"/>
          <p:cNvSpPr>
            <a:spLocks noGrp="1"/>
          </p:cNvSpPr>
          <p:nvPr>
            <p:ph type="title"/>
          </p:nvPr>
        </p:nvSpPr>
        <p:spPr>
          <a:xfrm>
            <a:off x="1827450" y="377633"/>
            <a:ext cx="20729100" cy="1513795"/>
          </a:xfrm>
          <a:prstGeom prst="rect">
            <a:avLst/>
          </a:prstGeom>
        </p:spPr>
        <p:txBody>
          <a:bodyPr/>
          <a:lstStyle>
            <a:lvl1pPr>
              <a:defRPr>
                <a:latin typeface="Open Sans Semibold"/>
                <a:ea typeface="Open Sans Semibold"/>
                <a:cs typeface="Open Sans Semibold"/>
                <a:sym typeface="Open Sans Semibold"/>
              </a:defRPr>
            </a:lvl1pPr>
          </a:lstStyle>
          <a:p>
            <a:r>
              <a:rPr lang="en-US" b="1" dirty="0"/>
              <a:t>Department of Physical Education and Sports</a:t>
            </a:r>
            <a:endParaRPr lang="pl-PL"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
        <p:nvSpPr>
          <p:cNvPr id="285" name="Shape 285"/>
          <p:cNvSpPr/>
          <p:nvPr/>
        </p:nvSpPr>
        <p:spPr>
          <a:xfrm flipH="1">
            <a:off x="18984105" y="2377859"/>
            <a:ext cx="1" cy="8214821"/>
          </a:xfrm>
          <a:prstGeom prst="line">
            <a:avLst/>
          </a:prstGeom>
          <a:ln w="3175">
            <a:solidFill>
              <a:srgbClr val="D9D9D9"/>
            </a:solidFill>
            <a:prstDash val="dot"/>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286" name="Shape 286"/>
          <p:cNvSpPr/>
          <p:nvPr/>
        </p:nvSpPr>
        <p:spPr>
          <a:xfrm>
            <a:off x="12186377" y="1759474"/>
            <a:ext cx="12256107" cy="8807322"/>
          </a:xfrm>
          <a:prstGeom prst="rect">
            <a:avLst/>
          </a:prstGeom>
          <a:blipFill>
            <a:blip r:embed="rId2"/>
            <a:stretch>
              <a:fillRect/>
            </a:stretch>
          </a:blipFill>
          <a:ln w="12700">
            <a:miter lim="400000"/>
          </a:ln>
        </p:spPr>
        <p:txBody>
          <a:bodyPr lIns="45719" rIns="45719" anchor="ctr"/>
          <a:lstStyle/>
          <a:p>
            <a:pPr>
              <a:defRPr>
                <a:solidFill>
                  <a:srgbClr val="FFFFFF"/>
                </a:solidFill>
              </a:defRPr>
            </a:pPr>
            <a:endParaRPr/>
          </a:p>
        </p:txBody>
      </p:sp>
      <p:sp>
        <p:nvSpPr>
          <p:cNvPr id="287" name="Shape 287"/>
          <p:cNvSpPr/>
          <p:nvPr/>
        </p:nvSpPr>
        <p:spPr>
          <a:xfrm>
            <a:off x="1135839" y="3840930"/>
            <a:ext cx="8593662" cy="6647986"/>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dirty="0">
                <a:solidFill>
                  <a:schemeClr val="tx1">
                    <a:lumMod val="75000"/>
                    <a:lumOff val="25000"/>
                  </a:schemeClr>
                </a:solidFill>
                <a:latin typeface="Open Sans Light"/>
                <a:ea typeface="Open Sans Light"/>
                <a:cs typeface="Open Sans Light"/>
                <a:sym typeface="Open Sans Light"/>
              </a:rPr>
              <a:t>c</a:t>
            </a:r>
            <a:r>
              <a:rPr lang="pl-PL" dirty="0" smtClean="0">
                <a:solidFill>
                  <a:schemeClr val="tx1">
                    <a:lumMod val="75000"/>
                    <a:lumOff val="25000"/>
                  </a:schemeClr>
                </a:solidFill>
                <a:latin typeface="Open Sans Light"/>
                <a:ea typeface="Open Sans Light"/>
                <a:cs typeface="Open Sans Light"/>
                <a:sym typeface="Open Sans Light"/>
              </a:rPr>
              <a:t>ompact </a:t>
            </a:r>
            <a:r>
              <a:rPr lang="pl-PL" dirty="0" err="1" smtClean="0">
                <a:solidFill>
                  <a:schemeClr val="tx1">
                    <a:lumMod val="75000"/>
                    <a:lumOff val="25000"/>
                  </a:schemeClr>
                </a:solidFill>
                <a:latin typeface="Open Sans Light"/>
                <a:ea typeface="Open Sans Light"/>
                <a:cs typeface="Open Sans Light"/>
                <a:sym typeface="Open Sans Light"/>
              </a:rPr>
              <a:t>area</a:t>
            </a:r>
            <a:endParaRPr dirty="0">
              <a:solidFill>
                <a:schemeClr val="tx1">
                  <a:lumMod val="75000"/>
                  <a:lumOff val="25000"/>
                </a:schemeClr>
              </a:solidFill>
              <a:latin typeface="Open Sans Light"/>
              <a:ea typeface="Open Sans Light"/>
              <a:cs typeface="Open Sans Light"/>
              <a:sym typeface="Open Sans Light"/>
            </a:endParaRPr>
          </a:p>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dirty="0">
                <a:solidFill>
                  <a:schemeClr val="tx1">
                    <a:lumMod val="75000"/>
                    <a:lumOff val="25000"/>
                  </a:schemeClr>
                </a:solidFill>
                <a:latin typeface="Open Sans Light"/>
                <a:ea typeface="Open Sans Light"/>
                <a:cs typeface="Open Sans Light"/>
                <a:sym typeface="Open Sans Light"/>
              </a:rPr>
              <a:t>i</a:t>
            </a:r>
            <a:r>
              <a:rPr lang="pl-PL" dirty="0" smtClean="0">
                <a:solidFill>
                  <a:schemeClr val="tx1">
                    <a:lumMod val="75000"/>
                    <a:lumOff val="25000"/>
                  </a:schemeClr>
                </a:solidFill>
                <a:latin typeface="Open Sans Light"/>
                <a:ea typeface="Open Sans Light"/>
                <a:cs typeface="Open Sans Light"/>
                <a:sym typeface="Open Sans Light"/>
              </a:rPr>
              <a:t>n a </a:t>
            </a:r>
            <a:r>
              <a:rPr lang="pl-PL" dirty="0" err="1" smtClean="0">
                <a:solidFill>
                  <a:schemeClr val="tx1">
                    <a:lumMod val="75000"/>
                    <a:lumOff val="25000"/>
                  </a:schemeClr>
                </a:solidFill>
                <a:latin typeface="Open Sans Light"/>
                <a:ea typeface="Open Sans Light"/>
                <a:cs typeface="Open Sans Light"/>
                <a:sym typeface="Open Sans Light"/>
              </a:rPr>
              <a:t>green</a:t>
            </a:r>
            <a:r>
              <a:rPr lang="pl-PL" dirty="0" smtClean="0">
                <a:solidFill>
                  <a:schemeClr val="tx1">
                    <a:lumMod val="75000"/>
                    <a:lumOff val="25000"/>
                  </a:schemeClr>
                </a:solidFill>
                <a:latin typeface="Open Sans Light"/>
                <a:ea typeface="Open Sans Light"/>
                <a:cs typeface="Open Sans Light"/>
                <a:sym typeface="Open Sans Light"/>
              </a:rPr>
              <a:t> part of the </a:t>
            </a:r>
            <a:r>
              <a:rPr lang="pl-PL" dirty="0" err="1" smtClean="0">
                <a:solidFill>
                  <a:schemeClr val="tx1">
                    <a:lumMod val="75000"/>
                    <a:lumOff val="25000"/>
                  </a:schemeClr>
                </a:solidFill>
                <a:latin typeface="Open Sans Light"/>
                <a:ea typeface="Open Sans Light"/>
                <a:cs typeface="Open Sans Light"/>
                <a:sym typeface="Open Sans Light"/>
              </a:rPr>
              <a:t>city</a:t>
            </a:r>
            <a:endParaRPr dirty="0">
              <a:solidFill>
                <a:schemeClr val="tx1">
                  <a:lumMod val="75000"/>
                  <a:lumOff val="25000"/>
                </a:schemeClr>
              </a:solidFill>
              <a:latin typeface="Open Sans Light"/>
              <a:ea typeface="Open Sans Light"/>
              <a:cs typeface="Open Sans Light"/>
              <a:sym typeface="Open Sans Light"/>
            </a:endParaRPr>
          </a:p>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dirty="0" err="1">
                <a:solidFill>
                  <a:schemeClr val="tx1">
                    <a:lumMod val="75000"/>
                    <a:lumOff val="25000"/>
                  </a:schemeClr>
                </a:solidFill>
                <a:latin typeface="Open Sans Light"/>
                <a:ea typeface="Open Sans Light"/>
                <a:cs typeface="Open Sans Light"/>
                <a:sym typeface="Open Sans Light"/>
              </a:rPr>
              <a:t>c</a:t>
            </a:r>
            <a:r>
              <a:rPr lang="pl-PL" dirty="0" err="1" smtClean="0">
                <a:solidFill>
                  <a:schemeClr val="tx1">
                    <a:lumMod val="75000"/>
                    <a:lumOff val="25000"/>
                  </a:schemeClr>
                </a:solidFill>
                <a:latin typeface="Open Sans Light"/>
                <a:ea typeface="Open Sans Light"/>
                <a:cs typeface="Open Sans Light"/>
                <a:sym typeface="Open Sans Light"/>
              </a:rPr>
              <a:t>lose</a:t>
            </a:r>
            <a:r>
              <a:rPr lang="pl-PL" dirty="0" smtClean="0">
                <a:solidFill>
                  <a:schemeClr val="tx1">
                    <a:lumMod val="75000"/>
                    <a:lumOff val="25000"/>
                  </a:schemeClr>
                </a:solidFill>
                <a:latin typeface="Open Sans Light"/>
                <a:ea typeface="Open Sans Light"/>
                <a:cs typeface="Open Sans Light"/>
                <a:sym typeface="Open Sans Light"/>
              </a:rPr>
              <a:t> to the </a:t>
            </a:r>
            <a:r>
              <a:rPr lang="pl-PL" dirty="0" err="1" smtClean="0">
                <a:solidFill>
                  <a:schemeClr val="tx1">
                    <a:lumMod val="75000"/>
                    <a:lumOff val="25000"/>
                  </a:schemeClr>
                </a:solidFill>
                <a:latin typeface="Open Sans Light"/>
                <a:ea typeface="Open Sans Light"/>
                <a:cs typeface="Open Sans Light"/>
                <a:sym typeface="Open Sans Light"/>
              </a:rPr>
              <a:t>city</a:t>
            </a:r>
            <a:r>
              <a:rPr lang="pl-PL" dirty="0" smtClean="0">
                <a:solidFill>
                  <a:schemeClr val="tx1">
                    <a:lumMod val="75000"/>
                    <a:lumOff val="25000"/>
                  </a:schemeClr>
                </a:solidFill>
                <a:latin typeface="Open Sans Light"/>
                <a:ea typeface="Open Sans Light"/>
                <a:cs typeface="Open Sans Light"/>
                <a:sym typeface="Open Sans Light"/>
              </a:rPr>
              <a:t> </a:t>
            </a:r>
            <a:r>
              <a:rPr lang="pl-PL" dirty="0" err="1" smtClean="0">
                <a:solidFill>
                  <a:schemeClr val="tx1">
                    <a:lumMod val="75000"/>
                    <a:lumOff val="25000"/>
                  </a:schemeClr>
                </a:solidFill>
                <a:latin typeface="Open Sans Light"/>
                <a:ea typeface="Open Sans Light"/>
                <a:cs typeface="Open Sans Light"/>
                <a:sym typeface="Open Sans Light"/>
              </a:rPr>
              <a:t>centre</a:t>
            </a:r>
            <a:endParaRPr dirty="0">
              <a:solidFill>
                <a:schemeClr val="tx1">
                  <a:lumMod val="75000"/>
                  <a:lumOff val="25000"/>
                </a:schemeClr>
              </a:solidFill>
              <a:latin typeface="Open Sans Light"/>
              <a:ea typeface="Open Sans Light"/>
              <a:cs typeface="Open Sans Light"/>
              <a:sym typeface="Open Sans Light"/>
            </a:endParaRPr>
          </a:p>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dirty="0" err="1">
                <a:solidFill>
                  <a:schemeClr val="tx1">
                    <a:lumMod val="75000"/>
                    <a:lumOff val="25000"/>
                  </a:schemeClr>
                </a:solidFill>
                <a:latin typeface="Open Sans Light"/>
                <a:ea typeface="Open Sans Light"/>
                <a:cs typeface="Open Sans Light"/>
                <a:sym typeface="Open Sans Light"/>
              </a:rPr>
              <a:t>p</a:t>
            </a:r>
            <a:r>
              <a:rPr lang="pl-PL" dirty="0" err="1" smtClean="0">
                <a:solidFill>
                  <a:schemeClr val="tx1">
                    <a:lumMod val="75000"/>
                    <a:lumOff val="25000"/>
                  </a:schemeClr>
                </a:solidFill>
                <a:latin typeface="Open Sans Light"/>
                <a:ea typeface="Open Sans Light"/>
                <a:cs typeface="Open Sans Light"/>
                <a:sym typeface="Open Sans Light"/>
              </a:rPr>
              <a:t>erfect</a:t>
            </a:r>
            <a:r>
              <a:rPr lang="pl-PL" dirty="0" smtClean="0">
                <a:solidFill>
                  <a:schemeClr val="tx1">
                    <a:lumMod val="75000"/>
                    <a:lumOff val="25000"/>
                  </a:schemeClr>
                </a:solidFill>
                <a:latin typeface="Open Sans Light"/>
                <a:ea typeface="Open Sans Light"/>
                <a:cs typeface="Open Sans Light"/>
                <a:sym typeface="Open Sans Light"/>
              </a:rPr>
              <a:t> for student </a:t>
            </a:r>
            <a:r>
              <a:rPr lang="pl-PL" dirty="0" err="1" smtClean="0">
                <a:solidFill>
                  <a:schemeClr val="tx1">
                    <a:lumMod val="75000"/>
                    <a:lumOff val="25000"/>
                  </a:schemeClr>
                </a:solidFill>
                <a:latin typeface="Open Sans Light"/>
                <a:ea typeface="Open Sans Light"/>
                <a:cs typeface="Open Sans Light"/>
                <a:sym typeface="Open Sans Light"/>
              </a:rPr>
              <a:t>integration</a:t>
            </a:r>
            <a:r>
              <a:rPr lang="pl-PL" dirty="0" smtClean="0">
                <a:solidFill>
                  <a:schemeClr val="tx1">
                    <a:lumMod val="75000"/>
                    <a:lumOff val="25000"/>
                  </a:schemeClr>
                </a:solidFill>
                <a:latin typeface="Open Sans Light"/>
                <a:ea typeface="Open Sans Light"/>
                <a:cs typeface="Open Sans Light"/>
                <a:sym typeface="Open Sans Light"/>
              </a:rPr>
              <a:t> and </a:t>
            </a:r>
            <a:r>
              <a:rPr lang="pl-PL" dirty="0" err="1" smtClean="0">
                <a:solidFill>
                  <a:schemeClr val="tx1">
                    <a:lumMod val="75000"/>
                    <a:lumOff val="25000"/>
                  </a:schemeClr>
                </a:solidFill>
                <a:latin typeface="Open Sans Light"/>
                <a:ea typeface="Open Sans Light"/>
                <a:cs typeface="Open Sans Light"/>
                <a:sym typeface="Open Sans Light"/>
              </a:rPr>
              <a:t>events</a:t>
            </a:r>
            <a:endParaRPr dirty="0">
              <a:solidFill>
                <a:schemeClr val="tx1">
                  <a:lumMod val="75000"/>
                  <a:lumOff val="25000"/>
                </a:schemeClr>
              </a:solidFill>
              <a:latin typeface="Open Sans Light"/>
              <a:ea typeface="Open Sans Light"/>
              <a:cs typeface="Open Sans Light"/>
              <a:sym typeface="Open Sans Light"/>
            </a:endParaRPr>
          </a:p>
          <a:p>
            <a:pPr defTabSz="457200">
              <a:lnSpc>
                <a:spcPct val="130000"/>
              </a:lnSpc>
              <a:defRPr sz="3200">
                <a:solidFill>
                  <a:srgbClr val="535353"/>
                </a:solidFill>
                <a:latin typeface="SourceSansPro-ExtraLight"/>
                <a:ea typeface="SourceSansPro-ExtraLight"/>
                <a:cs typeface="SourceSansPro-ExtraLight"/>
                <a:sym typeface="SourceSansPro-ExtraLight"/>
              </a:defRPr>
            </a:pPr>
            <a:endParaRPr dirty="0">
              <a:solidFill>
                <a:schemeClr val="tx1">
                  <a:lumMod val="75000"/>
                  <a:lumOff val="25000"/>
                </a:schemeClr>
              </a:solidFill>
              <a:latin typeface="Open Sans Light"/>
              <a:ea typeface="Open Sans Light"/>
              <a:cs typeface="Open Sans Light"/>
              <a:sym typeface="Open Sans Light"/>
            </a:endParaRPr>
          </a:p>
          <a:p>
            <a:pPr defTabSz="457200">
              <a:lnSpc>
                <a:spcPct val="130000"/>
              </a:lnSpc>
              <a:defRPr sz="3200" b="1">
                <a:solidFill>
                  <a:srgbClr val="C51D00"/>
                </a:solidFill>
                <a:latin typeface="SourceSansPro-Semibold"/>
                <a:ea typeface="SourceSansPro-Semibold"/>
                <a:cs typeface="SourceSansPro-Semibold"/>
                <a:sym typeface="SourceSansPro-Semibold"/>
              </a:defRPr>
            </a:pPr>
            <a:r>
              <a:rPr lang="pl-PL" b="1" dirty="0" smtClean="0">
                <a:solidFill>
                  <a:schemeClr val="tx1">
                    <a:lumMod val="75000"/>
                    <a:lumOff val="25000"/>
                  </a:schemeClr>
                </a:solidFill>
                <a:latin typeface="Open Sans Light"/>
                <a:ea typeface="Open Sans Semibold"/>
                <a:cs typeface="Open Sans Semibold"/>
                <a:sym typeface="Open Sans Semibold"/>
              </a:rPr>
              <a:t>Student </a:t>
            </a:r>
            <a:r>
              <a:rPr lang="pl-PL" b="1" dirty="0" err="1" smtClean="0">
                <a:solidFill>
                  <a:schemeClr val="tx1">
                    <a:lumMod val="75000"/>
                    <a:lumOff val="25000"/>
                  </a:schemeClr>
                </a:solidFill>
                <a:latin typeface="Open Sans Light"/>
                <a:ea typeface="Open Sans Semibold"/>
                <a:cs typeface="Open Sans Semibold"/>
                <a:sym typeface="Open Sans Semibold"/>
              </a:rPr>
              <a:t>accommodation</a:t>
            </a:r>
            <a:r>
              <a:rPr b="1" dirty="0" smtClean="0">
                <a:solidFill>
                  <a:schemeClr val="tx1">
                    <a:lumMod val="75000"/>
                    <a:lumOff val="25000"/>
                  </a:schemeClr>
                </a:solidFill>
                <a:latin typeface="Open Sans Light"/>
                <a:ea typeface="Open Sans Semibold"/>
                <a:cs typeface="Open Sans Semibold"/>
                <a:sym typeface="Open Sans Semibold"/>
              </a:rPr>
              <a:t>: </a:t>
            </a:r>
            <a:r>
              <a:rPr b="1" dirty="0">
                <a:solidFill>
                  <a:schemeClr val="tx1">
                    <a:lumMod val="75000"/>
                    <a:lumOff val="25000"/>
                  </a:schemeClr>
                </a:solidFill>
                <a:latin typeface="Open Sans Light"/>
                <a:ea typeface="Open Sans Semibold"/>
                <a:cs typeface="Open Sans Semibold"/>
                <a:sym typeface="Open Sans Semibold"/>
              </a:rPr>
              <a:t>www.ds.ue.wroc.pl</a:t>
            </a:r>
          </a:p>
          <a:p>
            <a:pPr defTabSz="457200">
              <a:lnSpc>
                <a:spcPct val="130000"/>
              </a:lnSpc>
              <a:defRPr sz="3200">
                <a:solidFill>
                  <a:srgbClr val="535353"/>
                </a:solidFill>
                <a:latin typeface="SourceSansPro-ExtraLight"/>
                <a:ea typeface="SourceSansPro-ExtraLight"/>
                <a:cs typeface="SourceSansPro-ExtraLight"/>
                <a:sym typeface="SourceSansPro-ExtraLight"/>
              </a:defRPr>
            </a:pPr>
            <a:r>
              <a:rPr b="1" dirty="0" smtClean="0">
                <a:solidFill>
                  <a:schemeClr val="tx1">
                    <a:lumMod val="75000"/>
                    <a:lumOff val="25000"/>
                  </a:schemeClr>
                </a:solidFill>
                <a:latin typeface="Open Sans Light"/>
                <a:ea typeface="Open Sans Semibold"/>
                <a:cs typeface="Open Sans Semibold"/>
                <a:sym typeface="Open Sans Semibold"/>
              </a:rPr>
              <a:t>1</a:t>
            </a:r>
            <a:r>
              <a:rPr lang="pl-PL" b="1" dirty="0" smtClean="0">
                <a:solidFill>
                  <a:schemeClr val="tx1">
                    <a:lumMod val="75000"/>
                    <a:lumOff val="25000"/>
                  </a:schemeClr>
                </a:solidFill>
                <a:latin typeface="Open Sans Light"/>
                <a:ea typeface="Open Sans Semibold"/>
                <a:cs typeface="Open Sans Semibold"/>
                <a:sym typeface="Open Sans Semibold"/>
              </a:rPr>
              <a:t>,</a:t>
            </a:r>
            <a:r>
              <a:rPr b="1" dirty="0" smtClean="0">
                <a:solidFill>
                  <a:schemeClr val="tx1">
                    <a:lumMod val="75000"/>
                    <a:lumOff val="25000"/>
                  </a:schemeClr>
                </a:solidFill>
                <a:latin typeface="Open Sans Light"/>
                <a:ea typeface="Open Sans Semibold"/>
                <a:cs typeface="Open Sans Semibold"/>
                <a:sym typeface="Open Sans Semibold"/>
              </a:rPr>
              <a:t>200 </a:t>
            </a:r>
            <a:r>
              <a:rPr lang="pl-PL" b="1" dirty="0" err="1" smtClean="0">
                <a:solidFill>
                  <a:schemeClr val="tx1">
                    <a:lumMod val="75000"/>
                    <a:lumOff val="25000"/>
                  </a:schemeClr>
                </a:solidFill>
                <a:latin typeface="Open Sans Light"/>
                <a:ea typeface="Open Sans Semibold"/>
                <a:cs typeface="Open Sans Semibold"/>
                <a:sym typeface="Open Sans Semibold"/>
              </a:rPr>
              <a:t>beds</a:t>
            </a:r>
            <a:r>
              <a:rPr lang="pl-PL" b="1" dirty="0" smtClean="0">
                <a:solidFill>
                  <a:schemeClr val="tx1">
                    <a:lumMod val="75000"/>
                    <a:lumOff val="25000"/>
                  </a:schemeClr>
                </a:solidFill>
                <a:latin typeface="Open Sans Light"/>
                <a:ea typeface="Open Sans Semibold"/>
                <a:cs typeface="Open Sans Semibold"/>
                <a:sym typeface="Open Sans Semibold"/>
              </a:rPr>
              <a:t> in </a:t>
            </a:r>
            <a:r>
              <a:rPr lang="pl-PL" b="1" dirty="0" err="1" smtClean="0">
                <a:solidFill>
                  <a:schemeClr val="tx1">
                    <a:lumMod val="75000"/>
                    <a:lumOff val="25000"/>
                  </a:schemeClr>
                </a:solidFill>
                <a:latin typeface="Open Sans Light"/>
                <a:ea typeface="Open Sans Semibold"/>
                <a:cs typeface="Open Sans Semibold"/>
                <a:sym typeface="Open Sans Semibold"/>
              </a:rPr>
              <a:t>two</a:t>
            </a:r>
            <a:r>
              <a:rPr lang="pl-PL" b="1" dirty="0" smtClean="0">
                <a:solidFill>
                  <a:schemeClr val="tx1">
                    <a:lumMod val="75000"/>
                    <a:lumOff val="25000"/>
                  </a:schemeClr>
                </a:solidFill>
                <a:latin typeface="Open Sans Light"/>
                <a:ea typeface="Open Sans Semibold"/>
                <a:cs typeface="Open Sans Semibold"/>
                <a:sym typeface="Open Sans Semibold"/>
              </a:rPr>
              <a:t> </a:t>
            </a:r>
            <a:r>
              <a:rPr lang="pl-PL" b="1" dirty="0" err="1" smtClean="0">
                <a:solidFill>
                  <a:schemeClr val="tx1">
                    <a:lumMod val="75000"/>
                    <a:lumOff val="25000"/>
                  </a:schemeClr>
                </a:solidFill>
                <a:latin typeface="Open Sans Light"/>
                <a:ea typeface="Open Sans Semibold"/>
                <a:cs typeface="Open Sans Semibold"/>
                <a:sym typeface="Open Sans Semibold"/>
              </a:rPr>
              <a:t>dorms</a:t>
            </a:r>
            <a:r>
              <a:rPr dirty="0" smtClean="0">
                <a:solidFill>
                  <a:schemeClr val="tx1">
                    <a:lumMod val="75000"/>
                    <a:lumOff val="25000"/>
                  </a:schemeClr>
                </a:solidFill>
                <a:latin typeface="Open Sans Light"/>
                <a:ea typeface="Open Sans Light"/>
                <a:cs typeface="Open Sans Light"/>
                <a:sym typeface="Open Sans Light"/>
              </a:rPr>
              <a:t>:</a:t>
            </a:r>
            <a:endParaRPr dirty="0">
              <a:solidFill>
                <a:schemeClr val="tx1">
                  <a:lumMod val="75000"/>
                  <a:lumOff val="25000"/>
                </a:schemeClr>
              </a:solidFill>
              <a:latin typeface="Open Sans Light"/>
              <a:ea typeface="Open Sans Light"/>
              <a:cs typeface="Open Sans Light"/>
              <a:sym typeface="Open Sans Light"/>
            </a:endParaRPr>
          </a:p>
          <a:p>
            <a:pPr marL="320842" indent="-320842"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dirty="0">
                <a:solidFill>
                  <a:schemeClr val="tx1">
                    <a:lumMod val="75000"/>
                    <a:lumOff val="25000"/>
                  </a:schemeClr>
                </a:solidFill>
                <a:latin typeface="Open Sans Light"/>
                <a:ea typeface="Open Sans Light"/>
                <a:cs typeface="Open Sans Light"/>
                <a:sym typeface="Open Sans Light"/>
              </a:rPr>
              <a:t>„</a:t>
            </a:r>
            <a:r>
              <a:rPr dirty="0" err="1">
                <a:solidFill>
                  <a:schemeClr val="tx1">
                    <a:lumMod val="75000"/>
                    <a:lumOff val="25000"/>
                  </a:schemeClr>
                </a:solidFill>
                <a:latin typeface="Open Sans Light"/>
                <a:ea typeface="Open Sans Light"/>
                <a:cs typeface="Open Sans Light"/>
                <a:sym typeface="Open Sans Light"/>
              </a:rPr>
              <a:t>Ślężak</a:t>
            </a:r>
            <a:r>
              <a:rPr dirty="0">
                <a:solidFill>
                  <a:schemeClr val="tx1">
                    <a:lumMod val="75000"/>
                    <a:lumOff val="25000"/>
                  </a:schemeClr>
                </a:solidFill>
                <a:latin typeface="Open Sans Light"/>
                <a:ea typeface="Open Sans Light"/>
                <a:cs typeface="Open Sans Light"/>
                <a:sym typeface="Open Sans Light"/>
              </a:rPr>
              <a:t>” </a:t>
            </a:r>
            <a:r>
              <a:rPr lang="pl-PL" dirty="0" err="1" smtClean="0">
                <a:solidFill>
                  <a:schemeClr val="tx1">
                    <a:lumMod val="75000"/>
                    <a:lumOff val="25000"/>
                  </a:schemeClr>
                </a:solidFill>
                <a:latin typeface="Open Sans Light"/>
                <a:ea typeface="Open Sans Light"/>
                <a:cs typeface="Open Sans Light"/>
                <a:sym typeface="Open Sans Light"/>
              </a:rPr>
              <a:t>at</a:t>
            </a:r>
            <a:r>
              <a:rPr lang="pl-PL" dirty="0" smtClean="0">
                <a:solidFill>
                  <a:schemeClr val="tx1">
                    <a:lumMod val="75000"/>
                    <a:lumOff val="25000"/>
                  </a:schemeClr>
                </a:solidFill>
                <a:latin typeface="Open Sans Light"/>
                <a:ea typeface="Open Sans Light"/>
                <a:cs typeface="Open Sans Light"/>
                <a:sym typeface="Open Sans Light"/>
              </a:rPr>
              <a:t> </a:t>
            </a:r>
            <a:r>
              <a:rPr dirty="0" smtClean="0">
                <a:solidFill>
                  <a:schemeClr val="tx1">
                    <a:lumMod val="75000"/>
                    <a:lumOff val="25000"/>
                  </a:schemeClr>
                </a:solidFill>
                <a:latin typeface="Open Sans Light"/>
                <a:ea typeface="Open Sans Light"/>
                <a:cs typeface="Open Sans Light"/>
                <a:sym typeface="Open Sans Light"/>
              </a:rPr>
              <a:t>33</a:t>
            </a:r>
            <a:r>
              <a:rPr lang="pl-PL" dirty="0" smtClean="0">
                <a:solidFill>
                  <a:schemeClr val="tx1">
                    <a:lumMod val="75000"/>
                    <a:lumOff val="25000"/>
                  </a:schemeClr>
                </a:solidFill>
                <a:latin typeface="Open Sans Light"/>
                <a:ea typeface="Open Sans Light"/>
                <a:cs typeface="Open Sans Light"/>
                <a:sym typeface="Open Sans Light"/>
              </a:rPr>
              <a:t> Ślężna </a:t>
            </a:r>
            <a:r>
              <a:rPr lang="pl-PL" dirty="0" err="1" smtClean="0">
                <a:solidFill>
                  <a:schemeClr val="tx1">
                    <a:lumMod val="75000"/>
                    <a:lumOff val="25000"/>
                  </a:schemeClr>
                </a:solidFill>
                <a:latin typeface="Open Sans Light"/>
                <a:ea typeface="Open Sans Light"/>
                <a:cs typeface="Open Sans Light"/>
                <a:sym typeface="Open Sans Light"/>
              </a:rPr>
              <a:t>Street</a:t>
            </a:r>
            <a:endParaRPr dirty="0">
              <a:solidFill>
                <a:schemeClr val="tx1">
                  <a:lumMod val="75000"/>
                  <a:lumOff val="25000"/>
                </a:schemeClr>
              </a:solidFill>
              <a:latin typeface="Open Sans Light"/>
              <a:ea typeface="Open Sans Light"/>
              <a:cs typeface="Open Sans Light"/>
              <a:sym typeface="Open Sans Light"/>
            </a:endParaRPr>
          </a:p>
          <a:p>
            <a:pPr marL="320842" indent="-320842"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dirty="0">
                <a:solidFill>
                  <a:schemeClr val="tx1">
                    <a:lumMod val="75000"/>
                    <a:lumOff val="25000"/>
                  </a:schemeClr>
                </a:solidFill>
                <a:latin typeface="Open Sans Light"/>
                <a:ea typeface="Open Sans Light"/>
                <a:cs typeface="Open Sans Light"/>
                <a:sym typeface="Open Sans Light"/>
              </a:rPr>
              <a:t>„</a:t>
            </a:r>
            <a:r>
              <a:rPr dirty="0" err="1">
                <a:solidFill>
                  <a:schemeClr val="tx1">
                    <a:lumMod val="75000"/>
                    <a:lumOff val="25000"/>
                  </a:schemeClr>
                </a:solidFill>
                <a:latin typeface="Open Sans Light"/>
                <a:ea typeface="Open Sans Light"/>
                <a:cs typeface="Open Sans Light"/>
                <a:sym typeface="Open Sans Light"/>
              </a:rPr>
              <a:t>Przegubowiec</a:t>
            </a:r>
            <a:r>
              <a:rPr dirty="0">
                <a:solidFill>
                  <a:schemeClr val="tx1">
                    <a:lumMod val="75000"/>
                    <a:lumOff val="25000"/>
                  </a:schemeClr>
                </a:solidFill>
                <a:latin typeface="Open Sans Light"/>
                <a:ea typeface="Open Sans Light"/>
                <a:cs typeface="Open Sans Light"/>
                <a:sym typeface="Open Sans Light"/>
              </a:rPr>
              <a:t>” </a:t>
            </a:r>
            <a:r>
              <a:rPr lang="pl-PL" dirty="0" err="1" smtClean="0">
                <a:solidFill>
                  <a:schemeClr val="tx1">
                    <a:lumMod val="75000"/>
                    <a:lumOff val="25000"/>
                  </a:schemeClr>
                </a:solidFill>
                <a:latin typeface="Open Sans Light"/>
                <a:ea typeface="Open Sans Light"/>
                <a:cs typeface="Open Sans Light"/>
                <a:sym typeface="Open Sans Light"/>
              </a:rPr>
              <a:t>at</a:t>
            </a:r>
            <a:r>
              <a:rPr lang="pl-PL" dirty="0" smtClean="0">
                <a:solidFill>
                  <a:schemeClr val="tx1">
                    <a:lumMod val="75000"/>
                    <a:lumOff val="25000"/>
                  </a:schemeClr>
                </a:solidFill>
                <a:latin typeface="Open Sans Light"/>
                <a:ea typeface="Open Sans Light"/>
                <a:cs typeface="Open Sans Light"/>
                <a:sym typeface="Open Sans Light"/>
              </a:rPr>
              <a:t> 35 Kamienna </a:t>
            </a:r>
            <a:r>
              <a:rPr lang="pl-PL" dirty="0" err="1" smtClean="0">
                <a:solidFill>
                  <a:schemeClr val="tx1">
                    <a:lumMod val="75000"/>
                    <a:lumOff val="25000"/>
                  </a:schemeClr>
                </a:solidFill>
                <a:latin typeface="Open Sans Light"/>
                <a:ea typeface="Open Sans Light"/>
                <a:cs typeface="Open Sans Light"/>
                <a:sym typeface="Open Sans Light"/>
              </a:rPr>
              <a:t>Street</a:t>
            </a:r>
            <a:endParaRPr dirty="0">
              <a:solidFill>
                <a:schemeClr val="tx1">
                  <a:lumMod val="75000"/>
                  <a:lumOff val="25000"/>
                </a:schemeClr>
              </a:solidFill>
              <a:latin typeface="Open Sans Light"/>
              <a:ea typeface="Open Sans Light"/>
              <a:cs typeface="Open Sans Light"/>
              <a:sym typeface="Open Sans Light"/>
            </a:endParaRPr>
          </a:p>
        </p:txBody>
      </p:sp>
      <p:pic>
        <p:nvPicPr>
          <p:cNvPr id="288" name="domy studenckie.png"/>
          <p:cNvPicPr>
            <a:picLocks noChangeAspect="1"/>
          </p:cNvPicPr>
          <p:nvPr/>
        </p:nvPicPr>
        <p:blipFill>
          <a:blip r:embed="rId3">
            <a:extLst/>
          </a:blip>
          <a:stretch>
            <a:fillRect/>
          </a:stretch>
        </p:blipFill>
        <p:spPr>
          <a:xfrm>
            <a:off x="10265759" y="2512325"/>
            <a:ext cx="1384360" cy="1600201"/>
          </a:xfrm>
          <a:prstGeom prst="rect">
            <a:avLst/>
          </a:prstGeom>
          <a:ln w="12700">
            <a:miter lim="400000"/>
          </a:ln>
        </p:spPr>
      </p:pic>
      <p:sp>
        <p:nvSpPr>
          <p:cNvPr id="289" name="Shape 289"/>
          <p:cNvSpPr>
            <a:spLocks noGrp="1"/>
          </p:cNvSpPr>
          <p:nvPr>
            <p:ph type="title"/>
          </p:nvPr>
        </p:nvSpPr>
        <p:spPr>
          <a:xfrm>
            <a:off x="1827450" y="377633"/>
            <a:ext cx="20729100" cy="1513795"/>
          </a:xfrm>
          <a:prstGeom prst="rect">
            <a:avLst/>
          </a:prstGeom>
        </p:spPr>
        <p:txBody>
          <a:bodyPr/>
          <a:lstStyle/>
          <a:p>
            <a:r>
              <a:rPr lang="pl-PL" b="1" dirty="0" err="1">
                <a:latin typeface="Open Sans Semibold"/>
                <a:ea typeface="Open Sans Semibold"/>
                <a:cs typeface="Open Sans Semibold"/>
                <a:sym typeface="Open Sans Semibold"/>
              </a:rPr>
              <a:t>C</a:t>
            </a:r>
            <a:r>
              <a:rPr b="1" dirty="0" err="1" smtClean="0">
                <a:latin typeface="Open Sans Semibold"/>
                <a:ea typeface="Open Sans Semibold"/>
                <a:cs typeface="Open Sans Semibold"/>
                <a:sym typeface="Open Sans Semibold"/>
              </a:rPr>
              <a:t>ampus</a:t>
            </a:r>
            <a:r>
              <a:rPr b="1" dirty="0" smtClean="0">
                <a:latin typeface="Open Sans Semibold"/>
                <a:ea typeface="Open Sans Semibold"/>
                <a:cs typeface="Open Sans Semibold"/>
                <a:sym typeface="Open Sans Semibold"/>
              </a:rPr>
              <a:t> </a:t>
            </a:r>
            <a:r>
              <a:rPr lang="pl-PL" b="1" dirty="0" smtClean="0">
                <a:latin typeface="Open Sans Semibold"/>
                <a:ea typeface="Open Sans Semibold"/>
                <a:cs typeface="Open Sans Semibold"/>
                <a:sym typeface="Open Sans Semibold"/>
              </a:rPr>
              <a:t>of the Wrocław </a:t>
            </a:r>
            <a:r>
              <a:rPr dirty="0" err="1" smtClean="0"/>
              <a:t>Uni</a:t>
            </a:r>
            <a:r>
              <a:rPr lang="pl-PL" dirty="0" err="1" smtClean="0"/>
              <a:t>versity</a:t>
            </a:r>
            <a:r>
              <a:rPr lang="pl-PL" dirty="0" smtClean="0"/>
              <a:t> of </a:t>
            </a:r>
            <a:r>
              <a:rPr lang="pl-PL" dirty="0" err="1" smtClean="0"/>
              <a:t>Economics</a:t>
            </a:r>
            <a:endParaRPr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292" name="Shape 292"/>
          <p:cNvSpPr/>
          <p:nvPr/>
        </p:nvSpPr>
        <p:spPr>
          <a:xfrm flipH="1">
            <a:off x="18984105" y="2377859"/>
            <a:ext cx="1" cy="8214821"/>
          </a:xfrm>
          <a:prstGeom prst="line">
            <a:avLst/>
          </a:prstGeom>
          <a:ln w="3175">
            <a:solidFill>
              <a:srgbClr val="D9D9D9"/>
            </a:solidFill>
            <a:prstDash val="dot"/>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293" name="Shape 293"/>
          <p:cNvSpPr/>
          <p:nvPr/>
        </p:nvSpPr>
        <p:spPr>
          <a:xfrm>
            <a:off x="16008424" y="2556267"/>
            <a:ext cx="12256107" cy="8807323"/>
          </a:xfrm>
          <a:prstGeom prst="rect">
            <a:avLst/>
          </a:prstGeom>
          <a:blipFill>
            <a:blip r:embed="rId2"/>
            <a:stretch>
              <a:fillRect/>
            </a:stretch>
          </a:blipFill>
          <a:ln w="12700">
            <a:miter lim="400000"/>
          </a:ln>
        </p:spPr>
        <p:txBody>
          <a:bodyPr lIns="45719" rIns="45719" anchor="ctr"/>
          <a:lstStyle/>
          <a:p>
            <a:pPr>
              <a:defRPr>
                <a:solidFill>
                  <a:srgbClr val="FFFFFF"/>
                </a:solidFill>
              </a:defRPr>
            </a:pPr>
            <a:endParaRPr/>
          </a:p>
        </p:txBody>
      </p:sp>
      <p:sp>
        <p:nvSpPr>
          <p:cNvPr id="294" name="Shape 294"/>
          <p:cNvSpPr/>
          <p:nvPr/>
        </p:nvSpPr>
        <p:spPr>
          <a:xfrm>
            <a:off x="692069" y="4570797"/>
            <a:ext cx="15063250" cy="4727460"/>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b="1" dirty="0" err="1">
                <a:solidFill>
                  <a:schemeClr val="tx1">
                    <a:lumMod val="75000"/>
                    <a:lumOff val="25000"/>
                  </a:schemeClr>
                </a:solidFill>
                <a:latin typeface="Open Sans Light"/>
                <a:ea typeface="SourceSansPro-Semibold"/>
                <a:cs typeface="SourceSansPro-Semibold"/>
                <a:sym typeface="SourceSansPro-Semibold"/>
              </a:rPr>
              <a:t>e</a:t>
            </a:r>
            <a:r>
              <a:rPr lang="pl-PL" b="1" dirty="0" err="1" smtClean="0">
                <a:solidFill>
                  <a:schemeClr val="tx1">
                    <a:lumMod val="75000"/>
                    <a:lumOff val="25000"/>
                  </a:schemeClr>
                </a:solidFill>
                <a:latin typeface="Open Sans Light"/>
                <a:ea typeface="SourceSansPro-Semibold"/>
                <a:cs typeface="SourceSansPro-Semibold"/>
                <a:sym typeface="SourceSansPro-Semibold"/>
              </a:rPr>
              <a:t>valuation</a:t>
            </a:r>
            <a:r>
              <a:rPr lang="pl-PL" b="1" dirty="0" smtClean="0">
                <a:solidFill>
                  <a:schemeClr val="tx1">
                    <a:lumMod val="75000"/>
                    <a:lumOff val="25000"/>
                  </a:schemeClr>
                </a:solidFill>
                <a:latin typeface="Open Sans Light"/>
                <a:ea typeface="SourceSansPro-Semibold"/>
                <a:cs typeface="SourceSansPro-Semibold"/>
                <a:sym typeface="SourceSansPro-Semibold"/>
              </a:rPr>
              <a:t>, </a:t>
            </a:r>
            <a:r>
              <a:rPr lang="pl-PL" b="1" dirty="0" err="1" smtClean="0">
                <a:solidFill>
                  <a:schemeClr val="tx1">
                    <a:lumMod val="75000"/>
                    <a:lumOff val="25000"/>
                  </a:schemeClr>
                </a:solidFill>
                <a:latin typeface="Open Sans Light"/>
                <a:ea typeface="SourceSansPro-Semibold"/>
                <a:cs typeface="SourceSansPro-Semibold"/>
                <a:sym typeface="SourceSansPro-Semibold"/>
              </a:rPr>
              <a:t>opinions</a:t>
            </a:r>
            <a:r>
              <a:rPr lang="pl-PL" b="1" dirty="0" smtClean="0">
                <a:solidFill>
                  <a:schemeClr val="tx1">
                    <a:lumMod val="75000"/>
                    <a:lumOff val="25000"/>
                  </a:schemeClr>
                </a:solidFill>
                <a:latin typeface="Open Sans Light"/>
                <a:ea typeface="SourceSansPro-Semibold"/>
                <a:cs typeface="SourceSansPro-Semibold"/>
                <a:sym typeface="SourceSansPro-Semibold"/>
              </a:rPr>
              <a:t>, </a:t>
            </a:r>
            <a:r>
              <a:rPr lang="pl-PL" b="1" dirty="0" err="1" smtClean="0">
                <a:solidFill>
                  <a:schemeClr val="tx1">
                    <a:lumMod val="75000"/>
                    <a:lumOff val="25000"/>
                  </a:schemeClr>
                </a:solidFill>
                <a:latin typeface="Open Sans Light"/>
                <a:ea typeface="SourceSansPro-Semibold"/>
                <a:cs typeface="SourceSansPro-Semibold"/>
                <a:sym typeface="SourceSansPro-Semibold"/>
              </a:rPr>
              <a:t>analyses</a:t>
            </a:r>
            <a:r>
              <a:rPr lang="pl-PL" b="1" dirty="0" smtClean="0">
                <a:solidFill>
                  <a:schemeClr val="tx1">
                    <a:lumMod val="75000"/>
                    <a:lumOff val="25000"/>
                  </a:schemeClr>
                </a:solidFill>
                <a:latin typeface="Open Sans Light"/>
                <a:ea typeface="SourceSansPro-Semibold"/>
                <a:cs typeface="SourceSansPro-Semibold"/>
                <a:sym typeface="SourceSansPro-Semibold"/>
              </a:rPr>
              <a:t> and </a:t>
            </a:r>
            <a:r>
              <a:rPr lang="pl-PL" b="1" dirty="0" err="1" smtClean="0">
                <a:solidFill>
                  <a:schemeClr val="tx1">
                    <a:lumMod val="75000"/>
                    <a:lumOff val="25000"/>
                  </a:schemeClr>
                </a:solidFill>
                <a:latin typeface="Open Sans Light"/>
                <a:ea typeface="SourceSansPro-Semibold"/>
                <a:cs typeface="SourceSansPro-Semibold"/>
                <a:sym typeface="SourceSansPro-Semibold"/>
              </a:rPr>
              <a:t>advisory</a:t>
            </a:r>
            <a:r>
              <a:rPr lang="pl-PL" b="1" dirty="0" smtClean="0">
                <a:solidFill>
                  <a:schemeClr val="tx1">
                    <a:lumMod val="75000"/>
                    <a:lumOff val="25000"/>
                  </a:schemeClr>
                </a:solidFill>
                <a:latin typeface="Open Sans Light"/>
                <a:ea typeface="SourceSansPro-Semibold"/>
                <a:cs typeface="SourceSansPro-Semibold"/>
                <a:sym typeface="SourceSansPro-Semibold"/>
              </a:rPr>
              <a:t> services </a:t>
            </a:r>
            <a:r>
              <a:rPr lang="pl-PL" b="1" dirty="0" err="1" smtClean="0">
                <a:solidFill>
                  <a:schemeClr val="tx1">
                    <a:lumMod val="75000"/>
                    <a:lumOff val="25000"/>
                  </a:schemeClr>
                </a:solidFill>
                <a:latin typeface="Open Sans Light"/>
                <a:ea typeface="SourceSansPro-Semibold"/>
                <a:cs typeface="SourceSansPro-Semibold"/>
                <a:sym typeface="SourceSansPro-Semibold"/>
              </a:rPr>
              <a:t>commissioned</a:t>
            </a:r>
            <a:r>
              <a:rPr lang="pl-PL" b="1" dirty="0" smtClean="0">
                <a:solidFill>
                  <a:schemeClr val="tx1">
                    <a:lumMod val="75000"/>
                    <a:lumOff val="25000"/>
                  </a:schemeClr>
                </a:solidFill>
                <a:latin typeface="Open Sans Light"/>
                <a:ea typeface="SourceSansPro-Semibold"/>
                <a:cs typeface="SourceSansPro-Semibold"/>
                <a:sym typeface="SourceSansPro-Semibold"/>
              </a:rPr>
              <a:t> by business </a:t>
            </a:r>
            <a:r>
              <a:rPr lang="pl-PL" b="1" dirty="0" err="1" smtClean="0">
                <a:solidFill>
                  <a:schemeClr val="tx1">
                    <a:lumMod val="75000"/>
                    <a:lumOff val="25000"/>
                  </a:schemeClr>
                </a:solidFill>
                <a:latin typeface="Open Sans Light"/>
                <a:ea typeface="SourceSansPro-Semibold"/>
                <a:cs typeface="SourceSansPro-Semibold"/>
                <a:sym typeface="SourceSansPro-Semibold"/>
              </a:rPr>
              <a:t>entities</a:t>
            </a:r>
            <a:endParaRPr dirty="0">
              <a:solidFill>
                <a:schemeClr val="tx1">
                  <a:lumMod val="75000"/>
                  <a:lumOff val="25000"/>
                </a:schemeClr>
              </a:solidFill>
              <a:latin typeface="Open Sans Light"/>
              <a:ea typeface="Open Sans Light"/>
              <a:cs typeface="Open Sans Light"/>
              <a:sym typeface="Open Sans Light"/>
            </a:endParaRPr>
          </a:p>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b="1" dirty="0" err="1">
                <a:solidFill>
                  <a:schemeClr val="tx1">
                    <a:lumMod val="75000"/>
                    <a:lumOff val="25000"/>
                  </a:schemeClr>
                </a:solidFill>
                <a:latin typeface="Open Sans Light"/>
                <a:ea typeface="Open Sans Semibold"/>
                <a:cs typeface="Open Sans Semibold"/>
                <a:sym typeface="Open Sans Semibold"/>
              </a:rPr>
              <a:t>s</a:t>
            </a:r>
            <a:r>
              <a:rPr lang="pl-PL" b="1" dirty="0" err="1" smtClean="0">
                <a:solidFill>
                  <a:schemeClr val="tx1">
                    <a:lumMod val="75000"/>
                    <a:lumOff val="25000"/>
                  </a:schemeClr>
                </a:solidFill>
                <a:latin typeface="Open Sans Light"/>
                <a:ea typeface="Open Sans Semibold"/>
                <a:cs typeface="Open Sans Semibold"/>
                <a:sym typeface="Open Sans Semibold"/>
              </a:rPr>
              <a:t>cientific</a:t>
            </a:r>
            <a:r>
              <a:rPr lang="pl-PL" b="1" dirty="0" smtClean="0">
                <a:solidFill>
                  <a:schemeClr val="tx1">
                    <a:lumMod val="75000"/>
                    <a:lumOff val="25000"/>
                  </a:schemeClr>
                </a:solidFill>
                <a:latin typeface="Open Sans Light"/>
                <a:ea typeface="Open Sans Semibold"/>
                <a:cs typeface="Open Sans Semibold"/>
                <a:sym typeface="Open Sans Semibold"/>
              </a:rPr>
              <a:t> </a:t>
            </a:r>
            <a:r>
              <a:rPr lang="pl-PL" b="1" dirty="0" err="1" smtClean="0">
                <a:solidFill>
                  <a:schemeClr val="tx1">
                    <a:lumMod val="75000"/>
                    <a:lumOff val="25000"/>
                  </a:schemeClr>
                </a:solidFill>
                <a:latin typeface="Open Sans Light"/>
                <a:ea typeface="Open Sans Semibold"/>
                <a:cs typeface="Open Sans Semibold"/>
                <a:sym typeface="Open Sans Semibold"/>
              </a:rPr>
              <a:t>research</a:t>
            </a:r>
            <a:r>
              <a:rPr lang="pl-PL" b="1" dirty="0" smtClean="0">
                <a:solidFill>
                  <a:schemeClr val="tx1">
                    <a:lumMod val="75000"/>
                    <a:lumOff val="25000"/>
                  </a:schemeClr>
                </a:solidFill>
                <a:latin typeface="Open Sans Light"/>
                <a:ea typeface="Open Sans Semibold"/>
                <a:cs typeface="Open Sans Semibold"/>
                <a:sym typeface="Open Sans Semibold"/>
              </a:rPr>
              <a:t> with </a:t>
            </a:r>
            <a:r>
              <a:rPr lang="pl-PL" b="1" dirty="0" err="1" smtClean="0">
                <a:solidFill>
                  <a:schemeClr val="tx1">
                    <a:lumMod val="75000"/>
                    <a:lumOff val="25000"/>
                  </a:schemeClr>
                </a:solidFill>
                <a:latin typeface="Open Sans Light"/>
                <a:ea typeface="Open Sans Semibold"/>
                <a:cs typeface="Open Sans Semibold"/>
                <a:sym typeface="Open Sans Semibold"/>
              </a:rPr>
              <a:t>practical</a:t>
            </a:r>
            <a:r>
              <a:rPr lang="pl-PL" b="1" dirty="0" smtClean="0">
                <a:solidFill>
                  <a:schemeClr val="tx1">
                    <a:lumMod val="75000"/>
                    <a:lumOff val="25000"/>
                  </a:schemeClr>
                </a:solidFill>
                <a:latin typeface="Open Sans Light"/>
                <a:ea typeface="Open Sans Semibold"/>
                <a:cs typeface="Open Sans Semibold"/>
                <a:sym typeface="Open Sans Semibold"/>
              </a:rPr>
              <a:t> </a:t>
            </a:r>
            <a:r>
              <a:rPr lang="pl-PL" b="1" dirty="0" err="1" smtClean="0">
                <a:solidFill>
                  <a:schemeClr val="tx1">
                    <a:lumMod val="75000"/>
                    <a:lumOff val="25000"/>
                  </a:schemeClr>
                </a:solidFill>
                <a:latin typeface="Open Sans Light"/>
                <a:ea typeface="Open Sans Semibold"/>
                <a:cs typeface="Open Sans Semibold"/>
                <a:sym typeface="Open Sans Semibold"/>
              </a:rPr>
              <a:t>application</a:t>
            </a:r>
            <a:endParaRPr dirty="0">
              <a:solidFill>
                <a:schemeClr val="tx1">
                  <a:lumMod val="75000"/>
                  <a:lumOff val="25000"/>
                </a:schemeClr>
              </a:solidFill>
              <a:latin typeface="Open Sans Light"/>
              <a:ea typeface="Open Sans Light"/>
              <a:cs typeface="Open Sans Light"/>
              <a:sym typeface="Open Sans Light"/>
            </a:endParaRPr>
          </a:p>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b="1" dirty="0" err="1" smtClean="0">
                <a:solidFill>
                  <a:schemeClr val="tx1">
                    <a:lumMod val="75000"/>
                    <a:lumOff val="25000"/>
                  </a:schemeClr>
                </a:solidFill>
                <a:latin typeface="Open Sans Light"/>
                <a:ea typeface="Open Sans Semibold"/>
                <a:cs typeface="Open Sans Semibold"/>
                <a:sym typeface="Open Sans Semibold"/>
              </a:rPr>
              <a:t>training</a:t>
            </a:r>
            <a:r>
              <a:rPr lang="pl-PL" b="1" dirty="0" smtClean="0">
                <a:solidFill>
                  <a:schemeClr val="tx1">
                    <a:lumMod val="75000"/>
                    <a:lumOff val="25000"/>
                  </a:schemeClr>
                </a:solidFill>
                <a:latin typeface="Open Sans Light"/>
                <a:ea typeface="Open Sans Semibold"/>
                <a:cs typeface="Open Sans Semibold"/>
                <a:sym typeface="Open Sans Semibold"/>
              </a:rPr>
              <a:t> </a:t>
            </a:r>
            <a:r>
              <a:rPr lang="pl-PL" b="1" dirty="0" err="1" smtClean="0">
                <a:solidFill>
                  <a:schemeClr val="tx1">
                    <a:lumMod val="75000"/>
                    <a:lumOff val="25000"/>
                  </a:schemeClr>
                </a:solidFill>
                <a:latin typeface="Open Sans Light"/>
                <a:ea typeface="Open Sans Semibold"/>
                <a:cs typeface="Open Sans Semibold"/>
                <a:sym typeface="Open Sans Semibold"/>
              </a:rPr>
              <a:t>courses</a:t>
            </a:r>
            <a:r>
              <a:rPr lang="pl-PL" b="1" dirty="0" smtClean="0">
                <a:solidFill>
                  <a:schemeClr val="tx1">
                    <a:lumMod val="75000"/>
                    <a:lumOff val="25000"/>
                  </a:schemeClr>
                </a:solidFill>
                <a:latin typeface="Open Sans Light"/>
                <a:ea typeface="Open Sans Semibold"/>
                <a:cs typeface="Open Sans Semibold"/>
                <a:sym typeface="Open Sans Semibold"/>
              </a:rPr>
              <a:t> for </a:t>
            </a:r>
            <a:r>
              <a:rPr lang="pl-PL" b="1" dirty="0" err="1" smtClean="0">
                <a:solidFill>
                  <a:schemeClr val="tx1">
                    <a:lumMod val="75000"/>
                    <a:lumOff val="25000"/>
                  </a:schemeClr>
                </a:solidFill>
                <a:latin typeface="Open Sans Light"/>
                <a:ea typeface="Open Sans Semibold"/>
                <a:cs typeface="Open Sans Semibold"/>
                <a:sym typeface="Open Sans Semibold"/>
              </a:rPr>
              <a:t>external</a:t>
            </a:r>
            <a:r>
              <a:rPr lang="pl-PL" b="1" dirty="0" smtClean="0">
                <a:solidFill>
                  <a:schemeClr val="tx1">
                    <a:lumMod val="75000"/>
                    <a:lumOff val="25000"/>
                  </a:schemeClr>
                </a:solidFill>
                <a:latin typeface="Open Sans Light"/>
                <a:ea typeface="Open Sans Semibold"/>
                <a:cs typeface="Open Sans Semibold"/>
                <a:sym typeface="Open Sans Semibold"/>
              </a:rPr>
              <a:t> </a:t>
            </a:r>
            <a:r>
              <a:rPr lang="pl-PL" b="1" dirty="0" err="1" smtClean="0">
                <a:solidFill>
                  <a:schemeClr val="tx1">
                    <a:lumMod val="75000"/>
                    <a:lumOff val="25000"/>
                  </a:schemeClr>
                </a:solidFill>
                <a:latin typeface="Open Sans Light"/>
                <a:ea typeface="Open Sans Semibold"/>
                <a:cs typeface="Open Sans Semibold"/>
                <a:sym typeface="Open Sans Semibold"/>
              </a:rPr>
              <a:t>organizations</a:t>
            </a:r>
            <a:endParaRPr dirty="0">
              <a:solidFill>
                <a:schemeClr val="tx1">
                  <a:lumMod val="75000"/>
                  <a:lumOff val="25000"/>
                </a:schemeClr>
              </a:solidFill>
              <a:latin typeface="Open Sans Light"/>
              <a:ea typeface="Open Sans Light"/>
              <a:cs typeface="Open Sans Light"/>
              <a:sym typeface="Open Sans Light"/>
            </a:endParaRPr>
          </a:p>
          <a:p>
            <a:pPr marL="290763" indent="-290763" defTabSz="457200">
              <a:lnSpc>
                <a:spcPct val="130000"/>
              </a:lnSpc>
              <a:buSzPct val="100000"/>
              <a:buChar char="•"/>
              <a:defRPr sz="3200" b="1">
                <a:solidFill>
                  <a:srgbClr val="535353"/>
                </a:solidFill>
                <a:latin typeface="SourceSansPro-Semibold"/>
                <a:ea typeface="SourceSansPro-Semibold"/>
                <a:cs typeface="SourceSansPro-Semibold"/>
                <a:sym typeface="SourceSansPro-Semibold"/>
              </a:defRPr>
            </a:pPr>
            <a:r>
              <a:rPr lang="pl-PL" b="1" dirty="0">
                <a:solidFill>
                  <a:schemeClr val="tx1">
                    <a:lumMod val="75000"/>
                    <a:lumOff val="25000"/>
                  </a:schemeClr>
                </a:solidFill>
                <a:latin typeface="Open Sans Light"/>
                <a:ea typeface="Open Sans Semibold"/>
                <a:cs typeface="Open Sans Semibold"/>
                <a:sym typeface="Open Sans Semibold"/>
              </a:rPr>
              <a:t>j</a:t>
            </a:r>
            <a:r>
              <a:rPr lang="pl-PL" b="1" dirty="0" smtClean="0">
                <a:solidFill>
                  <a:schemeClr val="tx1">
                    <a:lumMod val="75000"/>
                    <a:lumOff val="25000"/>
                  </a:schemeClr>
                </a:solidFill>
                <a:latin typeface="Open Sans Light"/>
                <a:ea typeface="Open Sans Semibold"/>
                <a:cs typeface="Open Sans Semibold"/>
                <a:sym typeface="Open Sans Semibold"/>
              </a:rPr>
              <a:t>oint </a:t>
            </a:r>
            <a:r>
              <a:rPr lang="pl-PL" b="1" dirty="0" err="1" smtClean="0">
                <a:solidFill>
                  <a:schemeClr val="tx1">
                    <a:lumMod val="75000"/>
                    <a:lumOff val="25000"/>
                  </a:schemeClr>
                </a:solidFill>
                <a:latin typeface="Open Sans Light"/>
                <a:ea typeface="Open Sans Semibold"/>
                <a:cs typeface="Open Sans Semibold"/>
                <a:sym typeface="Open Sans Semibold"/>
              </a:rPr>
              <a:t>apprenticeships</a:t>
            </a:r>
            <a:r>
              <a:rPr lang="pl-PL" b="1" dirty="0" smtClean="0">
                <a:solidFill>
                  <a:schemeClr val="tx1">
                    <a:lumMod val="75000"/>
                    <a:lumOff val="25000"/>
                  </a:schemeClr>
                </a:solidFill>
                <a:latin typeface="Open Sans Light"/>
                <a:ea typeface="Open Sans Semibold"/>
                <a:cs typeface="Open Sans Semibold"/>
                <a:sym typeface="Open Sans Semibold"/>
              </a:rPr>
              <a:t>, </a:t>
            </a:r>
            <a:r>
              <a:rPr lang="pl-PL" b="1" dirty="0" err="1" smtClean="0">
                <a:solidFill>
                  <a:schemeClr val="tx1">
                    <a:lumMod val="75000"/>
                    <a:lumOff val="25000"/>
                  </a:schemeClr>
                </a:solidFill>
                <a:latin typeface="Open Sans Light"/>
                <a:ea typeface="Open Sans Semibold"/>
                <a:cs typeface="Open Sans Semibold"/>
                <a:sym typeface="Open Sans Semibold"/>
              </a:rPr>
              <a:t>traineeships</a:t>
            </a:r>
            <a:r>
              <a:rPr lang="pl-PL" b="1" dirty="0" smtClean="0">
                <a:solidFill>
                  <a:schemeClr val="tx1">
                    <a:lumMod val="75000"/>
                    <a:lumOff val="25000"/>
                  </a:schemeClr>
                </a:solidFill>
                <a:latin typeface="Open Sans Light"/>
                <a:ea typeface="Open Sans Semibold"/>
                <a:cs typeface="Open Sans Semibold"/>
                <a:sym typeface="Open Sans Semibold"/>
              </a:rPr>
              <a:t>, </a:t>
            </a:r>
            <a:r>
              <a:rPr lang="pl-PL" b="1" dirty="0" err="1" smtClean="0">
                <a:solidFill>
                  <a:schemeClr val="tx1">
                    <a:lumMod val="75000"/>
                    <a:lumOff val="25000"/>
                  </a:schemeClr>
                </a:solidFill>
                <a:latin typeface="Open Sans Light"/>
                <a:ea typeface="Open Sans Semibold"/>
                <a:cs typeface="Open Sans Semibold"/>
                <a:sym typeface="Open Sans Semibold"/>
              </a:rPr>
              <a:t>courses</a:t>
            </a:r>
            <a:r>
              <a:rPr lang="pl-PL" b="1" dirty="0" smtClean="0">
                <a:solidFill>
                  <a:schemeClr val="tx1">
                    <a:lumMod val="75000"/>
                    <a:lumOff val="25000"/>
                  </a:schemeClr>
                </a:solidFill>
                <a:latin typeface="Open Sans Light"/>
                <a:ea typeface="Open Sans Semibold"/>
                <a:cs typeface="Open Sans Semibold"/>
                <a:sym typeface="Open Sans Semibold"/>
              </a:rPr>
              <a:t> for </a:t>
            </a:r>
            <a:r>
              <a:rPr lang="pl-PL" b="1" dirty="0" err="1" smtClean="0">
                <a:solidFill>
                  <a:schemeClr val="tx1">
                    <a:lumMod val="75000"/>
                    <a:lumOff val="25000"/>
                  </a:schemeClr>
                </a:solidFill>
                <a:latin typeface="Open Sans Light"/>
                <a:ea typeface="Open Sans Semibold"/>
                <a:cs typeface="Open Sans Semibold"/>
                <a:sym typeface="Open Sans Semibold"/>
              </a:rPr>
              <a:t>graduates</a:t>
            </a:r>
            <a:r>
              <a:rPr lang="pl-PL" b="1" dirty="0" smtClean="0">
                <a:solidFill>
                  <a:schemeClr val="tx1">
                    <a:lumMod val="75000"/>
                    <a:lumOff val="25000"/>
                  </a:schemeClr>
                </a:solidFill>
                <a:latin typeface="Open Sans Light"/>
                <a:ea typeface="Open Sans Semibold"/>
                <a:cs typeface="Open Sans Semibold"/>
                <a:sym typeface="Open Sans Semibold"/>
              </a:rPr>
              <a:t>/</a:t>
            </a:r>
            <a:r>
              <a:rPr lang="pl-PL" b="1" dirty="0" err="1" smtClean="0">
                <a:solidFill>
                  <a:schemeClr val="tx1">
                    <a:lumMod val="75000"/>
                    <a:lumOff val="25000"/>
                  </a:schemeClr>
                </a:solidFill>
                <a:latin typeface="Open Sans Light"/>
                <a:ea typeface="Open Sans Semibold"/>
                <a:cs typeface="Open Sans Semibold"/>
                <a:sym typeface="Open Sans Semibold"/>
              </a:rPr>
              <a:t>potential</a:t>
            </a:r>
            <a:r>
              <a:rPr lang="pl-PL" b="1" dirty="0" smtClean="0">
                <a:solidFill>
                  <a:schemeClr val="tx1">
                    <a:lumMod val="75000"/>
                    <a:lumOff val="25000"/>
                  </a:schemeClr>
                </a:solidFill>
                <a:latin typeface="Open Sans Light"/>
                <a:ea typeface="Open Sans Semibold"/>
                <a:cs typeface="Open Sans Semibold"/>
                <a:sym typeface="Open Sans Semibold"/>
              </a:rPr>
              <a:t> </a:t>
            </a:r>
            <a:r>
              <a:rPr lang="pl-PL" b="1" dirty="0" err="1" smtClean="0">
                <a:solidFill>
                  <a:schemeClr val="tx1">
                    <a:lumMod val="75000"/>
                    <a:lumOff val="25000"/>
                  </a:schemeClr>
                </a:solidFill>
                <a:latin typeface="Open Sans Light"/>
                <a:ea typeface="Open Sans Semibold"/>
                <a:cs typeface="Open Sans Semibold"/>
                <a:sym typeface="Open Sans Semibold"/>
              </a:rPr>
              <a:t>employees</a:t>
            </a:r>
            <a:endParaRPr b="1" dirty="0">
              <a:solidFill>
                <a:schemeClr val="tx1">
                  <a:lumMod val="75000"/>
                  <a:lumOff val="25000"/>
                </a:schemeClr>
              </a:solidFill>
              <a:latin typeface="Open Sans Light"/>
              <a:ea typeface="Open Sans Semibold"/>
              <a:cs typeface="Open Sans Semibold"/>
              <a:sym typeface="Open Sans Semibold"/>
            </a:endParaRPr>
          </a:p>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b="1" dirty="0" err="1" smtClean="0">
                <a:solidFill>
                  <a:schemeClr val="tx1">
                    <a:lumMod val="75000"/>
                    <a:lumOff val="25000"/>
                  </a:schemeClr>
                </a:solidFill>
                <a:latin typeface="Open Sans Light"/>
                <a:ea typeface="Open Sans Semibold"/>
                <a:cs typeface="Open Sans Semibold"/>
                <a:sym typeface="Open Sans Semibold"/>
              </a:rPr>
              <a:t>cooperation</a:t>
            </a:r>
            <a:r>
              <a:rPr lang="pl-PL" b="1" dirty="0" smtClean="0">
                <a:solidFill>
                  <a:schemeClr val="tx1">
                    <a:lumMod val="75000"/>
                    <a:lumOff val="25000"/>
                  </a:schemeClr>
                </a:solidFill>
                <a:latin typeface="Open Sans Light"/>
                <a:ea typeface="Open Sans Semibold"/>
                <a:cs typeface="Open Sans Semibold"/>
                <a:sym typeface="Open Sans Semibold"/>
              </a:rPr>
              <a:t> of </a:t>
            </a:r>
            <a:r>
              <a:rPr lang="pl-PL" b="1" dirty="0" err="1" smtClean="0">
                <a:solidFill>
                  <a:schemeClr val="tx1">
                    <a:lumMod val="75000"/>
                    <a:lumOff val="25000"/>
                  </a:schemeClr>
                </a:solidFill>
                <a:latin typeface="Open Sans Light"/>
                <a:ea typeface="Open Sans Semibold"/>
                <a:cs typeface="Open Sans Semibold"/>
                <a:sym typeface="Open Sans Semibold"/>
              </a:rPr>
              <a:t>academic</a:t>
            </a:r>
            <a:r>
              <a:rPr lang="pl-PL" b="1" dirty="0" smtClean="0">
                <a:solidFill>
                  <a:schemeClr val="tx1">
                    <a:lumMod val="75000"/>
                    <a:lumOff val="25000"/>
                  </a:schemeClr>
                </a:solidFill>
                <a:latin typeface="Open Sans Light"/>
                <a:ea typeface="Open Sans Semibold"/>
                <a:cs typeface="Open Sans Semibold"/>
                <a:sym typeface="Open Sans Semibold"/>
              </a:rPr>
              <a:t> </a:t>
            </a:r>
            <a:r>
              <a:rPr lang="pl-PL" b="1" dirty="0" err="1" smtClean="0">
                <a:solidFill>
                  <a:schemeClr val="tx1">
                    <a:lumMod val="75000"/>
                    <a:lumOff val="25000"/>
                  </a:schemeClr>
                </a:solidFill>
                <a:latin typeface="Open Sans Light"/>
                <a:ea typeface="Open Sans Semibold"/>
                <a:cs typeface="Open Sans Semibold"/>
                <a:sym typeface="Open Sans Semibold"/>
              </a:rPr>
              <a:t>associations</a:t>
            </a:r>
            <a:r>
              <a:rPr lang="pl-PL" b="1" dirty="0" smtClean="0">
                <a:solidFill>
                  <a:schemeClr val="tx1">
                    <a:lumMod val="75000"/>
                    <a:lumOff val="25000"/>
                  </a:schemeClr>
                </a:solidFill>
                <a:latin typeface="Open Sans Light"/>
                <a:ea typeface="Open Sans Semibold"/>
                <a:cs typeface="Open Sans Semibold"/>
                <a:sym typeface="Open Sans Semibold"/>
              </a:rPr>
              <a:t> with business </a:t>
            </a:r>
            <a:r>
              <a:rPr lang="pl-PL" b="1" dirty="0" err="1" smtClean="0">
                <a:solidFill>
                  <a:schemeClr val="tx1">
                    <a:lumMod val="75000"/>
                    <a:lumOff val="25000"/>
                  </a:schemeClr>
                </a:solidFill>
                <a:latin typeface="Open Sans Light"/>
                <a:ea typeface="Open Sans Semibold"/>
                <a:cs typeface="Open Sans Semibold"/>
                <a:sym typeface="Open Sans Semibold"/>
              </a:rPr>
              <a:t>entities</a:t>
            </a:r>
            <a:endParaRPr b="1" dirty="0">
              <a:solidFill>
                <a:schemeClr val="tx1">
                  <a:lumMod val="75000"/>
                  <a:lumOff val="25000"/>
                </a:schemeClr>
              </a:solidFill>
              <a:latin typeface="Open Sans Light"/>
              <a:ea typeface="Open Sans Semibold"/>
              <a:cs typeface="Open Sans Semibold"/>
              <a:sym typeface="Open Sans Semibold"/>
            </a:endParaRPr>
          </a:p>
        </p:txBody>
      </p:sp>
      <p:sp>
        <p:nvSpPr>
          <p:cNvPr id="295" name="Shape 295"/>
          <p:cNvSpPr>
            <a:spLocks noGrp="1"/>
          </p:cNvSpPr>
          <p:nvPr>
            <p:ph type="title"/>
          </p:nvPr>
        </p:nvSpPr>
        <p:spPr>
          <a:xfrm>
            <a:off x="1827450" y="377633"/>
            <a:ext cx="20729100" cy="1513795"/>
          </a:xfrm>
          <a:prstGeom prst="rect">
            <a:avLst/>
          </a:prstGeom>
        </p:spPr>
        <p:txBody>
          <a:bodyPr/>
          <a:lstStyle/>
          <a:p>
            <a:r>
              <a:rPr lang="pl-PL" b="1" dirty="0" err="1" smtClean="0">
                <a:solidFill>
                  <a:schemeClr val="tx1">
                    <a:lumMod val="75000"/>
                    <a:lumOff val="25000"/>
                  </a:schemeClr>
                </a:solidFill>
                <a:latin typeface="Open Sans Semibold"/>
                <a:ea typeface="Open Sans Semibold"/>
                <a:cs typeface="Open Sans Semibold"/>
                <a:sym typeface="Open Sans Semibold"/>
              </a:rPr>
              <a:t>Cooperation</a:t>
            </a:r>
            <a:r>
              <a:rPr lang="pl-PL" b="1" dirty="0" smtClean="0">
                <a:solidFill>
                  <a:schemeClr val="tx1">
                    <a:lumMod val="75000"/>
                    <a:lumOff val="25000"/>
                  </a:schemeClr>
                </a:solidFill>
                <a:latin typeface="Open Sans Semibold"/>
                <a:ea typeface="Open Sans Semibold"/>
                <a:cs typeface="Open Sans Semibold"/>
                <a:sym typeface="Open Sans Semibold"/>
              </a:rPr>
              <a:t> with business environment</a:t>
            </a:r>
            <a:endParaRPr dirty="0">
              <a:solidFill>
                <a:schemeClr val="tx1">
                  <a:lumMod val="75000"/>
                  <a:lumOff val="25000"/>
                </a:schemeClr>
              </a:solidFill>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Career</a:t>
            </a:r>
            <a:r>
              <a:rPr lang="pl-PL" dirty="0" smtClean="0"/>
              <a:t> </a:t>
            </a:r>
            <a:r>
              <a:rPr lang="pl-PL" dirty="0" smtClean="0"/>
              <a:t>services </a:t>
            </a:r>
            <a:r>
              <a:rPr lang="pl-PL" dirty="0" smtClean="0"/>
              <a:t>for student &amp; alumni</a:t>
            </a:r>
            <a:endParaRPr lang="en-US" dirty="0"/>
          </a:p>
        </p:txBody>
      </p:sp>
      <p:sp>
        <p:nvSpPr>
          <p:cNvPr id="3" name="Prostokąt 2"/>
          <p:cNvSpPr/>
          <p:nvPr/>
        </p:nvSpPr>
        <p:spPr>
          <a:xfrm>
            <a:off x="1174776" y="2609529"/>
            <a:ext cx="14401600" cy="6524863"/>
          </a:xfrm>
          <a:prstGeom prst="rect">
            <a:avLst/>
          </a:prstGeom>
        </p:spPr>
        <p:txBody>
          <a:bodyPr wrap="square">
            <a:spAutoFit/>
          </a:bodyPr>
          <a:lstStyle/>
          <a:p>
            <a:pPr marL="571500" indent="-571500">
              <a:buFont typeface="Arial" panose="020B0604020202020204" pitchFamily="34" charset="0"/>
              <a:buChar char="•"/>
            </a:pPr>
            <a:r>
              <a:rPr lang="en-US" sz="3800" dirty="0">
                <a:solidFill>
                  <a:schemeClr val="tx1">
                    <a:lumMod val="85000"/>
                    <a:lumOff val="15000"/>
                  </a:schemeClr>
                </a:solidFill>
                <a:latin typeface="Open Sans Light"/>
              </a:rPr>
              <a:t>Career individual &amp; group guidance, </a:t>
            </a:r>
            <a:r>
              <a:rPr lang="pl-PL" sz="3800" dirty="0" smtClean="0">
                <a:solidFill>
                  <a:schemeClr val="tx1">
                    <a:lumMod val="85000"/>
                    <a:lumOff val="15000"/>
                  </a:schemeClr>
                </a:solidFill>
                <a:latin typeface="Open Sans Light"/>
              </a:rPr>
              <a:t/>
            </a:r>
            <a:br>
              <a:rPr lang="pl-PL" sz="3800" dirty="0" smtClean="0">
                <a:solidFill>
                  <a:schemeClr val="tx1">
                    <a:lumMod val="85000"/>
                    <a:lumOff val="15000"/>
                  </a:schemeClr>
                </a:solidFill>
                <a:latin typeface="Open Sans Light"/>
              </a:rPr>
            </a:br>
            <a:r>
              <a:rPr lang="en-US" sz="3800" dirty="0" smtClean="0">
                <a:solidFill>
                  <a:schemeClr val="tx1">
                    <a:lumMod val="85000"/>
                    <a:lumOff val="15000"/>
                  </a:schemeClr>
                </a:solidFill>
                <a:latin typeface="Open Sans Light"/>
              </a:rPr>
              <a:t>career </a:t>
            </a:r>
            <a:r>
              <a:rPr lang="en-US" sz="3800" dirty="0">
                <a:solidFill>
                  <a:schemeClr val="tx1">
                    <a:lumMod val="85000"/>
                    <a:lumOff val="15000"/>
                  </a:schemeClr>
                </a:solidFill>
                <a:latin typeface="Open Sans Light"/>
              </a:rPr>
              <a:t>coaching</a:t>
            </a:r>
          </a:p>
          <a:p>
            <a:pPr marL="571500" indent="-571500">
              <a:buFont typeface="Arial" panose="020B0604020202020204" pitchFamily="34" charset="0"/>
              <a:buChar char="•"/>
            </a:pPr>
            <a:r>
              <a:rPr lang="en-US" sz="3800" dirty="0">
                <a:solidFill>
                  <a:schemeClr val="tx1">
                    <a:lumMod val="85000"/>
                    <a:lumOff val="15000"/>
                  </a:schemeClr>
                </a:solidFill>
                <a:latin typeface="Open Sans Light"/>
              </a:rPr>
              <a:t>Internship opportunities &amp; </a:t>
            </a:r>
            <a:r>
              <a:rPr lang="en-US" sz="3800" dirty="0" smtClean="0">
                <a:solidFill>
                  <a:schemeClr val="tx1">
                    <a:lumMod val="85000"/>
                    <a:lumOff val="15000"/>
                  </a:schemeClr>
                </a:solidFill>
                <a:latin typeface="Open Sans Light"/>
              </a:rPr>
              <a:t>Job</a:t>
            </a:r>
            <a:r>
              <a:rPr lang="pl-PL" sz="3800" dirty="0" smtClean="0">
                <a:solidFill>
                  <a:schemeClr val="tx1">
                    <a:lumMod val="85000"/>
                    <a:lumOff val="15000"/>
                  </a:schemeClr>
                </a:solidFill>
                <a:latin typeface="Open Sans Light"/>
              </a:rPr>
              <a:t> </a:t>
            </a:r>
            <a:r>
              <a:rPr lang="en-US" sz="3800" dirty="0">
                <a:solidFill>
                  <a:schemeClr val="tx1">
                    <a:lumMod val="85000"/>
                    <a:lumOff val="15000"/>
                  </a:schemeClr>
                </a:solidFill>
                <a:latin typeface="Open Sans Light"/>
              </a:rPr>
              <a:t>offers</a:t>
            </a:r>
            <a:r>
              <a:rPr lang="pl-PL" sz="3800" dirty="0" smtClean="0">
                <a:solidFill>
                  <a:schemeClr val="tx1">
                    <a:lumMod val="85000"/>
                    <a:lumOff val="15000"/>
                  </a:schemeClr>
                </a:solidFill>
                <a:latin typeface="Open Sans Light"/>
              </a:rPr>
              <a:t/>
            </a:r>
            <a:br>
              <a:rPr lang="pl-PL" sz="3800" dirty="0" smtClean="0">
                <a:solidFill>
                  <a:schemeClr val="tx1">
                    <a:lumMod val="85000"/>
                    <a:lumOff val="15000"/>
                  </a:schemeClr>
                </a:solidFill>
                <a:latin typeface="Open Sans Light"/>
              </a:rPr>
            </a:br>
            <a:r>
              <a:rPr lang="en-US" sz="3800" dirty="0" smtClean="0">
                <a:solidFill>
                  <a:schemeClr val="tx1">
                    <a:lumMod val="85000"/>
                    <a:lumOff val="15000"/>
                  </a:schemeClr>
                </a:solidFill>
                <a:latin typeface="Open Sans Light"/>
              </a:rPr>
              <a:t>promotion</a:t>
            </a:r>
            <a:r>
              <a:rPr lang="pl-PL" sz="3800" dirty="0" smtClean="0">
                <a:solidFill>
                  <a:schemeClr val="tx1">
                    <a:lumMod val="85000"/>
                    <a:lumOff val="15000"/>
                  </a:schemeClr>
                </a:solidFill>
                <a:latin typeface="Open Sans Light"/>
              </a:rPr>
              <a:t> </a:t>
            </a:r>
            <a:r>
              <a:rPr lang="en-US" sz="3800" dirty="0" smtClean="0">
                <a:solidFill>
                  <a:schemeClr val="tx1">
                    <a:lumMod val="85000"/>
                    <a:lumOff val="15000"/>
                  </a:schemeClr>
                </a:solidFill>
                <a:latin typeface="Open Sans Light"/>
              </a:rPr>
              <a:t>(on-line </a:t>
            </a:r>
            <a:r>
              <a:rPr lang="en-US" sz="3800" dirty="0">
                <a:solidFill>
                  <a:schemeClr val="tx1">
                    <a:lumMod val="85000"/>
                    <a:lumOff val="15000"/>
                  </a:schemeClr>
                </a:solidFill>
                <a:latin typeface="Open Sans Light"/>
              </a:rPr>
              <a:t>platform); </a:t>
            </a:r>
          </a:p>
          <a:p>
            <a:pPr marL="571500" indent="-571500">
              <a:buFont typeface="Arial" panose="020B0604020202020204" pitchFamily="34" charset="0"/>
              <a:buChar char="•"/>
            </a:pPr>
            <a:r>
              <a:rPr lang="en-US" sz="3800" dirty="0">
                <a:solidFill>
                  <a:schemeClr val="tx1">
                    <a:lumMod val="85000"/>
                    <a:lumOff val="15000"/>
                  </a:schemeClr>
                </a:solidFill>
                <a:latin typeface="Open Sans Light"/>
              </a:rPr>
              <a:t>Recruitment processes </a:t>
            </a:r>
            <a:r>
              <a:rPr lang="pl-PL" sz="3800" dirty="0" smtClean="0">
                <a:solidFill>
                  <a:schemeClr val="tx1">
                    <a:lumMod val="85000"/>
                    <a:lumOff val="15000"/>
                  </a:schemeClr>
                </a:solidFill>
                <a:latin typeface="Open Sans Light"/>
              </a:rPr>
              <a:t> </a:t>
            </a:r>
            <a:r>
              <a:rPr lang="en-US" sz="3800" dirty="0" smtClean="0">
                <a:solidFill>
                  <a:schemeClr val="tx1">
                    <a:lumMod val="85000"/>
                    <a:lumOff val="15000"/>
                  </a:schemeClr>
                </a:solidFill>
                <a:latin typeface="Open Sans Light"/>
              </a:rPr>
              <a:t>led </a:t>
            </a:r>
            <a:r>
              <a:rPr lang="en-US" sz="3800" dirty="0">
                <a:solidFill>
                  <a:schemeClr val="tx1">
                    <a:lumMod val="85000"/>
                    <a:lumOff val="15000"/>
                  </a:schemeClr>
                </a:solidFill>
                <a:latin typeface="Open Sans Light"/>
              </a:rPr>
              <a:t>by our counselors;</a:t>
            </a:r>
          </a:p>
          <a:p>
            <a:pPr marL="571500" indent="-571500">
              <a:buFont typeface="Arial" panose="020B0604020202020204" pitchFamily="34" charset="0"/>
              <a:buChar char="•"/>
            </a:pPr>
            <a:r>
              <a:rPr lang="en-US" sz="3800" dirty="0">
                <a:solidFill>
                  <a:schemeClr val="tx1">
                    <a:lumMod val="85000"/>
                    <a:lumOff val="15000"/>
                  </a:schemeClr>
                </a:solidFill>
                <a:latin typeface="Open Sans Light"/>
              </a:rPr>
              <a:t>Promotion campaigns support – Career connect;</a:t>
            </a:r>
          </a:p>
          <a:p>
            <a:pPr marL="571500" indent="-571500">
              <a:buFont typeface="Arial" panose="020B0604020202020204" pitchFamily="34" charset="0"/>
              <a:buChar char="•"/>
            </a:pPr>
            <a:r>
              <a:rPr lang="en-US" sz="3800" dirty="0">
                <a:solidFill>
                  <a:schemeClr val="tx1">
                    <a:lumMod val="85000"/>
                    <a:lumOff val="15000"/>
                  </a:schemeClr>
                </a:solidFill>
                <a:latin typeface="Open Sans Light"/>
              </a:rPr>
              <a:t>Skills development trainings &amp; workshops;</a:t>
            </a:r>
          </a:p>
          <a:p>
            <a:pPr marL="571500" indent="-571500">
              <a:buFont typeface="Arial" panose="020B0604020202020204" pitchFamily="34" charset="0"/>
              <a:buChar char="•"/>
            </a:pPr>
            <a:r>
              <a:rPr lang="en-US" sz="3800" dirty="0">
                <a:solidFill>
                  <a:schemeClr val="tx1">
                    <a:lumMod val="85000"/>
                    <a:lumOff val="15000"/>
                  </a:schemeClr>
                </a:solidFill>
                <a:latin typeface="Open Sans Light"/>
              </a:rPr>
              <a:t>Job Fairs each year;</a:t>
            </a:r>
          </a:p>
          <a:p>
            <a:pPr marL="571500" indent="-571500">
              <a:buFont typeface="Arial" panose="020B0604020202020204" pitchFamily="34" charset="0"/>
              <a:buChar char="•"/>
            </a:pPr>
            <a:r>
              <a:rPr lang="en-US" sz="3800" dirty="0">
                <a:solidFill>
                  <a:schemeClr val="tx1">
                    <a:lumMod val="85000"/>
                    <a:lumOff val="15000"/>
                  </a:schemeClr>
                </a:solidFill>
                <a:latin typeface="Open Sans Light"/>
              </a:rPr>
              <a:t>Internship </a:t>
            </a:r>
            <a:r>
              <a:rPr lang="en-US" sz="3800" dirty="0" err="1">
                <a:solidFill>
                  <a:schemeClr val="tx1">
                    <a:lumMod val="85000"/>
                    <a:lumOff val="15000"/>
                  </a:schemeClr>
                </a:solidFill>
                <a:latin typeface="Open Sans Light"/>
              </a:rPr>
              <a:t>Programmes</a:t>
            </a:r>
            <a:r>
              <a:rPr lang="en-US" sz="3800" dirty="0">
                <a:solidFill>
                  <a:schemeClr val="tx1">
                    <a:lumMod val="85000"/>
                    <a:lumOff val="15000"/>
                  </a:schemeClr>
                </a:solidFill>
                <a:latin typeface="Open Sans Light"/>
              </a:rPr>
              <a:t>;</a:t>
            </a:r>
          </a:p>
          <a:p>
            <a:pPr marL="571500" indent="-571500">
              <a:buFont typeface="Arial" panose="020B0604020202020204" pitchFamily="34" charset="0"/>
              <a:buChar char="•"/>
            </a:pPr>
            <a:r>
              <a:rPr lang="en-US" sz="3800" dirty="0">
                <a:solidFill>
                  <a:schemeClr val="tx1">
                    <a:lumMod val="85000"/>
                    <a:lumOff val="15000"/>
                  </a:schemeClr>
                </a:solidFill>
                <a:latin typeface="Open Sans Light"/>
              </a:rPr>
              <a:t>Mentoring </a:t>
            </a:r>
            <a:r>
              <a:rPr lang="en-US" sz="3800" dirty="0" err="1" smtClean="0">
                <a:solidFill>
                  <a:schemeClr val="tx1">
                    <a:lumMod val="85000"/>
                    <a:lumOff val="15000"/>
                  </a:schemeClr>
                </a:solidFill>
                <a:latin typeface="Open Sans Light"/>
              </a:rPr>
              <a:t>Programme</a:t>
            </a:r>
            <a:r>
              <a:rPr lang="pl-PL" sz="3800" dirty="0" smtClean="0">
                <a:solidFill>
                  <a:schemeClr val="tx1">
                    <a:lumMod val="85000"/>
                    <a:lumOff val="15000"/>
                  </a:schemeClr>
                </a:solidFill>
                <a:latin typeface="Open Sans Light"/>
              </a:rPr>
              <a:t>;</a:t>
            </a:r>
            <a:endParaRPr lang="en-US" sz="3800" dirty="0">
              <a:solidFill>
                <a:schemeClr val="tx1">
                  <a:lumMod val="85000"/>
                  <a:lumOff val="15000"/>
                </a:schemeClr>
              </a:solidFill>
              <a:latin typeface="Open Sans Light"/>
            </a:endParaRPr>
          </a:p>
          <a:p>
            <a:pPr marL="571500" indent="-571500">
              <a:buFont typeface="Arial" panose="020B0604020202020204" pitchFamily="34" charset="0"/>
              <a:buChar char="•"/>
            </a:pPr>
            <a:r>
              <a:rPr lang="en-US" sz="3800" dirty="0">
                <a:solidFill>
                  <a:schemeClr val="tx1">
                    <a:lumMod val="85000"/>
                    <a:lumOff val="15000"/>
                  </a:schemeClr>
                </a:solidFill>
                <a:latin typeface="Open Sans Light"/>
              </a:rPr>
              <a:t>Employers booklet;</a:t>
            </a:r>
          </a:p>
        </p:txBody>
      </p:sp>
      <p:pic>
        <p:nvPicPr>
          <p:cNvPr id="4" name="Picture 8" descr="C:\Documents and Settings\marta.karas\Pulpit\most-redzinski-wroclaw.jpg"/>
          <p:cNvPicPr>
            <a:picLocks noChangeAspect="1" noChangeArrowheads="1"/>
          </p:cNvPicPr>
          <p:nvPr/>
        </p:nvPicPr>
        <p:blipFill>
          <a:blip r:embed="rId4" cstate="print"/>
          <a:srcRect/>
          <a:stretch>
            <a:fillRect/>
          </a:stretch>
        </p:blipFill>
        <p:spPr bwMode="auto">
          <a:xfrm>
            <a:off x="14208224" y="2508775"/>
            <a:ext cx="10175776" cy="7157537"/>
          </a:xfrm>
          <a:prstGeom prst="rect">
            <a:avLst/>
          </a:prstGeom>
          <a:ln>
            <a:noFill/>
          </a:ln>
          <a:effectLst>
            <a:softEdge rad="112500"/>
          </a:effectLst>
        </p:spPr>
      </p:pic>
      <p:graphicFrame>
        <p:nvGraphicFramePr>
          <p:cNvPr id="5" name="Obiekt 4"/>
          <p:cNvGraphicFramePr>
            <a:graphicFrameLocks noChangeAspect="1"/>
          </p:cNvGraphicFramePr>
          <p:nvPr>
            <p:extLst>
              <p:ext uri="{D42A27DB-BD31-4B8C-83A1-F6EECF244321}">
                <p14:modId xmlns:p14="http://schemas.microsoft.com/office/powerpoint/2010/main" val="301635643"/>
              </p:ext>
            </p:extLst>
          </p:nvPr>
        </p:nvGraphicFramePr>
        <p:xfrm>
          <a:off x="7223448" y="8946232"/>
          <a:ext cx="8655670" cy="2866697"/>
        </p:xfrm>
        <a:graphic>
          <a:graphicData uri="http://schemas.openxmlformats.org/presentationml/2006/ole">
            <mc:AlternateContent xmlns:mc="http://schemas.openxmlformats.org/markup-compatibility/2006">
              <mc:Choice xmlns:v="urn:schemas-microsoft-com:vml" Requires="v">
                <p:oleObj spid="_x0000_s2062" name="CorelDRAW" r:id="rId5" imgW="8764920" imgH="2148120" progId="">
                  <p:embed/>
                </p:oleObj>
              </mc:Choice>
              <mc:Fallback>
                <p:oleObj name="CorelDRAW" r:id="rId5" imgW="8764920" imgH="2148120" progId="">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3448" y="8946232"/>
                        <a:ext cx="8655670" cy="2866697"/>
                      </a:xfrm>
                      <a:prstGeom prst="rect">
                        <a:avLst/>
                      </a:prstGeom>
                      <a:noFill/>
                      <a:ln>
                        <a:noFill/>
                      </a:ln>
                      <a:effectLst/>
                    </p:spPr>
                  </p:pic>
                </p:oleObj>
              </mc:Fallback>
            </mc:AlternateContent>
          </a:graphicData>
        </a:graphic>
      </p:graphicFrame>
      <p:pic>
        <p:nvPicPr>
          <p:cNvPr id="7" name="Obraz 7" descr="C:\Users\OlaD\Documents\Staże na strat\www\Obrazy\BK_sns.jpg"/>
          <p:cNvPicPr>
            <a:picLocks noChangeAspect="1" noChangeArrowheads="1"/>
          </p:cNvPicPr>
          <p:nvPr/>
        </p:nvPicPr>
        <p:blipFill>
          <a:blip r:embed="rId7" cstate="print"/>
          <a:srcRect/>
          <a:stretch>
            <a:fillRect/>
          </a:stretch>
        </p:blipFill>
        <p:spPr bwMode="auto">
          <a:xfrm>
            <a:off x="16420497" y="9821440"/>
            <a:ext cx="6960423" cy="2736304"/>
          </a:xfrm>
          <a:prstGeom prst="rect">
            <a:avLst/>
          </a:prstGeom>
          <a:ln>
            <a:noFill/>
          </a:ln>
          <a:effectLst>
            <a:softEdge rad="112500"/>
          </a:effectLst>
        </p:spPr>
      </p:pic>
    </p:spTree>
    <p:extLst>
      <p:ext uri="{BB962C8B-B14F-4D97-AF65-F5344CB8AC3E}">
        <p14:creationId xmlns:p14="http://schemas.microsoft.com/office/powerpoint/2010/main" val="151962728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
        <p:nvSpPr>
          <p:cNvPr id="40" name="Shape 40"/>
          <p:cNvSpPr/>
          <p:nvPr/>
        </p:nvSpPr>
        <p:spPr>
          <a:xfrm>
            <a:off x="1107118" y="2893833"/>
            <a:ext cx="8593662" cy="7928336"/>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en-US" sz="3200" dirty="0">
                <a:sym typeface="SourceSansPro-ExtraLight"/>
              </a:rPr>
              <a:t>Lower Silesia, one of the most attractive, modern, and prosperous regions of Poland, covers the south-western area of the </a:t>
            </a:r>
            <a:r>
              <a:rPr lang="en-US" sz="3200" dirty="0" smtClean="0">
                <a:sym typeface="SourceSansPro-ExtraLight"/>
              </a:rPr>
              <a:t>country</a:t>
            </a:r>
            <a:r>
              <a:rPr lang="pl-PL" sz="3200" dirty="0" smtClean="0">
                <a:sym typeface="SourceSansPro-ExtraLight"/>
              </a:rPr>
              <a:t>,</a:t>
            </a:r>
            <a:r>
              <a:rPr lang="en-US" sz="3200" dirty="0" smtClean="0">
                <a:sym typeface="SourceSansPro-ExtraLight"/>
              </a:rPr>
              <a:t> </a:t>
            </a:r>
            <a:r>
              <a:rPr lang="en-US" sz="3200" dirty="0">
                <a:sym typeface="SourceSansPro-ExtraLight"/>
              </a:rPr>
              <a:t>bordering Germany and the Czech Republic</a:t>
            </a:r>
            <a:r>
              <a:rPr lang="en-US" sz="3200" dirty="0" smtClean="0">
                <a:sym typeface="SourceSansPro-ExtraLight"/>
              </a:rPr>
              <a:t>.</a:t>
            </a:r>
            <a:endParaRPr lang="pl-PL" sz="3200" dirty="0" smtClean="0">
              <a:sym typeface="SourceSansPro-ExtraLight"/>
            </a:endParaRPr>
          </a:p>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sz="3200" dirty="0">
                <a:sym typeface="SourceSansPro-ExtraLight"/>
              </a:rPr>
              <a:t>I</a:t>
            </a:r>
            <a:r>
              <a:rPr lang="en-US" sz="3200" dirty="0" smtClean="0">
                <a:sym typeface="SourceSansPro-ExtraLight"/>
              </a:rPr>
              <a:t>n 2015</a:t>
            </a:r>
            <a:r>
              <a:rPr lang="pl-PL" sz="3200" dirty="0" smtClean="0">
                <a:sym typeface="SourceSansPro-ExtraLight"/>
              </a:rPr>
              <a:t>, Wrocław</a:t>
            </a:r>
            <a:r>
              <a:rPr lang="en-US" sz="3200" dirty="0" smtClean="0">
                <a:sym typeface="SourceSansPro-ExtraLight"/>
              </a:rPr>
              <a:t> </a:t>
            </a:r>
            <a:r>
              <a:rPr lang="en-US" sz="3200" dirty="0">
                <a:sym typeface="SourceSansPro-ExtraLight"/>
              </a:rPr>
              <a:t>was </a:t>
            </a:r>
            <a:r>
              <a:rPr lang="pl-PL" sz="3200" dirty="0" err="1" smtClean="0">
                <a:sym typeface="SourceSansPro-ExtraLight"/>
              </a:rPr>
              <a:t>listed</a:t>
            </a:r>
            <a:r>
              <a:rPr lang="pl-PL" sz="3200" dirty="0" smtClean="0">
                <a:sym typeface="SourceSansPro-ExtraLight"/>
              </a:rPr>
              <a:t> </a:t>
            </a:r>
            <a:r>
              <a:rPr lang="en-US" sz="3200" dirty="0" smtClean="0">
                <a:sym typeface="SourceSansPro-ExtraLight"/>
              </a:rPr>
              <a:t>among </a:t>
            </a:r>
            <a:r>
              <a:rPr lang="en-US" sz="3200" dirty="0">
                <a:sym typeface="SourceSansPro-ExtraLight"/>
              </a:rPr>
              <a:t>the "Best </a:t>
            </a:r>
            <a:r>
              <a:rPr lang="pl-PL" sz="3200" dirty="0" smtClean="0">
                <a:sym typeface="SourceSansPro-ExtraLight"/>
              </a:rPr>
              <a:t>C</a:t>
            </a:r>
            <a:r>
              <a:rPr lang="en-US" sz="3200" dirty="0" err="1" smtClean="0">
                <a:sym typeface="SourceSansPro-ExtraLight"/>
              </a:rPr>
              <a:t>ities</a:t>
            </a:r>
            <a:r>
              <a:rPr lang="en-US" sz="3200" dirty="0" smtClean="0">
                <a:sym typeface="SourceSansPro-ExtraLight"/>
              </a:rPr>
              <a:t> </a:t>
            </a:r>
            <a:r>
              <a:rPr lang="en-US" sz="3200" dirty="0">
                <a:sym typeface="SourceSansPro-ExtraLight"/>
              </a:rPr>
              <a:t>to </a:t>
            </a:r>
            <a:r>
              <a:rPr lang="pl-PL" sz="3200" dirty="0" smtClean="0">
                <a:sym typeface="SourceSansPro-ExtraLight"/>
              </a:rPr>
              <a:t>L</a:t>
            </a:r>
            <a:r>
              <a:rPr lang="en-US" sz="3200" dirty="0" err="1" smtClean="0">
                <a:sym typeface="SourceSansPro-ExtraLight"/>
              </a:rPr>
              <a:t>ive</a:t>
            </a:r>
            <a:r>
              <a:rPr lang="en-US" sz="3200" dirty="0">
                <a:sym typeface="SourceSansPro-ExtraLight"/>
              </a:rPr>
              <a:t>" in the world ranking of Mercer </a:t>
            </a:r>
            <a:r>
              <a:rPr lang="pl-PL" sz="3200" dirty="0" smtClean="0">
                <a:sym typeface="SourceSansPro-ExtraLight"/>
              </a:rPr>
              <a:t>C</a:t>
            </a:r>
            <a:r>
              <a:rPr lang="en-US" sz="3200" dirty="0" err="1" smtClean="0">
                <a:sym typeface="SourceSansPro-ExtraLight"/>
              </a:rPr>
              <a:t>onsulting</a:t>
            </a:r>
            <a:r>
              <a:rPr lang="pl-PL" sz="3200" dirty="0" smtClean="0">
                <a:sym typeface="SourceSansPro-ExtraLight"/>
              </a:rPr>
              <a:t> and </a:t>
            </a:r>
            <a:r>
              <a:rPr lang="en-US" sz="3200" dirty="0" smtClean="0">
                <a:sym typeface="SourceSansPro-ExtraLight"/>
              </a:rPr>
              <a:t>the </a:t>
            </a:r>
            <a:r>
              <a:rPr lang="en-US" sz="3200" dirty="0">
                <a:sym typeface="SourceSansPro-ExtraLight"/>
              </a:rPr>
              <a:t>only Polish city </a:t>
            </a:r>
            <a:r>
              <a:rPr lang="pl-PL" sz="3200" dirty="0" smtClean="0">
                <a:sym typeface="SourceSansPro-ExtraLight"/>
              </a:rPr>
              <a:t>developing as</a:t>
            </a:r>
            <a:r>
              <a:rPr lang="en-US" sz="3200" dirty="0" smtClean="0">
                <a:sym typeface="SourceSansPro-ExtraLight"/>
              </a:rPr>
              <a:t> </a:t>
            </a:r>
            <a:r>
              <a:rPr lang="pl-PL" sz="3200" dirty="0" smtClean="0">
                <a:sym typeface="SourceSansPro-ExtraLight"/>
              </a:rPr>
              <a:t>a</a:t>
            </a:r>
            <a:r>
              <a:rPr lang="en-US" sz="3200" dirty="0" smtClean="0">
                <a:sym typeface="SourceSansPro-ExtraLight"/>
              </a:rPr>
              <a:t> </a:t>
            </a:r>
            <a:r>
              <a:rPr lang="en-US" sz="3200" dirty="0">
                <a:sym typeface="SourceSansPro-ExtraLight"/>
              </a:rPr>
              <a:t>business </a:t>
            </a:r>
            <a:r>
              <a:rPr lang="en-US" sz="3200" dirty="0" smtClean="0">
                <a:sym typeface="SourceSansPro-ExtraLight"/>
              </a:rPr>
              <a:t>cent</a:t>
            </a:r>
            <a:r>
              <a:rPr lang="pl-PL" sz="3200" dirty="0" smtClean="0">
                <a:sym typeface="SourceSansPro-ExtraLight"/>
              </a:rPr>
              <a:t>re</a:t>
            </a:r>
            <a:r>
              <a:rPr lang="en-US" sz="3200" dirty="0" smtClean="0">
                <a:sym typeface="SourceSansPro-ExtraLight"/>
              </a:rPr>
              <a:t>.</a:t>
            </a:r>
            <a:endParaRPr lang="pl-PL" sz="1400" dirty="0" smtClean="0">
              <a:latin typeface="Open Sans Light"/>
              <a:ea typeface="Open Sans Light"/>
              <a:cs typeface="Open Sans Light"/>
              <a:sym typeface="Open Sans Light"/>
            </a:endParaRPr>
          </a:p>
          <a:p>
            <a:pPr marL="290763" indent="-290763" defTabSz="457200">
              <a:lnSpc>
                <a:spcPct val="130000"/>
              </a:lnSpc>
              <a:buSzPct val="100000"/>
              <a:buChar char="•"/>
              <a:defRPr sz="3200">
                <a:solidFill>
                  <a:srgbClr val="535353"/>
                </a:solidFill>
                <a:latin typeface="SourceSansPro-ExtraLight"/>
                <a:ea typeface="SourceSansPro-ExtraLight"/>
                <a:cs typeface="SourceSansPro-ExtraLight"/>
                <a:sym typeface="SourceSansPro-ExtraLight"/>
              </a:defRPr>
            </a:pPr>
            <a:r>
              <a:rPr lang="pl-PL" sz="3200" dirty="0" smtClean="0">
                <a:sym typeface="SourceSansPro-ExtraLight"/>
              </a:rPr>
              <a:t>Wrocław</a:t>
            </a:r>
            <a:r>
              <a:rPr lang="en-US" sz="3200" dirty="0" smtClean="0">
                <a:sym typeface="SourceSansPro-ExtraLight"/>
              </a:rPr>
              <a:t> </a:t>
            </a:r>
            <a:r>
              <a:rPr lang="en-US" sz="3200" dirty="0">
                <a:sym typeface="SourceSansPro-ExtraLight"/>
              </a:rPr>
              <a:t>was </a:t>
            </a:r>
            <a:r>
              <a:rPr lang="pl-PL" sz="3200" dirty="0" err="1" smtClean="0">
                <a:sym typeface="SourceSansPro-ExtraLight"/>
              </a:rPr>
              <a:t>also</a:t>
            </a:r>
            <a:r>
              <a:rPr lang="pl-PL" sz="3200" dirty="0" smtClean="0">
                <a:sym typeface="SourceSansPro-ExtraLight"/>
              </a:rPr>
              <a:t> </a:t>
            </a:r>
            <a:r>
              <a:rPr lang="pl-PL" sz="3200" dirty="0" err="1" smtClean="0">
                <a:sym typeface="SourceSansPro-ExtraLight"/>
              </a:rPr>
              <a:t>ranked</a:t>
            </a:r>
            <a:r>
              <a:rPr lang="pl-PL" sz="3200" dirty="0" smtClean="0">
                <a:sym typeface="SourceSansPro-ExtraLight"/>
              </a:rPr>
              <a:t> </a:t>
            </a:r>
            <a:r>
              <a:rPr lang="en-US" sz="3200" dirty="0" smtClean="0">
                <a:sym typeface="SourceSansPro-ExtraLight"/>
              </a:rPr>
              <a:t>in </a:t>
            </a:r>
            <a:r>
              <a:rPr lang="en-US" sz="3200" dirty="0">
                <a:sym typeface="SourceSansPro-ExtraLight"/>
              </a:rPr>
              <a:t>the top ten places worth </a:t>
            </a:r>
            <a:r>
              <a:rPr lang="pl-PL" sz="3200" dirty="0" err="1" smtClean="0">
                <a:sym typeface="SourceSansPro-ExtraLight"/>
              </a:rPr>
              <a:t>visiting</a:t>
            </a:r>
            <a:r>
              <a:rPr lang="pl-PL" sz="3200" dirty="0" smtClean="0">
                <a:sym typeface="SourceSansPro-ExtraLight"/>
              </a:rPr>
              <a:t>, </a:t>
            </a:r>
            <a:r>
              <a:rPr lang="pl-PL" sz="3200" dirty="0" err="1" smtClean="0">
                <a:sym typeface="SourceSansPro-ExtraLight"/>
              </a:rPr>
              <a:t>according</a:t>
            </a:r>
            <a:r>
              <a:rPr lang="pl-PL" sz="3200" dirty="0" smtClean="0">
                <a:sym typeface="SourceSansPro-ExtraLight"/>
              </a:rPr>
              <a:t> to</a:t>
            </a:r>
            <a:r>
              <a:rPr lang="pl-PL" sz="3200" dirty="0">
                <a:sym typeface="SourceSansPro-ExtraLight"/>
              </a:rPr>
              <a:t> </a:t>
            </a:r>
            <a:r>
              <a:rPr lang="en-US" sz="3200" dirty="0" smtClean="0">
                <a:sym typeface="SourceSansPro-ExtraLight"/>
              </a:rPr>
              <a:t>"The </a:t>
            </a:r>
            <a:r>
              <a:rPr lang="en-US" sz="3200" dirty="0">
                <a:sym typeface="SourceSansPro-ExtraLight"/>
              </a:rPr>
              <a:t>Guardian".</a:t>
            </a:r>
            <a:endParaRPr dirty="0">
              <a:latin typeface="Open Sans Light"/>
              <a:ea typeface="Open Sans Light"/>
              <a:cs typeface="Open Sans Light"/>
              <a:sym typeface="Open Sans Light"/>
            </a:endParaRPr>
          </a:p>
        </p:txBody>
      </p:sp>
      <p:sp>
        <p:nvSpPr>
          <p:cNvPr id="41" name="Shape 41"/>
          <p:cNvSpPr>
            <a:spLocks noGrp="1"/>
          </p:cNvSpPr>
          <p:nvPr>
            <p:ph type="title"/>
          </p:nvPr>
        </p:nvSpPr>
        <p:spPr>
          <a:xfrm>
            <a:off x="1827450" y="377633"/>
            <a:ext cx="20729100" cy="1513795"/>
          </a:xfrm>
          <a:prstGeom prst="rect">
            <a:avLst/>
          </a:prstGeom>
        </p:spPr>
        <p:txBody>
          <a:bodyPr/>
          <a:lstStyle/>
          <a:p>
            <a:r>
              <a:rPr b="1" dirty="0" err="1" smtClean="0">
                <a:latin typeface="Open Sans Semibold"/>
                <a:ea typeface="Open Sans Semibold"/>
                <a:cs typeface="Open Sans Semibold"/>
                <a:sym typeface="Open Sans Semibold"/>
              </a:rPr>
              <a:t>Wrocław</a:t>
            </a:r>
            <a:endParaRPr dirty="0"/>
          </a:p>
        </p:txBody>
      </p:sp>
      <p:pic>
        <p:nvPicPr>
          <p:cNvPr id="42" name="00_mapka_pl-01.png"/>
          <p:cNvPicPr>
            <a:picLocks noChangeAspect="1"/>
          </p:cNvPicPr>
          <p:nvPr/>
        </p:nvPicPr>
        <p:blipFill>
          <a:blip r:embed="rId2">
            <a:extLst/>
          </a:blip>
          <a:stretch>
            <a:fillRect/>
          </a:stretch>
        </p:blipFill>
        <p:spPr>
          <a:xfrm>
            <a:off x="11842388" y="2249159"/>
            <a:ext cx="10200449" cy="9217682"/>
          </a:xfrm>
          <a:prstGeom prst="rect">
            <a:avLst/>
          </a:prstGeom>
          <a:ln w="12700">
            <a:miter lim="400000"/>
          </a:ln>
        </p:spPr>
      </p:pic>
      <p:sp>
        <p:nvSpPr>
          <p:cNvPr id="43" name="Shape 43"/>
          <p:cNvSpPr/>
          <p:nvPr/>
        </p:nvSpPr>
        <p:spPr>
          <a:xfrm>
            <a:off x="15911656" y="7587286"/>
            <a:ext cx="2061913" cy="789953"/>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lvl1pPr defTabSz="457200">
              <a:lnSpc>
                <a:spcPct val="130000"/>
              </a:lnSpc>
              <a:defRPr sz="3200">
                <a:solidFill>
                  <a:srgbClr val="535353"/>
                </a:solidFill>
                <a:latin typeface="Open Sans Semibold"/>
                <a:ea typeface="Open Sans Semibold"/>
                <a:cs typeface="Open Sans Semibold"/>
                <a:sym typeface="Open Sans Semibold"/>
              </a:defRPr>
            </a:lvl1pPr>
          </a:lstStyle>
          <a:p>
            <a:pPr>
              <a:defRPr b="1">
                <a:latin typeface="SourceSansPro-Semibold"/>
                <a:ea typeface="SourceSansPro-Semibold"/>
                <a:cs typeface="SourceSansPro-Semibold"/>
                <a:sym typeface="SourceSansPro-Semibold"/>
              </a:defRPr>
            </a:pPr>
            <a:r>
              <a:rPr b="0">
                <a:latin typeface="Open Sans Semibold"/>
                <a:ea typeface="Open Sans Semibold"/>
                <a:cs typeface="Open Sans Semibold"/>
                <a:sym typeface="Open Sans Semibold"/>
              </a:rPr>
              <a:t>Wrocław</a:t>
            </a:r>
          </a:p>
        </p:txBody>
      </p:sp>
      <p:sp>
        <p:nvSpPr>
          <p:cNvPr id="44" name="Shape 44"/>
          <p:cNvSpPr/>
          <p:nvPr/>
        </p:nvSpPr>
        <p:spPr>
          <a:xfrm>
            <a:off x="10490213" y="4921728"/>
            <a:ext cx="2061913" cy="1526584"/>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defTabSz="457200">
              <a:lnSpc>
                <a:spcPct val="130000"/>
              </a:lnSpc>
              <a:defRPr sz="3200" b="1">
                <a:solidFill>
                  <a:srgbClr val="535353"/>
                </a:solidFill>
                <a:latin typeface="SourceSansPro-Semibold"/>
                <a:ea typeface="SourceSansPro-Semibold"/>
                <a:cs typeface="SourceSansPro-Semibold"/>
                <a:sym typeface="SourceSansPro-Semibold"/>
              </a:defRPr>
            </a:pPr>
            <a:r>
              <a:rPr b="1" dirty="0">
                <a:latin typeface="Open Sans Semibold"/>
                <a:ea typeface="Open Sans Semibold"/>
                <a:cs typeface="Open Sans Semibold"/>
                <a:sym typeface="Open Sans Semibold"/>
              </a:rPr>
              <a:t>Berlin</a:t>
            </a:r>
          </a:p>
          <a:p>
            <a:pPr defTabSz="457200">
              <a:lnSpc>
                <a:spcPct val="130000"/>
              </a:lnSpc>
              <a:defRPr sz="3200">
                <a:solidFill>
                  <a:srgbClr val="535353"/>
                </a:solidFill>
                <a:latin typeface="Open Sans Light"/>
                <a:ea typeface="Open Sans Light"/>
                <a:cs typeface="Open Sans Light"/>
                <a:sym typeface="Open Sans Light"/>
              </a:defRPr>
            </a:pPr>
            <a:r>
              <a:rPr dirty="0" smtClean="0"/>
              <a:t>296</a:t>
            </a:r>
            <a:r>
              <a:rPr lang="pl-PL" dirty="0" smtClean="0"/>
              <a:t> </a:t>
            </a:r>
            <a:r>
              <a:rPr dirty="0" smtClean="0"/>
              <a:t>km</a:t>
            </a:r>
            <a:endParaRPr dirty="0"/>
          </a:p>
        </p:txBody>
      </p:sp>
      <p:sp>
        <p:nvSpPr>
          <p:cNvPr id="45" name="Shape 45"/>
          <p:cNvSpPr/>
          <p:nvPr/>
        </p:nvSpPr>
        <p:spPr>
          <a:xfrm>
            <a:off x="13222685" y="10703549"/>
            <a:ext cx="2061912" cy="1526584"/>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defTabSz="457200">
              <a:lnSpc>
                <a:spcPct val="130000"/>
              </a:lnSpc>
              <a:defRPr sz="3200" b="1">
                <a:solidFill>
                  <a:srgbClr val="535353"/>
                </a:solidFill>
                <a:latin typeface="SourceSansPro-Semibold"/>
                <a:ea typeface="SourceSansPro-Semibold"/>
                <a:cs typeface="SourceSansPro-Semibold"/>
                <a:sym typeface="SourceSansPro-Semibold"/>
              </a:defRPr>
            </a:pPr>
            <a:r>
              <a:rPr b="1" dirty="0" err="1" smtClean="0">
                <a:latin typeface="Open Sans Semibold"/>
                <a:ea typeface="Open Sans Semibold"/>
                <a:cs typeface="Open Sans Semibold"/>
                <a:sym typeface="Open Sans Semibold"/>
              </a:rPr>
              <a:t>Prag</a:t>
            </a:r>
            <a:r>
              <a:rPr lang="pl-PL" b="1" dirty="0" err="1" smtClean="0">
                <a:latin typeface="Open Sans Semibold"/>
                <a:ea typeface="Open Sans Semibold"/>
                <a:cs typeface="Open Sans Semibold"/>
                <a:sym typeface="Open Sans Semibold"/>
              </a:rPr>
              <a:t>ue</a:t>
            </a:r>
            <a:endParaRPr b="1" dirty="0">
              <a:latin typeface="Open Sans Semibold"/>
              <a:ea typeface="Open Sans Semibold"/>
              <a:cs typeface="Open Sans Semibold"/>
              <a:sym typeface="Open Sans Semibold"/>
            </a:endParaRPr>
          </a:p>
          <a:p>
            <a:pPr defTabSz="457200">
              <a:lnSpc>
                <a:spcPct val="130000"/>
              </a:lnSpc>
              <a:defRPr sz="3200" b="1">
                <a:solidFill>
                  <a:srgbClr val="535353"/>
                </a:solidFill>
                <a:latin typeface="SourceSansPro-Semibold"/>
                <a:ea typeface="SourceSansPro-Semibold"/>
                <a:cs typeface="SourceSansPro-Semibold"/>
                <a:sym typeface="SourceSansPro-Semibold"/>
              </a:defRPr>
            </a:pPr>
            <a:r>
              <a:rPr b="0" dirty="0">
                <a:latin typeface="Open Sans Light"/>
                <a:ea typeface="Open Sans Light"/>
                <a:cs typeface="Open Sans Light"/>
                <a:sym typeface="Open Sans Light"/>
              </a:rPr>
              <a:t>277km</a:t>
            </a:r>
          </a:p>
        </p:txBody>
      </p:sp>
      <p:sp>
        <p:nvSpPr>
          <p:cNvPr id="46" name="Shape 46"/>
          <p:cNvSpPr/>
          <p:nvPr/>
        </p:nvSpPr>
        <p:spPr>
          <a:xfrm>
            <a:off x="15911656" y="10186330"/>
            <a:ext cx="2329016" cy="1526584"/>
          </a:xfrm>
          <a:prstGeom prst="rect">
            <a:avLst/>
          </a:prstGeom>
          <a:ln w="12700">
            <a:miter lim="400000"/>
          </a:ln>
          <a:extLst>
            <a:ext uri="{C572A759-6A51-4108-AA02-DFA0A04FC94B}">
              <ma14:wrappingTextBoxFlag xmlns="" xmlns:ma14="http://schemas.microsoft.com/office/mac/drawingml/2011/main" val="1"/>
            </a:ext>
          </a:extLst>
        </p:spPr>
        <p:txBody>
          <a:bodyPr wrap="square" lIns="121926" tIns="121926" rIns="121926" bIns="121926" anchor="ctr">
            <a:spAutoFit/>
          </a:bodyPr>
          <a:lstStyle/>
          <a:p>
            <a:pPr defTabSz="457200">
              <a:lnSpc>
                <a:spcPct val="130000"/>
              </a:lnSpc>
              <a:defRPr sz="3200" b="1">
                <a:solidFill>
                  <a:srgbClr val="535353"/>
                </a:solidFill>
                <a:latin typeface="SourceSansPro-Semibold"/>
                <a:ea typeface="SourceSansPro-Semibold"/>
                <a:cs typeface="SourceSansPro-Semibold"/>
                <a:sym typeface="SourceSansPro-Semibold"/>
              </a:defRPr>
            </a:pPr>
            <a:r>
              <a:rPr lang="pl-PL" b="1" dirty="0" err="1" smtClean="0">
                <a:latin typeface="Open Sans Semibold"/>
                <a:ea typeface="Open Sans Semibold"/>
                <a:cs typeface="Open Sans Semibold"/>
                <a:sym typeface="Open Sans Semibold"/>
              </a:rPr>
              <a:t>Budapest</a:t>
            </a:r>
            <a:r>
              <a:rPr b="0" dirty="0">
                <a:latin typeface="Open Sans Semibold"/>
                <a:ea typeface="Open Sans Semibold"/>
                <a:cs typeface="Open Sans Semibold"/>
                <a:sym typeface="Open Sans Semibold"/>
              </a:rPr>
              <a:t/>
            </a:r>
            <a:br>
              <a:rPr b="0" dirty="0">
                <a:latin typeface="Open Sans Semibold"/>
                <a:ea typeface="Open Sans Semibold"/>
                <a:cs typeface="Open Sans Semibold"/>
                <a:sym typeface="Open Sans Semibold"/>
              </a:rPr>
            </a:br>
            <a:r>
              <a:rPr lang="pl-PL" b="0" dirty="0" smtClean="0">
                <a:latin typeface="Open Sans Semibold"/>
                <a:ea typeface="Open Sans Semibold"/>
                <a:cs typeface="Open Sans Semibold"/>
                <a:sym typeface="Open Sans Semibold"/>
              </a:rPr>
              <a:t>427 </a:t>
            </a:r>
            <a:r>
              <a:rPr b="0" dirty="0" smtClean="0">
                <a:latin typeface="Open Sans Light"/>
                <a:ea typeface="Open Sans Light"/>
                <a:cs typeface="Open Sans Light"/>
                <a:sym typeface="Open Sans Light"/>
              </a:rPr>
              <a:t>km</a:t>
            </a:r>
            <a:endParaRPr b="0" dirty="0">
              <a:latin typeface="Open Sans Light"/>
              <a:ea typeface="Open Sans Light"/>
              <a:cs typeface="Open Sans Light"/>
              <a:sym typeface="Open Sans Light"/>
            </a:endParaRPr>
          </a:p>
        </p:txBody>
      </p:sp>
      <p:sp>
        <p:nvSpPr>
          <p:cNvPr id="47" name="Shape 47"/>
          <p:cNvSpPr/>
          <p:nvPr/>
        </p:nvSpPr>
        <p:spPr>
          <a:xfrm>
            <a:off x="21832771" y="3515706"/>
            <a:ext cx="1925869" cy="1526584"/>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defTabSz="457200">
              <a:lnSpc>
                <a:spcPct val="130000"/>
              </a:lnSpc>
              <a:defRPr sz="3200" b="1">
                <a:solidFill>
                  <a:srgbClr val="535353"/>
                </a:solidFill>
                <a:latin typeface="SourceSansPro-Semibold"/>
                <a:ea typeface="SourceSansPro-Semibold"/>
                <a:cs typeface="SourceSansPro-Semibold"/>
                <a:sym typeface="SourceSansPro-Semibold"/>
              </a:defRPr>
            </a:pPr>
            <a:r>
              <a:rPr b="1" dirty="0" err="1" smtClean="0">
                <a:latin typeface="Open Sans Semibold"/>
                <a:ea typeface="Open Sans Semibold"/>
                <a:cs typeface="Open Sans Semibold"/>
                <a:sym typeface="Open Sans Semibold"/>
              </a:rPr>
              <a:t>Mos</a:t>
            </a:r>
            <a:r>
              <a:rPr lang="pl-PL" b="1" dirty="0" err="1" smtClean="0">
                <a:latin typeface="Open Sans Semibold"/>
                <a:ea typeface="Open Sans Semibold"/>
                <a:cs typeface="Open Sans Semibold"/>
                <a:sym typeface="Open Sans Semibold"/>
              </a:rPr>
              <a:t>cow</a:t>
            </a:r>
            <a:r>
              <a:rPr b="0" dirty="0" smtClean="0">
                <a:latin typeface="Open Sans Light"/>
                <a:ea typeface="Open Sans Light"/>
                <a:cs typeface="Open Sans Light"/>
                <a:sym typeface="Open Sans Light"/>
              </a:rPr>
              <a:t>1</a:t>
            </a:r>
            <a:r>
              <a:rPr lang="pl-PL" b="0" dirty="0" smtClean="0">
                <a:latin typeface="Open Sans Light"/>
                <a:ea typeface="Open Sans Light"/>
                <a:cs typeface="Open Sans Light"/>
                <a:sym typeface="Open Sans Light"/>
              </a:rPr>
              <a:t>,</a:t>
            </a:r>
            <a:r>
              <a:rPr b="0" dirty="0" smtClean="0">
                <a:latin typeface="Open Sans Light"/>
                <a:ea typeface="Open Sans Light"/>
                <a:cs typeface="Open Sans Light"/>
                <a:sym typeface="Open Sans Light"/>
              </a:rPr>
              <a:t>594km</a:t>
            </a:r>
            <a:endParaRPr b="0" dirty="0">
              <a:latin typeface="Open Sans Light"/>
              <a:ea typeface="Open Sans Light"/>
              <a:cs typeface="Open Sans Light"/>
              <a:sym typeface="Open Sans Light"/>
            </a:endParaRPr>
          </a:p>
        </p:txBody>
      </p:sp>
      <p:sp>
        <p:nvSpPr>
          <p:cNvPr id="49" name="Shape 49"/>
          <p:cNvSpPr/>
          <p:nvPr/>
        </p:nvSpPr>
        <p:spPr>
          <a:xfrm>
            <a:off x="21832771" y="7094275"/>
            <a:ext cx="2061912" cy="1526584"/>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defTabSz="457200">
              <a:lnSpc>
                <a:spcPct val="130000"/>
              </a:lnSpc>
              <a:defRPr sz="3200" b="1">
                <a:solidFill>
                  <a:srgbClr val="535353"/>
                </a:solidFill>
                <a:latin typeface="SourceSansPro-Semibold"/>
                <a:ea typeface="SourceSansPro-Semibold"/>
                <a:cs typeface="SourceSansPro-Semibold"/>
                <a:sym typeface="SourceSansPro-Semibold"/>
              </a:defRPr>
            </a:pPr>
            <a:r>
              <a:rPr b="1" dirty="0" smtClean="0">
                <a:latin typeface="Open Sans Semibold"/>
                <a:ea typeface="Open Sans Semibold"/>
                <a:cs typeface="Open Sans Semibold"/>
                <a:sym typeface="Open Sans Semibold"/>
              </a:rPr>
              <a:t>Ki</a:t>
            </a:r>
            <a:r>
              <a:rPr lang="pl-PL" b="1" dirty="0" err="1" smtClean="0">
                <a:latin typeface="Open Sans Semibold"/>
                <a:ea typeface="Open Sans Semibold"/>
                <a:cs typeface="Open Sans Semibold"/>
                <a:sym typeface="Open Sans Semibold"/>
              </a:rPr>
              <a:t>ev</a:t>
            </a:r>
            <a:endParaRPr lang="pl-PL" b="1" dirty="0" smtClean="0">
              <a:latin typeface="Open Sans Semibold"/>
              <a:ea typeface="Open Sans Semibold"/>
              <a:cs typeface="Open Sans Semibold"/>
              <a:sym typeface="Open Sans Semibold"/>
            </a:endParaRPr>
          </a:p>
          <a:p>
            <a:pPr defTabSz="457200">
              <a:lnSpc>
                <a:spcPct val="130000"/>
              </a:lnSpc>
              <a:defRPr sz="3200" b="1">
                <a:solidFill>
                  <a:srgbClr val="535353"/>
                </a:solidFill>
                <a:latin typeface="SourceSansPro-Semibold"/>
                <a:ea typeface="SourceSansPro-Semibold"/>
                <a:cs typeface="SourceSansPro-Semibold"/>
                <a:sym typeface="SourceSansPro-Semibold"/>
              </a:defRPr>
            </a:pPr>
            <a:r>
              <a:rPr b="0" dirty="0" smtClean="0">
                <a:latin typeface="Open Sans Light"/>
                <a:ea typeface="Open Sans Light"/>
                <a:cs typeface="Open Sans Light"/>
                <a:sym typeface="Open Sans Light"/>
              </a:rPr>
              <a:t>1</a:t>
            </a:r>
            <a:r>
              <a:rPr lang="pl-PL" b="0" dirty="0" smtClean="0">
                <a:latin typeface="Open Sans Light"/>
                <a:ea typeface="Open Sans Light"/>
                <a:cs typeface="Open Sans Light"/>
                <a:sym typeface="Open Sans Light"/>
              </a:rPr>
              <a:t>,</a:t>
            </a:r>
            <a:r>
              <a:rPr b="0" dirty="0" smtClean="0">
                <a:latin typeface="Open Sans Light"/>
                <a:ea typeface="Open Sans Light"/>
                <a:cs typeface="Open Sans Light"/>
                <a:sym typeface="Open Sans Light"/>
              </a:rPr>
              <a:t>134</a:t>
            </a:r>
            <a:r>
              <a:rPr lang="pl-PL" b="0" dirty="0" smtClean="0">
                <a:latin typeface="Open Sans Light"/>
                <a:ea typeface="Open Sans Light"/>
                <a:cs typeface="Open Sans Light"/>
                <a:sym typeface="Open Sans Light"/>
              </a:rPr>
              <a:t> </a:t>
            </a:r>
            <a:r>
              <a:rPr b="0" dirty="0" smtClean="0">
                <a:latin typeface="Open Sans Light"/>
                <a:ea typeface="Open Sans Light"/>
                <a:cs typeface="Open Sans Light"/>
                <a:sym typeface="Open Sans Light"/>
              </a:rPr>
              <a:t>km</a:t>
            </a:r>
            <a:endParaRPr b="0" dirty="0">
              <a:latin typeface="Open Sans Light"/>
              <a:ea typeface="Open Sans Light"/>
              <a:cs typeface="Open Sans Light"/>
              <a:sym typeface="Open Sans Light"/>
            </a:endParaRPr>
          </a:p>
        </p:txBody>
      </p:sp>
      <p:sp>
        <p:nvSpPr>
          <p:cNvPr id="2" name="Prostokąt 1"/>
          <p:cNvSpPr/>
          <p:nvPr/>
        </p:nvSpPr>
        <p:spPr>
          <a:xfrm>
            <a:off x="10258567" y="3257600"/>
            <a:ext cx="2153872" cy="1372683"/>
          </a:xfrm>
          <a:prstGeom prst="rect">
            <a:avLst/>
          </a:prstGeom>
        </p:spPr>
        <p:txBody>
          <a:bodyPr wrap="square">
            <a:spAutoFit/>
          </a:bodyPr>
          <a:lstStyle/>
          <a:p>
            <a:pPr defTabSz="457200">
              <a:lnSpc>
                <a:spcPct val="130000"/>
              </a:lnSpc>
              <a:defRPr sz="3200" b="1">
                <a:solidFill>
                  <a:srgbClr val="535353"/>
                </a:solidFill>
                <a:latin typeface="SourceSansPro-Semibold"/>
                <a:ea typeface="SourceSansPro-Semibold"/>
                <a:cs typeface="SourceSansPro-Semibold"/>
                <a:sym typeface="SourceSansPro-Semibold"/>
              </a:defRPr>
            </a:pPr>
            <a:r>
              <a:rPr lang="pl-PL" b="1" dirty="0" err="1" smtClean="0">
                <a:latin typeface="Open Sans Semibold"/>
                <a:ea typeface="Open Sans Semibold"/>
                <a:cs typeface="Open Sans Semibold"/>
                <a:sym typeface="Open Sans Semibold"/>
              </a:rPr>
              <a:t>Brussels</a:t>
            </a:r>
            <a:endParaRPr lang="pl-PL" b="1" dirty="0" smtClean="0">
              <a:latin typeface="Open Sans Semibold"/>
              <a:ea typeface="Open Sans Semibold"/>
              <a:cs typeface="Open Sans Semibold"/>
              <a:sym typeface="Open Sans Semibold"/>
            </a:endParaRPr>
          </a:p>
          <a:p>
            <a:pPr defTabSz="457200">
              <a:lnSpc>
                <a:spcPct val="130000"/>
              </a:lnSpc>
              <a:defRPr sz="3200" b="1">
                <a:solidFill>
                  <a:srgbClr val="535353"/>
                </a:solidFill>
                <a:latin typeface="SourceSansPro-Semibold"/>
                <a:ea typeface="SourceSansPro-Semibold"/>
                <a:cs typeface="SourceSansPro-Semibold"/>
                <a:sym typeface="SourceSansPro-Semibold"/>
              </a:defRPr>
            </a:pPr>
            <a:r>
              <a:rPr lang="pl-PL" b="1" dirty="0" smtClean="0">
                <a:latin typeface="Open Sans Semibold"/>
                <a:sym typeface="Open Sans Semibold"/>
              </a:rPr>
              <a:t>888 k</a:t>
            </a:r>
            <a:r>
              <a:rPr lang="pl-PL" dirty="0" smtClean="0"/>
              <a:t>m</a:t>
            </a:r>
            <a:endParaRPr lang="pl-PL" dirty="0"/>
          </a:p>
        </p:txBody>
      </p:sp>
      <p:sp>
        <p:nvSpPr>
          <p:cNvPr id="3" name="Prostokąt 2"/>
          <p:cNvSpPr/>
          <p:nvPr/>
        </p:nvSpPr>
        <p:spPr>
          <a:xfrm>
            <a:off x="10490213" y="10406577"/>
            <a:ext cx="2353505" cy="1372683"/>
          </a:xfrm>
          <a:prstGeom prst="rect">
            <a:avLst/>
          </a:prstGeom>
        </p:spPr>
        <p:txBody>
          <a:bodyPr wrap="square">
            <a:spAutoFit/>
          </a:bodyPr>
          <a:lstStyle/>
          <a:p>
            <a:pPr defTabSz="457200">
              <a:lnSpc>
                <a:spcPct val="130000"/>
              </a:lnSpc>
              <a:defRPr sz="3200" b="1">
                <a:solidFill>
                  <a:srgbClr val="535353"/>
                </a:solidFill>
                <a:latin typeface="SourceSansPro-Semibold"/>
                <a:ea typeface="SourceSansPro-Semibold"/>
                <a:cs typeface="SourceSansPro-Semibold"/>
                <a:sym typeface="SourceSansPro-Semibold"/>
              </a:defRPr>
            </a:pPr>
            <a:r>
              <a:rPr lang="pl-PL" b="1" dirty="0" smtClean="0">
                <a:latin typeface="Open Sans Semibold"/>
                <a:ea typeface="Open Sans Semibold"/>
                <a:cs typeface="Open Sans Semibold"/>
                <a:sym typeface="Open Sans Semibold"/>
              </a:rPr>
              <a:t>Rome</a:t>
            </a:r>
          </a:p>
          <a:p>
            <a:pPr defTabSz="457200">
              <a:lnSpc>
                <a:spcPct val="130000"/>
              </a:lnSpc>
              <a:defRPr sz="3200">
                <a:solidFill>
                  <a:srgbClr val="535353"/>
                </a:solidFill>
                <a:latin typeface="Open Sans Light"/>
                <a:ea typeface="Open Sans Light"/>
                <a:cs typeface="Open Sans Light"/>
                <a:sym typeface="Open Sans Light"/>
              </a:defRPr>
            </a:pPr>
            <a:r>
              <a:rPr lang="pl-PL" dirty="0" smtClean="0"/>
              <a:t>1,081 km</a:t>
            </a:r>
            <a:endParaRPr lang="pl-PL" dirty="0"/>
          </a:p>
        </p:txBody>
      </p:sp>
      <p:sp>
        <p:nvSpPr>
          <p:cNvPr id="4" name="Prostokąt 3"/>
          <p:cNvSpPr/>
          <p:nvPr/>
        </p:nvSpPr>
        <p:spPr>
          <a:xfrm>
            <a:off x="10928085" y="6637445"/>
            <a:ext cx="2314403" cy="1372683"/>
          </a:xfrm>
          <a:prstGeom prst="rect">
            <a:avLst/>
          </a:prstGeom>
        </p:spPr>
        <p:txBody>
          <a:bodyPr wrap="square">
            <a:spAutoFit/>
          </a:bodyPr>
          <a:lstStyle/>
          <a:p>
            <a:pPr defTabSz="457200">
              <a:lnSpc>
                <a:spcPct val="130000"/>
              </a:lnSpc>
              <a:defRPr sz="3200" b="1">
                <a:solidFill>
                  <a:srgbClr val="535353"/>
                </a:solidFill>
                <a:latin typeface="SourceSansPro-Semibold"/>
                <a:ea typeface="SourceSansPro-Semibold"/>
                <a:cs typeface="SourceSansPro-Semibold"/>
                <a:sym typeface="SourceSansPro-Semibold"/>
              </a:defRPr>
            </a:pPr>
            <a:r>
              <a:rPr lang="pl-PL" b="1" dirty="0" smtClean="0">
                <a:latin typeface="Open Sans Semibold"/>
                <a:ea typeface="Open Sans Semibold"/>
                <a:cs typeface="Open Sans Semibold"/>
                <a:sym typeface="Open Sans Semibold"/>
              </a:rPr>
              <a:t>Paris</a:t>
            </a:r>
            <a:endParaRPr lang="pl-PL" b="1" dirty="0">
              <a:latin typeface="Open Sans Semibold"/>
              <a:ea typeface="Open Sans Semibold"/>
              <a:cs typeface="Open Sans Semibold"/>
              <a:sym typeface="Open Sans Semibold"/>
            </a:endParaRPr>
          </a:p>
          <a:p>
            <a:pPr defTabSz="457200">
              <a:lnSpc>
                <a:spcPct val="130000"/>
              </a:lnSpc>
              <a:defRPr sz="3200">
                <a:solidFill>
                  <a:srgbClr val="535353"/>
                </a:solidFill>
                <a:latin typeface="Open Sans Light"/>
                <a:ea typeface="Open Sans Light"/>
                <a:cs typeface="Open Sans Light"/>
                <a:sym typeface="Open Sans Light"/>
              </a:defRPr>
            </a:pPr>
            <a:r>
              <a:rPr lang="pl-PL" dirty="0" smtClean="0"/>
              <a:t>1,079 </a:t>
            </a:r>
            <a:r>
              <a:rPr lang="pl-PL" dirty="0"/>
              <a:t>km</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r>
            <a:br>
              <a:rPr lang="pl-PL" dirty="0" smtClean="0"/>
            </a:br>
            <a:r>
              <a:rPr lang="en-US" dirty="0" smtClean="0"/>
              <a:t>Career </a:t>
            </a:r>
            <a:r>
              <a:rPr lang="en-US" dirty="0"/>
              <a:t>Services for employers</a:t>
            </a:r>
            <a:r>
              <a:rPr lang="pl-PL" dirty="0"/>
              <a:t/>
            </a:r>
            <a:br>
              <a:rPr lang="pl-PL" dirty="0"/>
            </a:br>
            <a:endParaRPr lang="en-US" dirty="0"/>
          </a:p>
        </p:txBody>
      </p:sp>
      <p:sp>
        <p:nvSpPr>
          <p:cNvPr id="3" name="Prostokąt 2"/>
          <p:cNvSpPr/>
          <p:nvPr/>
        </p:nvSpPr>
        <p:spPr>
          <a:xfrm>
            <a:off x="1966864" y="3761656"/>
            <a:ext cx="16321136" cy="5016758"/>
          </a:xfrm>
          <a:prstGeom prst="rect">
            <a:avLst/>
          </a:prstGeom>
        </p:spPr>
        <p:txBody>
          <a:bodyPr wrap="square">
            <a:spAutoFit/>
          </a:bodyPr>
          <a:lstStyle/>
          <a:p>
            <a:pPr marL="571500" indent="-571500" algn="just">
              <a:buFont typeface="Arial" panose="020B0604020202020204" pitchFamily="34" charset="0"/>
              <a:buChar char="•"/>
            </a:pPr>
            <a:r>
              <a:rPr lang="en-US" sz="4000" dirty="0">
                <a:solidFill>
                  <a:schemeClr val="tx1">
                    <a:lumMod val="85000"/>
                    <a:lumOff val="15000"/>
                  </a:schemeClr>
                </a:solidFill>
                <a:latin typeface="Open Sans Light"/>
              </a:rPr>
              <a:t>Job &amp; internship opportunities placement (on-line platform)</a:t>
            </a:r>
          </a:p>
          <a:p>
            <a:pPr marL="571500" indent="-571500" algn="just">
              <a:buFont typeface="Arial" panose="020B0604020202020204" pitchFamily="34" charset="0"/>
              <a:buChar char="•"/>
            </a:pPr>
            <a:r>
              <a:rPr lang="en-US" sz="4000" dirty="0">
                <a:solidFill>
                  <a:schemeClr val="tx1">
                    <a:lumMod val="85000"/>
                    <a:lumOff val="15000"/>
                  </a:schemeClr>
                </a:solidFill>
                <a:latin typeface="Open Sans Light"/>
              </a:rPr>
              <a:t>Recruitment processes led by our counselors;</a:t>
            </a:r>
          </a:p>
          <a:p>
            <a:pPr marL="571500" indent="-571500" algn="just">
              <a:buFont typeface="Arial" panose="020B0604020202020204" pitchFamily="34" charset="0"/>
              <a:buChar char="•"/>
            </a:pPr>
            <a:r>
              <a:rPr lang="en-US" sz="4000" dirty="0">
                <a:solidFill>
                  <a:schemeClr val="tx1">
                    <a:lumMod val="85000"/>
                    <a:lumOff val="15000"/>
                  </a:schemeClr>
                </a:solidFill>
                <a:latin typeface="Open Sans Light"/>
              </a:rPr>
              <a:t>Promotion campaigns support – Career connect;</a:t>
            </a:r>
          </a:p>
          <a:p>
            <a:pPr marL="571500" indent="-571500" algn="just">
              <a:buFont typeface="Arial" panose="020B0604020202020204" pitchFamily="34" charset="0"/>
              <a:buChar char="•"/>
            </a:pPr>
            <a:r>
              <a:rPr lang="en-US" sz="4000" dirty="0">
                <a:solidFill>
                  <a:schemeClr val="tx1">
                    <a:lumMod val="85000"/>
                    <a:lumOff val="15000"/>
                  </a:schemeClr>
                </a:solidFill>
                <a:latin typeface="Open Sans Light"/>
              </a:rPr>
              <a:t>Skills development trainings &amp; </a:t>
            </a:r>
            <a:r>
              <a:rPr lang="en-US" sz="4000" dirty="0" err="1">
                <a:solidFill>
                  <a:schemeClr val="tx1">
                    <a:lumMod val="85000"/>
                    <a:lumOff val="15000"/>
                  </a:schemeClr>
                </a:solidFill>
                <a:latin typeface="Open Sans Light"/>
              </a:rPr>
              <a:t>WorkShops</a:t>
            </a:r>
            <a:endParaRPr lang="en-US" sz="4000" dirty="0">
              <a:solidFill>
                <a:schemeClr val="tx1">
                  <a:lumMod val="85000"/>
                  <a:lumOff val="15000"/>
                </a:schemeClr>
              </a:solidFill>
              <a:latin typeface="Open Sans Light"/>
            </a:endParaRPr>
          </a:p>
          <a:p>
            <a:pPr marL="571500" indent="-571500" algn="just">
              <a:buFont typeface="Arial" panose="020B0604020202020204" pitchFamily="34" charset="0"/>
              <a:buChar char="•"/>
            </a:pPr>
            <a:r>
              <a:rPr lang="en-US" sz="4000" dirty="0">
                <a:solidFill>
                  <a:schemeClr val="tx1">
                    <a:lumMod val="85000"/>
                    <a:lumOff val="15000"/>
                  </a:schemeClr>
                </a:solidFill>
                <a:latin typeface="Open Sans Light"/>
              </a:rPr>
              <a:t>Job Fairs</a:t>
            </a:r>
          </a:p>
          <a:p>
            <a:pPr marL="571500" indent="-571500" algn="just">
              <a:buFont typeface="Arial" panose="020B0604020202020204" pitchFamily="34" charset="0"/>
              <a:buChar char="•"/>
            </a:pPr>
            <a:r>
              <a:rPr lang="en-US" sz="4000" dirty="0">
                <a:solidFill>
                  <a:schemeClr val="tx1">
                    <a:lumMod val="85000"/>
                    <a:lumOff val="15000"/>
                  </a:schemeClr>
                </a:solidFill>
                <a:latin typeface="Open Sans Light"/>
              </a:rPr>
              <a:t>EU-funded Internship </a:t>
            </a:r>
            <a:r>
              <a:rPr lang="en-US" sz="4000" dirty="0" err="1">
                <a:solidFill>
                  <a:schemeClr val="tx1">
                    <a:lumMod val="85000"/>
                    <a:lumOff val="15000"/>
                  </a:schemeClr>
                </a:solidFill>
                <a:latin typeface="Open Sans Light"/>
              </a:rPr>
              <a:t>Programmes</a:t>
            </a:r>
            <a:endParaRPr lang="en-US" sz="4000" dirty="0">
              <a:solidFill>
                <a:schemeClr val="tx1">
                  <a:lumMod val="85000"/>
                  <a:lumOff val="15000"/>
                </a:schemeClr>
              </a:solidFill>
              <a:latin typeface="Open Sans Light"/>
            </a:endParaRPr>
          </a:p>
          <a:p>
            <a:pPr marL="571500" indent="-571500" algn="just">
              <a:buFont typeface="Arial" panose="020B0604020202020204" pitchFamily="34" charset="0"/>
              <a:buChar char="•"/>
            </a:pPr>
            <a:r>
              <a:rPr lang="en-US" sz="4000" dirty="0">
                <a:solidFill>
                  <a:schemeClr val="tx1">
                    <a:lumMod val="85000"/>
                    <a:lumOff val="15000"/>
                  </a:schemeClr>
                </a:solidFill>
                <a:latin typeface="Open Sans Light"/>
              </a:rPr>
              <a:t>Employers booklet</a:t>
            </a:r>
          </a:p>
          <a:p>
            <a:pPr marL="571500" indent="-571500" algn="just">
              <a:buFont typeface="Arial" panose="020B0604020202020204" pitchFamily="34" charset="0"/>
              <a:buChar char="•"/>
            </a:pPr>
            <a:endParaRPr lang="en-US" sz="4000" dirty="0">
              <a:solidFill>
                <a:schemeClr val="tx1">
                  <a:lumMod val="85000"/>
                  <a:lumOff val="15000"/>
                </a:schemeClr>
              </a:solidFill>
              <a:latin typeface="Open Sans Light"/>
            </a:endParaRPr>
          </a:p>
        </p:txBody>
      </p:sp>
      <p:pic>
        <p:nvPicPr>
          <p:cNvPr id="4" name="Obraz 3"/>
          <p:cNvPicPr/>
          <p:nvPr/>
        </p:nvPicPr>
        <p:blipFill>
          <a:blip r:embed="rId2" cstate="print"/>
          <a:srcRect l="39008" t="6176" r="26777" b="4118"/>
          <a:stretch>
            <a:fillRect/>
          </a:stretch>
        </p:blipFill>
        <p:spPr bwMode="auto">
          <a:xfrm>
            <a:off x="11347289" y="7866112"/>
            <a:ext cx="4157079" cy="3888432"/>
          </a:xfrm>
          <a:prstGeom prst="rect">
            <a:avLst/>
          </a:prstGeom>
          <a:noFill/>
          <a:ln w="9525">
            <a:noFill/>
            <a:miter lim="800000"/>
            <a:headEnd/>
            <a:tailEnd/>
          </a:ln>
        </p:spPr>
      </p:pic>
      <p:pic>
        <p:nvPicPr>
          <p:cNvPr id="5" name="Picture 2" descr="H:\Targi Pracy listopad  2009\DSC00109.JPG"/>
          <p:cNvPicPr>
            <a:picLocks noChangeAspect="1" noChangeArrowheads="1"/>
          </p:cNvPicPr>
          <p:nvPr/>
        </p:nvPicPr>
        <p:blipFill>
          <a:blip r:embed="rId3" cstate="print"/>
          <a:srcRect/>
          <a:stretch>
            <a:fillRect/>
          </a:stretch>
        </p:blipFill>
        <p:spPr bwMode="auto">
          <a:xfrm>
            <a:off x="15720392" y="5273824"/>
            <a:ext cx="7632848" cy="5724636"/>
          </a:xfrm>
          <a:prstGeom prst="rect">
            <a:avLst/>
          </a:prstGeom>
          <a:noFill/>
          <a:ln w="9525">
            <a:noFill/>
            <a:miter lim="800000"/>
            <a:headEnd/>
            <a:tailEnd/>
          </a:ln>
        </p:spPr>
      </p:pic>
      <p:pic>
        <p:nvPicPr>
          <p:cNvPr id="6" name="Obraz 2"/>
          <p:cNvPicPr>
            <a:picLocks noChangeAspect="1"/>
          </p:cNvPicPr>
          <p:nvPr/>
        </p:nvPicPr>
        <p:blipFill>
          <a:blip r:embed="rId4" cstate="print"/>
          <a:srcRect/>
          <a:stretch>
            <a:fillRect/>
          </a:stretch>
        </p:blipFill>
        <p:spPr bwMode="auto">
          <a:xfrm>
            <a:off x="3624913" y="9090248"/>
            <a:ext cx="7722376" cy="2592288"/>
          </a:xfrm>
          <a:prstGeom prst="rect">
            <a:avLst/>
          </a:prstGeom>
          <a:noFill/>
          <a:ln w="9525">
            <a:noFill/>
            <a:miter lim="800000"/>
            <a:headEnd/>
            <a:tailEnd/>
          </a:ln>
        </p:spPr>
      </p:pic>
    </p:spTree>
    <p:extLst>
      <p:ext uri="{BB962C8B-B14F-4D97-AF65-F5344CB8AC3E}">
        <p14:creationId xmlns:p14="http://schemas.microsoft.com/office/powerpoint/2010/main" val="669785321"/>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
        <p:nvSpPr>
          <p:cNvPr id="306" name="Shape 306"/>
          <p:cNvSpPr/>
          <p:nvPr/>
        </p:nvSpPr>
        <p:spPr>
          <a:xfrm>
            <a:off x="7780318" y="2470441"/>
            <a:ext cx="14670364" cy="4087285"/>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defTabSz="457200">
              <a:lnSpc>
                <a:spcPct val="130000"/>
              </a:lnSpc>
              <a:defRPr sz="3200" b="1">
                <a:solidFill>
                  <a:srgbClr val="535353"/>
                </a:solidFill>
                <a:latin typeface="SourceSansPro-Semibold"/>
                <a:ea typeface="SourceSansPro-Semibold"/>
                <a:cs typeface="SourceSansPro-Semibold"/>
                <a:sym typeface="SourceSansPro-Semibold"/>
              </a:defRPr>
            </a:pPr>
            <a:r>
              <a:rPr b="1" dirty="0">
                <a:latin typeface="Open Sans Semibold"/>
                <a:ea typeface="Open Sans Semibold"/>
                <a:cs typeface="Open Sans Semibold"/>
                <a:sym typeface="Open Sans Semibold"/>
              </a:rPr>
              <a:t>Krzysztof </a:t>
            </a:r>
            <a:r>
              <a:rPr b="1" dirty="0" err="1">
                <a:latin typeface="Open Sans Semibold"/>
                <a:ea typeface="Open Sans Semibold"/>
                <a:cs typeface="Open Sans Semibold"/>
                <a:sym typeface="Open Sans Semibold"/>
              </a:rPr>
              <a:t>Andrulewicz</a:t>
            </a:r>
            <a:r>
              <a:rPr b="1" dirty="0">
                <a:latin typeface="Open Sans Semibold"/>
                <a:ea typeface="Open Sans Semibold"/>
                <a:cs typeface="Open Sans Semibold"/>
                <a:sym typeface="Open Sans Semibold"/>
              </a:rPr>
              <a:t> </a:t>
            </a:r>
            <a:r>
              <a:rPr lang="pl-PL" b="1" dirty="0" smtClean="0">
                <a:latin typeface="Open Sans Semibold"/>
                <a:ea typeface="Open Sans Semibold"/>
                <a:cs typeface="Open Sans Semibold"/>
                <a:sym typeface="Open Sans Semibold"/>
              </a:rPr>
              <a:t>–</a:t>
            </a:r>
            <a:r>
              <a:rPr b="1" dirty="0" smtClean="0">
                <a:latin typeface="Open Sans Semibold"/>
                <a:ea typeface="Open Sans Semibold"/>
                <a:cs typeface="Open Sans Semibold"/>
                <a:sym typeface="Open Sans Semibold"/>
              </a:rPr>
              <a:t> </a:t>
            </a:r>
            <a:r>
              <a:rPr lang="pl-PL" b="1" dirty="0" err="1" smtClean="0">
                <a:latin typeface="Open Sans Semibold"/>
                <a:ea typeface="Open Sans Semibold"/>
                <a:cs typeface="Open Sans Semibold"/>
                <a:sym typeface="Open Sans Semibold"/>
              </a:rPr>
              <a:t>former</a:t>
            </a:r>
            <a:r>
              <a:rPr lang="pl-PL" b="1" dirty="0" smtClean="0">
                <a:latin typeface="Open Sans Semibold"/>
                <a:ea typeface="Open Sans Semibold"/>
                <a:cs typeface="Open Sans Semibold"/>
                <a:sym typeface="Open Sans Semibold"/>
              </a:rPr>
              <a:t> CEO of</a:t>
            </a:r>
            <a:r>
              <a:rPr b="1" dirty="0" smtClean="0">
                <a:latin typeface="Open Sans Semibold"/>
                <a:ea typeface="Open Sans Semibold"/>
                <a:cs typeface="Open Sans Semibold"/>
                <a:sym typeface="Open Sans Semibold"/>
              </a:rPr>
              <a:t> </a:t>
            </a:r>
            <a:r>
              <a:rPr b="1" dirty="0">
                <a:latin typeface="Open Sans Semibold"/>
                <a:ea typeface="Open Sans Semibold"/>
                <a:cs typeface="Open Sans Semibold"/>
                <a:sym typeface="Open Sans Semibold"/>
              </a:rPr>
              <a:t>Skanska </a:t>
            </a:r>
            <a:r>
              <a:rPr b="1" dirty="0" smtClean="0">
                <a:latin typeface="Open Sans Semibold"/>
                <a:ea typeface="Open Sans Semibold"/>
                <a:cs typeface="Open Sans Semibold"/>
                <a:sym typeface="Open Sans Semibold"/>
              </a:rPr>
              <a:t>SA</a:t>
            </a:r>
            <a:r>
              <a:rPr lang="pl-PL" b="1" dirty="0" smtClean="0">
                <a:latin typeface="Open Sans Semibold"/>
                <a:ea typeface="Open Sans Semibold"/>
                <a:cs typeface="Open Sans Semibold"/>
                <a:sym typeface="Open Sans Semibold"/>
              </a:rPr>
              <a:t>:</a:t>
            </a:r>
          </a:p>
          <a:p>
            <a:pPr defTabSz="457200">
              <a:lnSpc>
                <a:spcPct val="130000"/>
              </a:lnSpc>
              <a:defRPr sz="3200" b="1">
                <a:solidFill>
                  <a:srgbClr val="535353"/>
                </a:solidFill>
                <a:latin typeface="SourceSansPro-Semibold"/>
                <a:ea typeface="SourceSansPro-Semibold"/>
                <a:cs typeface="SourceSansPro-Semibold"/>
                <a:sym typeface="SourceSansPro-Semibold"/>
              </a:defRPr>
            </a:pPr>
            <a:endParaRPr lang="pl-PL" i="1" dirty="0" smtClean="0">
              <a:latin typeface="Open Sans Semibold"/>
              <a:ea typeface="Open Sans Semibold"/>
              <a:cs typeface="Open Sans Semibold"/>
              <a:sym typeface="Open Sans Semibold"/>
            </a:endParaRPr>
          </a:p>
          <a:p>
            <a:pPr defTabSz="457200">
              <a:lnSpc>
                <a:spcPct val="130000"/>
              </a:lnSpc>
              <a:defRPr sz="3200" b="1">
                <a:solidFill>
                  <a:srgbClr val="535353"/>
                </a:solidFill>
                <a:latin typeface="SourceSansPro-Semibold"/>
                <a:ea typeface="SourceSansPro-Semibold"/>
                <a:cs typeface="SourceSansPro-Semibold"/>
                <a:sym typeface="SourceSansPro-Semibold"/>
              </a:defRPr>
            </a:pPr>
            <a:r>
              <a:rPr lang="pl-PL" i="1" dirty="0" smtClean="0">
                <a:latin typeface="Open Sans Semibold"/>
                <a:ea typeface="Open Sans Semibold"/>
                <a:cs typeface="Open Sans Semibold"/>
                <a:sym typeface="Open Sans Semibold"/>
              </a:rPr>
              <a:t>For me, the Wrocław University of </a:t>
            </a:r>
            <a:r>
              <a:rPr lang="pl-PL" i="1" dirty="0" err="1" smtClean="0">
                <a:latin typeface="Open Sans Semibold"/>
                <a:ea typeface="Open Sans Semibold"/>
                <a:cs typeface="Open Sans Semibold"/>
                <a:sym typeface="Open Sans Semibold"/>
              </a:rPr>
              <a:t>Economics</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is</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two</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basic</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values</a:t>
            </a:r>
            <a:r>
              <a:rPr lang="pl-PL" i="1" dirty="0" smtClean="0">
                <a:latin typeface="Open Sans Semibold"/>
                <a:ea typeface="Open Sans Semibold"/>
                <a:cs typeface="Open Sans Semibold"/>
                <a:sym typeface="Open Sans Semibold"/>
              </a:rPr>
              <a:t>: the </a:t>
            </a:r>
            <a:r>
              <a:rPr lang="pl-PL" i="1" dirty="0" err="1" smtClean="0">
                <a:latin typeface="Open Sans Semibold"/>
                <a:ea typeface="Open Sans Semibold"/>
                <a:cs typeface="Open Sans Semibold"/>
                <a:sym typeface="Open Sans Semibold"/>
              </a:rPr>
              <a:t>people</a:t>
            </a:r>
            <a:r>
              <a:rPr lang="pl-PL" i="1" dirty="0" smtClean="0">
                <a:latin typeface="Open Sans Semibold"/>
                <a:ea typeface="Open Sans Semibold"/>
                <a:cs typeface="Open Sans Semibold"/>
                <a:sym typeface="Open Sans Semibold"/>
              </a:rPr>
              <a:t> I met – </a:t>
            </a:r>
            <a:r>
              <a:rPr lang="pl-PL" i="1" dirty="0" err="1" smtClean="0">
                <a:latin typeface="Open Sans Semibold"/>
                <a:ea typeface="Open Sans Semibold"/>
                <a:cs typeface="Open Sans Semibold"/>
                <a:sym typeface="Open Sans Semibold"/>
              </a:rPr>
              <a:t>unconventional</a:t>
            </a:r>
            <a:r>
              <a:rPr lang="pl-PL" i="1" dirty="0" smtClean="0">
                <a:latin typeface="Open Sans Semibold"/>
                <a:ea typeface="Open Sans Semibold"/>
                <a:cs typeface="Open Sans Semibold"/>
                <a:sym typeface="Open Sans Semibold"/>
              </a:rPr>
              <a:t> and </a:t>
            </a:r>
            <a:r>
              <a:rPr lang="pl-PL" i="1" dirty="0" err="1" smtClean="0">
                <a:latin typeface="Open Sans Semibold"/>
                <a:ea typeface="Open Sans Semibold"/>
                <a:cs typeface="Open Sans Semibold"/>
                <a:sym typeface="Open Sans Semibold"/>
              </a:rPr>
              <a:t>really</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great</a:t>
            </a:r>
            <a:r>
              <a:rPr lang="pl-PL" i="1" dirty="0" smtClean="0">
                <a:latin typeface="Open Sans Semibold"/>
                <a:ea typeface="Open Sans Semibold"/>
                <a:cs typeface="Open Sans Semibold"/>
                <a:sym typeface="Open Sans Semibold"/>
              </a:rPr>
              <a:t>, and the </a:t>
            </a:r>
            <a:r>
              <a:rPr lang="pl-PL" i="1" dirty="0" err="1" smtClean="0">
                <a:latin typeface="Open Sans Semibold"/>
                <a:ea typeface="Open Sans Semibold"/>
                <a:cs typeface="Open Sans Semibold"/>
                <a:sym typeface="Open Sans Semibold"/>
              </a:rPr>
              <a:t>knowledge</a:t>
            </a:r>
            <a:r>
              <a:rPr lang="pl-PL" i="1" dirty="0" smtClean="0">
                <a:latin typeface="Open Sans Semibold"/>
                <a:ea typeface="Open Sans Semibold"/>
                <a:cs typeface="Open Sans Semibold"/>
                <a:sym typeface="Open Sans Semibold"/>
              </a:rPr>
              <a:t> – </a:t>
            </a:r>
            <a:r>
              <a:rPr lang="pl-PL" i="1" dirty="0" err="1" smtClean="0">
                <a:latin typeface="Open Sans Semibold"/>
                <a:ea typeface="Open Sans Semibold"/>
                <a:cs typeface="Open Sans Semibold"/>
                <a:sym typeface="Open Sans Semibold"/>
              </a:rPr>
              <a:t>something</a:t>
            </a:r>
            <a:r>
              <a:rPr lang="pl-PL" i="1" dirty="0" smtClean="0">
                <a:latin typeface="Open Sans Semibold"/>
                <a:ea typeface="Open Sans Semibold"/>
                <a:cs typeface="Open Sans Semibold"/>
                <a:sym typeface="Open Sans Semibold"/>
              </a:rPr>
              <a:t> I </a:t>
            </a:r>
            <a:r>
              <a:rPr lang="pl-PL" i="1" dirty="0" err="1" smtClean="0">
                <a:latin typeface="Open Sans Semibold"/>
                <a:ea typeface="Open Sans Semibold"/>
                <a:cs typeface="Open Sans Semibold"/>
                <a:sym typeface="Open Sans Semibold"/>
              </a:rPr>
              <a:t>wouldn’t</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have</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got</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if</a:t>
            </a:r>
            <a:r>
              <a:rPr lang="pl-PL" i="1" dirty="0" smtClean="0">
                <a:latin typeface="Open Sans Semibold"/>
                <a:ea typeface="Open Sans Semibold"/>
                <a:cs typeface="Open Sans Semibold"/>
                <a:sym typeface="Open Sans Semibold"/>
              </a:rPr>
              <a:t> I </a:t>
            </a:r>
            <a:r>
              <a:rPr lang="pl-PL" i="1" dirty="0" err="1" smtClean="0">
                <a:latin typeface="Open Sans Semibold"/>
                <a:ea typeface="Open Sans Semibold"/>
                <a:cs typeface="Open Sans Semibold"/>
                <a:sym typeface="Open Sans Semibold"/>
              </a:rPr>
              <a:t>hadn’t</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studied</a:t>
            </a:r>
            <a:r>
              <a:rPr lang="pl-PL" i="1" dirty="0" smtClean="0">
                <a:latin typeface="Open Sans Semibold"/>
                <a:ea typeface="Open Sans Semibold"/>
                <a:cs typeface="Open Sans Semibold"/>
                <a:sym typeface="Open Sans Semibold"/>
              </a:rPr>
              <a:t> </a:t>
            </a:r>
            <a:r>
              <a:rPr lang="pl-PL" i="1" dirty="0" err="1" smtClean="0">
                <a:latin typeface="Open Sans Semibold"/>
                <a:ea typeface="Open Sans Semibold"/>
                <a:cs typeface="Open Sans Semibold"/>
                <a:sym typeface="Open Sans Semibold"/>
              </a:rPr>
              <a:t>there</a:t>
            </a:r>
            <a:r>
              <a:rPr lang="pl-PL" i="1" dirty="0" smtClean="0">
                <a:latin typeface="Open Sans Semibold"/>
                <a:ea typeface="Open Sans Semibold"/>
                <a:cs typeface="Open Sans Semibold"/>
                <a:sym typeface="Open Sans Semibold"/>
              </a:rPr>
              <a:t>. Highly </a:t>
            </a:r>
            <a:r>
              <a:rPr lang="pl-PL" i="1" dirty="0" err="1" smtClean="0">
                <a:latin typeface="Open Sans Semibold"/>
                <a:ea typeface="Open Sans Semibold"/>
                <a:cs typeface="Open Sans Semibold"/>
                <a:sym typeface="Open Sans Semibold"/>
              </a:rPr>
              <a:t>recommended</a:t>
            </a:r>
            <a:r>
              <a:rPr lang="pl-PL" i="1" dirty="0" smtClean="0">
                <a:latin typeface="Open Sans Semibold"/>
                <a:ea typeface="Open Sans Semibold"/>
                <a:cs typeface="Open Sans Semibold"/>
                <a:sym typeface="Open Sans Semibold"/>
              </a:rPr>
              <a:t>!</a:t>
            </a:r>
            <a:endParaRPr i="1" dirty="0">
              <a:latin typeface="Open Sans Semibold"/>
              <a:ea typeface="Open Sans Semibold"/>
              <a:cs typeface="Open Sans Semibold"/>
              <a:sym typeface="Open Sans Semibold"/>
            </a:endParaRPr>
          </a:p>
        </p:txBody>
      </p:sp>
      <p:sp>
        <p:nvSpPr>
          <p:cNvPr id="307" name="Shape 307"/>
          <p:cNvSpPr>
            <a:spLocks noGrp="1"/>
          </p:cNvSpPr>
          <p:nvPr>
            <p:ph type="title"/>
          </p:nvPr>
        </p:nvSpPr>
        <p:spPr>
          <a:xfrm>
            <a:off x="1827450" y="377633"/>
            <a:ext cx="20729100" cy="1513795"/>
          </a:xfrm>
          <a:prstGeom prst="rect">
            <a:avLst/>
          </a:prstGeom>
        </p:spPr>
        <p:txBody>
          <a:bodyPr/>
          <a:lstStyle>
            <a:lvl1pPr>
              <a:defRPr>
                <a:latin typeface="Open Sans Semibold"/>
                <a:ea typeface="Open Sans Semibold"/>
                <a:cs typeface="Open Sans Semibold"/>
                <a:sym typeface="Open Sans Semibold"/>
              </a:defRPr>
            </a:lvl1pPr>
          </a:lstStyle>
          <a:p>
            <a:r>
              <a:rPr lang="pl-PL" b="1" dirty="0" err="1" smtClean="0"/>
              <a:t>Our</a:t>
            </a:r>
            <a:r>
              <a:rPr lang="pl-PL" b="1" dirty="0" smtClean="0"/>
              <a:t> alumni: </a:t>
            </a:r>
            <a:r>
              <a:rPr lang="pl-PL" b="1" dirty="0" err="1" smtClean="0"/>
              <a:t>What</a:t>
            </a:r>
            <a:r>
              <a:rPr lang="pl-PL" b="1" dirty="0" smtClean="0"/>
              <a:t> business high-</a:t>
            </a:r>
            <a:r>
              <a:rPr lang="pl-PL" b="1" dirty="0" err="1" smtClean="0"/>
              <a:t>fliers</a:t>
            </a:r>
            <a:r>
              <a:rPr lang="pl-PL" b="1" dirty="0" smtClean="0"/>
              <a:t> </a:t>
            </a:r>
            <a:r>
              <a:rPr lang="pl-PL" b="1" dirty="0" err="1" smtClean="0"/>
              <a:t>say</a:t>
            </a:r>
            <a:r>
              <a:rPr lang="pl-PL" b="1" dirty="0" smtClean="0"/>
              <a:t> </a:t>
            </a:r>
            <a:r>
              <a:rPr lang="pl-PL" b="1" dirty="0" err="1" smtClean="0"/>
              <a:t>about</a:t>
            </a:r>
            <a:r>
              <a:rPr lang="pl-PL" b="1" dirty="0" smtClean="0"/>
              <a:t> </a:t>
            </a:r>
            <a:r>
              <a:rPr lang="pl-PL" b="1" dirty="0" err="1" smtClean="0"/>
              <a:t>our</a:t>
            </a:r>
            <a:r>
              <a:rPr lang="pl-PL" b="1" dirty="0" smtClean="0"/>
              <a:t> </a:t>
            </a:r>
            <a:r>
              <a:rPr lang="pl-PL" b="1" dirty="0" err="1" smtClean="0"/>
              <a:t>university</a:t>
            </a:r>
            <a:r>
              <a:rPr lang="pl-PL" b="1" dirty="0" smtClean="0"/>
              <a:t> </a:t>
            </a:r>
            <a:endParaRPr dirty="0"/>
          </a:p>
        </p:txBody>
      </p:sp>
      <p:pic>
        <p:nvPicPr>
          <p:cNvPr id="308" name="pasted-image.png"/>
          <p:cNvPicPr>
            <a:picLocks noChangeAspect="1"/>
          </p:cNvPicPr>
          <p:nvPr/>
        </p:nvPicPr>
        <p:blipFill>
          <a:blip r:embed="rId2">
            <a:extLst/>
          </a:blip>
          <a:stretch>
            <a:fillRect/>
          </a:stretch>
        </p:blipFill>
        <p:spPr>
          <a:xfrm>
            <a:off x="-90651" y="2358924"/>
            <a:ext cx="6541675" cy="4361116"/>
          </a:xfrm>
          <a:prstGeom prst="rect">
            <a:avLst/>
          </a:prstGeom>
          <a:ln w="12700">
            <a:miter lim="400000"/>
          </a:ln>
        </p:spPr>
      </p:pic>
      <p:pic>
        <p:nvPicPr>
          <p:cNvPr id="309" name="pasted-ima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22377" y="7149436"/>
            <a:ext cx="8113068" cy="4676503"/>
          </a:xfrm>
          <a:prstGeom prst="rect">
            <a:avLst/>
          </a:prstGeom>
          <a:ln w="12700">
            <a:miter lim="400000"/>
          </a:ln>
        </p:spPr>
      </p:pic>
      <p:sp>
        <p:nvSpPr>
          <p:cNvPr id="310" name="Shape 310"/>
          <p:cNvSpPr/>
          <p:nvPr/>
        </p:nvSpPr>
        <p:spPr>
          <a:xfrm>
            <a:off x="837097" y="7401156"/>
            <a:ext cx="14670365" cy="4020665"/>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algn="r" defTabSz="457200">
              <a:lnSpc>
                <a:spcPct val="130000"/>
              </a:lnSpc>
              <a:defRPr sz="3200" b="1">
                <a:solidFill>
                  <a:srgbClr val="535353"/>
                </a:solidFill>
                <a:latin typeface="SourceSansPro-Semibold"/>
                <a:ea typeface="SourceSansPro-Semibold"/>
                <a:cs typeface="SourceSansPro-Semibold"/>
                <a:sym typeface="SourceSansPro-Semibold"/>
              </a:defRPr>
            </a:pPr>
            <a:r>
              <a:rPr b="1" dirty="0">
                <a:latin typeface="Open Sans Semibold"/>
                <a:ea typeface="Open Sans Semibold"/>
                <a:cs typeface="Open Sans Semibold"/>
                <a:sym typeface="Open Sans Semibold"/>
              </a:rPr>
              <a:t>Agnieszka </a:t>
            </a:r>
            <a:r>
              <a:rPr b="1" dirty="0" err="1">
                <a:latin typeface="Open Sans Semibold"/>
                <a:ea typeface="Open Sans Semibold"/>
                <a:cs typeface="Open Sans Semibold"/>
                <a:sym typeface="Open Sans Semibold"/>
              </a:rPr>
              <a:t>Orłowska</a:t>
            </a:r>
            <a:r>
              <a:rPr b="1" dirty="0">
                <a:latin typeface="Open Sans Semibold"/>
                <a:ea typeface="Open Sans Semibold"/>
                <a:cs typeface="Open Sans Semibold"/>
                <a:sym typeface="Open Sans Semibold"/>
              </a:rPr>
              <a:t> - Director EMEA Customer Experience (CEE) </a:t>
            </a:r>
            <a:br>
              <a:rPr b="1" dirty="0">
                <a:latin typeface="Open Sans Semibold"/>
                <a:ea typeface="Open Sans Semibold"/>
                <a:cs typeface="Open Sans Semibold"/>
                <a:sym typeface="Open Sans Semibold"/>
              </a:rPr>
            </a:br>
            <a:r>
              <a:rPr b="1" dirty="0">
                <a:latin typeface="Open Sans Semibold"/>
                <a:ea typeface="Open Sans Semibold"/>
                <a:cs typeface="Open Sans Semibold"/>
                <a:sym typeface="Open Sans Semibold"/>
              </a:rPr>
              <a:t>and Head of Wroclaw Site at </a:t>
            </a:r>
            <a:r>
              <a:rPr b="1" dirty="0" smtClean="0">
                <a:latin typeface="Open Sans Semibold"/>
                <a:ea typeface="Open Sans Semibold"/>
                <a:cs typeface="Open Sans Semibold"/>
                <a:sym typeface="Open Sans Semibold"/>
              </a:rPr>
              <a:t>Google</a:t>
            </a:r>
            <a:endParaRPr lang="pl-PL" b="1" dirty="0" smtClean="0">
              <a:latin typeface="Open Sans Semibold"/>
              <a:ea typeface="Open Sans Semibold"/>
              <a:cs typeface="Open Sans Semibold"/>
              <a:sym typeface="Open Sans Semibold"/>
            </a:endParaRPr>
          </a:p>
          <a:p>
            <a:pPr algn="r" defTabSz="457200">
              <a:lnSpc>
                <a:spcPct val="130000"/>
              </a:lnSpc>
              <a:defRPr sz="3200" b="1">
                <a:solidFill>
                  <a:srgbClr val="535353"/>
                </a:solidFill>
                <a:latin typeface="SourceSansPro-Semibold"/>
                <a:ea typeface="SourceSansPro-Semibold"/>
                <a:cs typeface="SourceSansPro-Semibold"/>
                <a:sym typeface="SourceSansPro-Semibold"/>
              </a:defRPr>
            </a:pPr>
            <a:endParaRPr lang="pl-PL" b="1" dirty="0" smtClean="0">
              <a:latin typeface="Open Sans Semibold"/>
              <a:ea typeface="Open Sans Semibold"/>
              <a:cs typeface="Open Sans Semibold"/>
              <a:sym typeface="Open Sans Semibold"/>
            </a:endParaRPr>
          </a:p>
          <a:p>
            <a:pPr algn="r" defTabSz="457200">
              <a:lnSpc>
                <a:spcPct val="130000"/>
              </a:lnSpc>
              <a:defRPr sz="3200" b="1">
                <a:solidFill>
                  <a:srgbClr val="535353"/>
                </a:solidFill>
                <a:latin typeface="SourceSansPro-Semibold"/>
                <a:ea typeface="SourceSansPro-Semibold"/>
                <a:cs typeface="SourceSansPro-Semibold"/>
                <a:sym typeface="SourceSansPro-Semibold"/>
              </a:defRPr>
            </a:pPr>
            <a:r>
              <a:rPr lang="pl-PL" b="1" i="1" dirty="0" smtClean="0">
                <a:latin typeface="Open Sans Semibold"/>
                <a:ea typeface="Open Sans Semibold"/>
                <a:cs typeface="Open Sans Semibold"/>
                <a:sym typeface="Open Sans Semibold"/>
              </a:rPr>
              <a:t>The University of </a:t>
            </a:r>
            <a:r>
              <a:rPr lang="pl-PL" b="1" i="1" dirty="0" err="1" smtClean="0">
                <a:latin typeface="Open Sans Semibold"/>
                <a:ea typeface="Open Sans Semibold"/>
                <a:cs typeface="Open Sans Semibold"/>
                <a:sym typeface="Open Sans Semibold"/>
              </a:rPr>
              <a:t>Economics</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offers</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more</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than</a:t>
            </a:r>
            <a:r>
              <a:rPr lang="pl-PL" b="1" i="1" dirty="0" smtClean="0">
                <a:latin typeface="Open Sans Semibold"/>
                <a:ea typeface="Open Sans Semibold"/>
                <a:cs typeface="Open Sans Semibold"/>
                <a:sym typeface="Open Sans Semibold"/>
              </a:rPr>
              <a:t> a </a:t>
            </a:r>
            <a:r>
              <a:rPr lang="pl-PL" b="1" i="1" dirty="0" err="1" smtClean="0">
                <a:latin typeface="Open Sans Semibold"/>
                <a:ea typeface="Open Sans Semibold"/>
                <a:cs typeface="Open Sans Semibold"/>
                <a:sym typeface="Open Sans Semibold"/>
              </a:rPr>
              <a:t>theoretical</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broad</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basis</a:t>
            </a:r>
            <a:r>
              <a:rPr lang="pl-PL" b="1" i="1" dirty="0" smtClean="0">
                <a:latin typeface="Open Sans Semibold"/>
                <a:ea typeface="Open Sans Semibold"/>
                <a:cs typeface="Open Sans Semibold"/>
                <a:sym typeface="Open Sans Semibold"/>
              </a:rPr>
              <a:t> in </a:t>
            </a:r>
            <a:r>
              <a:rPr lang="pl-PL" b="1" i="1" dirty="0" err="1" smtClean="0">
                <a:latin typeface="Open Sans Semibold"/>
                <a:ea typeface="Open Sans Semibold"/>
                <a:cs typeface="Open Sans Semibold"/>
                <a:sym typeface="Open Sans Semibold"/>
              </a:rPr>
              <a:t>various</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fields</a:t>
            </a:r>
            <a:r>
              <a:rPr lang="pl-PL" b="1" i="1" dirty="0" smtClean="0">
                <a:latin typeface="Open Sans Semibold"/>
                <a:ea typeface="Open Sans Semibold"/>
                <a:cs typeface="Open Sans Semibold"/>
                <a:sym typeface="Open Sans Semibold"/>
              </a:rPr>
              <a:t> of science. It </a:t>
            </a:r>
            <a:r>
              <a:rPr lang="pl-PL" b="1" i="1" dirty="0" err="1" smtClean="0">
                <a:latin typeface="Open Sans Semibold"/>
                <a:ea typeface="Open Sans Semibold"/>
                <a:cs typeface="Open Sans Semibold"/>
                <a:sym typeface="Open Sans Semibold"/>
              </a:rPr>
              <a:t>mainly</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gives</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you</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experience</a:t>
            </a:r>
            <a:r>
              <a:rPr lang="pl-PL" b="1" i="1" dirty="0" smtClean="0">
                <a:latin typeface="Open Sans Semibold"/>
                <a:ea typeface="Open Sans Semibold"/>
                <a:cs typeface="Open Sans Semibold"/>
                <a:sym typeface="Open Sans Semibold"/>
              </a:rPr>
              <a:t> and </a:t>
            </a:r>
            <a:r>
              <a:rPr lang="pl-PL" b="1" i="1" dirty="0" err="1" smtClean="0">
                <a:latin typeface="Open Sans Semibold"/>
                <a:ea typeface="Open Sans Semibold"/>
                <a:cs typeface="Open Sans Semibold"/>
                <a:sym typeface="Open Sans Semibold"/>
              </a:rPr>
              <a:t>contacts</a:t>
            </a:r>
            <a:r>
              <a:rPr lang="pl-PL" b="1" i="1" dirty="0" smtClean="0">
                <a:latin typeface="Open Sans Semibold"/>
                <a:ea typeface="Open Sans Semibold"/>
                <a:cs typeface="Open Sans Semibold"/>
                <a:sym typeface="Open Sans Semibold"/>
              </a:rPr>
              <a:t> with business </a:t>
            </a:r>
            <a:r>
              <a:rPr lang="pl-PL" b="1" i="1" dirty="0" err="1" smtClean="0">
                <a:latin typeface="Open Sans Semibold"/>
                <a:ea typeface="Open Sans Semibold"/>
                <a:cs typeface="Open Sans Semibold"/>
                <a:sym typeface="Open Sans Semibold"/>
              </a:rPr>
              <a:t>practitioners</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while</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you</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are</a:t>
            </a:r>
            <a:r>
              <a:rPr lang="pl-PL" b="1" i="1" dirty="0" smtClean="0">
                <a:latin typeface="Open Sans Semibold"/>
                <a:ea typeface="Open Sans Semibold"/>
                <a:cs typeface="Open Sans Semibold"/>
                <a:sym typeface="Open Sans Semibold"/>
              </a:rPr>
              <a:t> </a:t>
            </a:r>
            <a:r>
              <a:rPr lang="pl-PL" b="1" i="1" dirty="0" err="1" smtClean="0">
                <a:latin typeface="Open Sans Semibold"/>
                <a:ea typeface="Open Sans Semibold"/>
                <a:cs typeface="Open Sans Semibold"/>
                <a:sym typeface="Open Sans Semibold"/>
              </a:rPr>
              <a:t>still</a:t>
            </a:r>
            <a:r>
              <a:rPr lang="pl-PL" b="1" i="1" dirty="0" smtClean="0">
                <a:latin typeface="Open Sans Semibold"/>
                <a:ea typeface="Open Sans Semibold"/>
                <a:cs typeface="Open Sans Semibold"/>
                <a:sym typeface="Open Sans Semibold"/>
              </a:rPr>
              <a:t> a student. </a:t>
            </a:r>
            <a:endParaRPr b="1" i="1" dirty="0">
              <a:latin typeface="Open Sans Semibold"/>
              <a:ea typeface="Open Sans Semibold"/>
              <a:cs typeface="Open Sans Semibold"/>
              <a:sym typeface="Open Sans Semibo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Our</a:t>
            </a:r>
            <a:r>
              <a:rPr lang="pl-PL" dirty="0" smtClean="0"/>
              <a:t> alumni </a:t>
            </a:r>
            <a:r>
              <a:rPr lang="pl-PL" dirty="0"/>
              <a:t>o</a:t>
            </a:r>
            <a:r>
              <a:rPr lang="pl-PL" dirty="0" smtClean="0"/>
              <a:t>n the </a:t>
            </a:r>
            <a:r>
              <a:rPr lang="pl-PL" dirty="0" err="1" smtClean="0"/>
              <a:t>labour</a:t>
            </a:r>
            <a:r>
              <a:rPr lang="pl-PL" dirty="0" smtClean="0"/>
              <a:t> market </a:t>
            </a:r>
            <a:endParaRPr lang="en-US" dirty="0"/>
          </a:p>
        </p:txBody>
      </p:sp>
      <p:sp>
        <p:nvSpPr>
          <p:cNvPr id="3" name="pole tekstowe 2"/>
          <p:cNvSpPr txBox="1"/>
          <p:nvPr/>
        </p:nvSpPr>
        <p:spPr>
          <a:xfrm>
            <a:off x="1174776" y="4005840"/>
            <a:ext cx="15769752" cy="47243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1088638" rtl="0" fontAlgn="auto" latinLnBrk="0" hangingPunct="0">
              <a:lnSpc>
                <a:spcPct val="100000"/>
              </a:lnSpc>
              <a:spcBef>
                <a:spcPts val="0"/>
              </a:spcBef>
              <a:spcAft>
                <a:spcPts val="0"/>
              </a:spcAft>
              <a:buClrTx/>
              <a:buSzTx/>
              <a:buFontTx/>
              <a:buNone/>
              <a:tabLst/>
            </a:pPr>
            <a:r>
              <a:rPr kumimoji="0" lang="pl-PL" sz="4300" b="0" i="0" u="none" strike="noStrike" cap="none" spc="0" normalizeH="0" baseline="0" dirty="0" smtClean="0">
                <a:ln>
                  <a:noFill/>
                </a:ln>
                <a:solidFill>
                  <a:srgbClr val="000000"/>
                </a:solidFill>
                <a:effectLst/>
                <a:uFillTx/>
                <a:latin typeface="Arial"/>
                <a:ea typeface="Arial"/>
                <a:cs typeface="Arial"/>
                <a:sym typeface="Arial"/>
              </a:rPr>
              <a:t>91% of MA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graduates</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find</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employment</a:t>
            </a:r>
            <a:endParaRPr kumimoji="0" lang="pl-PL" sz="4300" b="0" i="0" u="none" strike="noStrike" cap="none" spc="0" normalizeH="0" baseline="0" dirty="0" smtClean="0">
              <a:ln>
                <a:noFill/>
              </a:ln>
              <a:solidFill>
                <a:srgbClr val="000000"/>
              </a:solidFill>
              <a:effectLst/>
              <a:uFillTx/>
              <a:latin typeface="Arial"/>
              <a:ea typeface="Arial"/>
              <a:cs typeface="Arial"/>
              <a:sym typeface="Arial"/>
            </a:endParaRPr>
          </a:p>
          <a:p>
            <a:pPr marL="0" marR="0" indent="0" algn="l" defTabSz="1088638" rtl="0" fontAlgn="auto" latinLnBrk="0" hangingPunct="0">
              <a:lnSpc>
                <a:spcPct val="100000"/>
              </a:lnSpc>
              <a:spcBef>
                <a:spcPts val="0"/>
              </a:spcBef>
              <a:spcAft>
                <a:spcPts val="0"/>
              </a:spcAft>
              <a:buClrTx/>
              <a:buSzTx/>
              <a:buFontTx/>
              <a:buNone/>
              <a:tabLst/>
            </a:pPr>
            <a:endParaRPr lang="pl-PL" dirty="0"/>
          </a:p>
          <a:p>
            <a:pPr marL="0" marR="0" indent="0" algn="l" defTabSz="1088638" rtl="0" fontAlgn="auto" latinLnBrk="0" hangingPunct="0">
              <a:lnSpc>
                <a:spcPct val="100000"/>
              </a:lnSpc>
              <a:spcBef>
                <a:spcPts val="0"/>
              </a:spcBef>
              <a:spcAft>
                <a:spcPts val="0"/>
              </a:spcAft>
              <a:buClrTx/>
              <a:buSzTx/>
              <a:buFontTx/>
              <a:buNone/>
              <a:tabLst/>
            </a:pPr>
            <a:r>
              <a:rPr kumimoji="0" lang="pl-PL" sz="4300" b="0" i="0" u="none" strike="noStrike" cap="none" spc="0" normalizeH="0" baseline="0" dirty="0" smtClean="0">
                <a:ln>
                  <a:noFill/>
                </a:ln>
                <a:solidFill>
                  <a:srgbClr val="000000"/>
                </a:solidFill>
                <a:effectLst/>
                <a:uFillTx/>
                <a:latin typeface="Arial"/>
                <a:ea typeface="Arial"/>
                <a:cs typeface="Arial"/>
                <a:sym typeface="Arial"/>
              </a:rPr>
              <a:t>76%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find</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a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job</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within</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3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months</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from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graduation</a:t>
            </a:r>
            <a:endParaRPr kumimoji="0" lang="pl-PL" sz="4300" b="0" i="0" u="none" strike="noStrike" cap="none" spc="0" normalizeH="0" baseline="0" dirty="0" smtClean="0">
              <a:ln>
                <a:noFill/>
              </a:ln>
              <a:solidFill>
                <a:srgbClr val="000000"/>
              </a:solidFill>
              <a:effectLst/>
              <a:uFillTx/>
              <a:latin typeface="Arial"/>
              <a:ea typeface="Arial"/>
              <a:cs typeface="Arial"/>
              <a:sym typeface="Arial"/>
            </a:endParaRPr>
          </a:p>
          <a:p>
            <a:pPr marL="0" marR="0" indent="0" algn="l" defTabSz="1088638" rtl="0" fontAlgn="auto" latinLnBrk="0" hangingPunct="0">
              <a:lnSpc>
                <a:spcPct val="100000"/>
              </a:lnSpc>
              <a:spcBef>
                <a:spcPts val="0"/>
              </a:spcBef>
              <a:spcAft>
                <a:spcPts val="0"/>
              </a:spcAft>
              <a:buClrTx/>
              <a:buSzTx/>
              <a:buFontTx/>
              <a:buNone/>
              <a:tabLst/>
            </a:pPr>
            <a:endParaRPr lang="pl-PL" dirty="0"/>
          </a:p>
          <a:p>
            <a:pPr marL="0" marR="0" indent="0" algn="l" defTabSz="1088638" rtl="0" fontAlgn="auto" latinLnBrk="0" hangingPunct="0">
              <a:lnSpc>
                <a:spcPct val="100000"/>
              </a:lnSpc>
              <a:spcBef>
                <a:spcPts val="0"/>
              </a:spcBef>
              <a:spcAft>
                <a:spcPts val="0"/>
              </a:spcAft>
              <a:buClrTx/>
              <a:buSzTx/>
              <a:buFontTx/>
              <a:buNone/>
              <a:tabLst/>
            </a:pPr>
            <a:r>
              <a:rPr kumimoji="0" lang="pl-PL" sz="4300" b="0" i="0" u="none" strike="noStrike" cap="none" spc="0" normalizeH="0" baseline="0" dirty="0" smtClean="0">
                <a:ln>
                  <a:noFill/>
                </a:ln>
                <a:solidFill>
                  <a:srgbClr val="000000"/>
                </a:solidFill>
                <a:effectLst/>
                <a:uFillTx/>
                <a:latin typeface="Arial"/>
                <a:ea typeface="Arial"/>
                <a:cs typeface="Arial"/>
                <a:sym typeface="Arial"/>
              </a:rPr>
              <a:t>75%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employed</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in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fields</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directly</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related</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to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their</a:t>
            </a:r>
            <a:r>
              <a:rPr kumimoji="0" lang="pl-PL" sz="4300" b="0" i="0" u="none" strike="noStrike" cap="none" spc="0" normalizeH="0" baseline="0" dirty="0" smtClean="0">
                <a:ln>
                  <a:noFill/>
                </a:ln>
                <a:solidFill>
                  <a:srgbClr val="000000"/>
                </a:solidFill>
                <a:effectLst/>
                <a:uFillTx/>
                <a:latin typeface="Arial"/>
                <a:ea typeface="Arial"/>
                <a:cs typeface="Arial"/>
                <a:sym typeface="Arial"/>
              </a:rPr>
              <a:t> </a:t>
            </a:r>
            <a:r>
              <a:rPr kumimoji="0" lang="pl-PL" sz="4300" b="0" i="0" u="none" strike="noStrike" cap="none" spc="0" normalizeH="0" baseline="0" dirty="0" err="1" smtClean="0">
                <a:ln>
                  <a:noFill/>
                </a:ln>
                <a:solidFill>
                  <a:srgbClr val="000000"/>
                </a:solidFill>
                <a:effectLst/>
                <a:uFillTx/>
                <a:latin typeface="Arial"/>
                <a:ea typeface="Arial"/>
                <a:cs typeface="Arial"/>
                <a:sym typeface="Arial"/>
              </a:rPr>
              <a:t>majors</a:t>
            </a:r>
            <a:endParaRPr kumimoji="0" lang="pl-PL" sz="4300" b="0" i="0" u="none" strike="noStrike" cap="none" spc="0" normalizeH="0" dirty="0" smtClean="0">
              <a:ln>
                <a:noFill/>
              </a:ln>
              <a:solidFill>
                <a:srgbClr val="000000"/>
              </a:solidFill>
              <a:effectLst/>
              <a:uFillTx/>
              <a:latin typeface="Arial"/>
              <a:ea typeface="Arial"/>
              <a:cs typeface="Arial"/>
              <a:sym typeface="Arial"/>
            </a:endParaRPr>
          </a:p>
          <a:p>
            <a:pPr marL="0" marR="0" indent="0" algn="l" defTabSz="1088638" rtl="0" fontAlgn="auto" latinLnBrk="0" hangingPunct="0">
              <a:lnSpc>
                <a:spcPct val="100000"/>
              </a:lnSpc>
              <a:spcBef>
                <a:spcPts val="0"/>
              </a:spcBef>
              <a:spcAft>
                <a:spcPts val="0"/>
              </a:spcAft>
              <a:buClrTx/>
              <a:buSzTx/>
              <a:buFontTx/>
              <a:buNone/>
              <a:tabLst/>
            </a:pPr>
            <a:endParaRPr lang="pl-PL" baseline="0" dirty="0"/>
          </a:p>
          <a:p>
            <a:pPr marL="0" marR="0" indent="0" algn="l" defTabSz="1088638" rtl="0" fontAlgn="auto" latinLnBrk="0" hangingPunct="0">
              <a:lnSpc>
                <a:spcPct val="100000"/>
              </a:lnSpc>
              <a:spcBef>
                <a:spcPts val="0"/>
              </a:spcBef>
              <a:spcAft>
                <a:spcPts val="0"/>
              </a:spcAft>
              <a:buClrTx/>
              <a:buSzTx/>
              <a:buFontTx/>
              <a:buNone/>
              <a:tabLst/>
            </a:pPr>
            <a:r>
              <a:rPr kumimoji="0" lang="pl-PL" sz="4300" b="0" i="0" u="none" strike="noStrike" cap="none" spc="0" normalizeH="0" dirty="0" smtClean="0">
                <a:ln>
                  <a:noFill/>
                </a:ln>
                <a:solidFill>
                  <a:srgbClr val="000000"/>
                </a:solidFill>
                <a:effectLst/>
                <a:uFillTx/>
                <a:latin typeface="Arial"/>
                <a:ea typeface="Arial"/>
                <a:cs typeface="Arial"/>
                <a:sym typeface="Arial"/>
              </a:rPr>
              <a:t>85% </a:t>
            </a:r>
            <a:r>
              <a:rPr kumimoji="0" lang="pl-PL" sz="4300" b="0" i="0" u="none" strike="noStrike" cap="none" spc="0" normalizeH="0" dirty="0" err="1" smtClean="0">
                <a:ln>
                  <a:noFill/>
                </a:ln>
                <a:solidFill>
                  <a:srgbClr val="000000"/>
                </a:solidFill>
                <a:effectLst/>
                <a:uFillTx/>
                <a:latin typeface="Arial"/>
                <a:ea typeface="Arial"/>
                <a:cs typeface="Arial"/>
                <a:sym typeface="Arial"/>
              </a:rPr>
              <a:t>satisfied</a:t>
            </a:r>
            <a:r>
              <a:rPr kumimoji="0" lang="pl-PL" sz="4300" b="0" i="0" u="none" strike="noStrike" cap="none" spc="0" normalizeH="0" dirty="0" smtClean="0">
                <a:ln>
                  <a:noFill/>
                </a:ln>
                <a:solidFill>
                  <a:srgbClr val="000000"/>
                </a:solidFill>
                <a:effectLst/>
                <a:uFillTx/>
                <a:latin typeface="Arial"/>
                <a:ea typeface="Arial"/>
                <a:cs typeface="Arial"/>
                <a:sym typeface="Arial"/>
              </a:rPr>
              <a:t> with </a:t>
            </a:r>
            <a:r>
              <a:rPr kumimoji="0" lang="pl-PL" sz="4300" b="0" i="0" u="none" strike="noStrike" cap="none" spc="0" normalizeH="0" dirty="0" err="1" smtClean="0">
                <a:ln>
                  <a:noFill/>
                </a:ln>
                <a:solidFill>
                  <a:srgbClr val="000000"/>
                </a:solidFill>
                <a:effectLst/>
                <a:uFillTx/>
                <a:latin typeface="Arial"/>
                <a:ea typeface="Arial"/>
                <a:cs typeface="Arial"/>
                <a:sym typeface="Arial"/>
              </a:rPr>
              <a:t>current</a:t>
            </a:r>
            <a:r>
              <a:rPr kumimoji="0" lang="pl-PL" sz="4300" b="0" i="0" u="none" strike="noStrike" cap="none" spc="0" normalizeH="0" dirty="0" smtClean="0">
                <a:ln>
                  <a:noFill/>
                </a:ln>
                <a:solidFill>
                  <a:srgbClr val="000000"/>
                </a:solidFill>
                <a:effectLst/>
                <a:uFillTx/>
                <a:latin typeface="Arial"/>
                <a:ea typeface="Arial"/>
                <a:cs typeface="Arial"/>
                <a:sym typeface="Arial"/>
              </a:rPr>
              <a:t> </a:t>
            </a:r>
            <a:r>
              <a:rPr kumimoji="0" lang="pl-PL" sz="4300" b="0" i="0" u="none" strike="noStrike" cap="none" spc="0" normalizeH="0" dirty="0" err="1" smtClean="0">
                <a:ln>
                  <a:noFill/>
                </a:ln>
                <a:solidFill>
                  <a:srgbClr val="000000"/>
                </a:solidFill>
                <a:effectLst/>
                <a:uFillTx/>
                <a:latin typeface="Arial"/>
                <a:ea typeface="Arial"/>
                <a:cs typeface="Arial"/>
                <a:sym typeface="Arial"/>
              </a:rPr>
              <a:t>employment</a:t>
            </a:r>
            <a:endParaRPr kumimoji="0" lang="en-US" sz="43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38008865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314" name="Shape 314"/>
          <p:cNvSpPr>
            <a:spLocks noGrp="1"/>
          </p:cNvSpPr>
          <p:nvPr>
            <p:ph type="title"/>
          </p:nvPr>
        </p:nvSpPr>
        <p:spPr>
          <a:xfrm>
            <a:off x="1827450" y="377633"/>
            <a:ext cx="20729100" cy="1513795"/>
          </a:xfrm>
          <a:prstGeom prst="rect">
            <a:avLst/>
          </a:prstGeom>
        </p:spPr>
        <p:txBody>
          <a:bodyPr/>
          <a:lstStyle>
            <a:lvl1pPr>
              <a:defRPr>
                <a:latin typeface="Open Sans Semibold"/>
                <a:ea typeface="Open Sans Semibold"/>
                <a:cs typeface="Open Sans Semibold"/>
                <a:sym typeface="Open Sans Semibold"/>
              </a:defRPr>
            </a:lvl1pPr>
          </a:lstStyle>
          <a:p>
            <a:r>
              <a:rPr b="1" dirty="0" smtClean="0"/>
              <a:t>A</a:t>
            </a:r>
            <a:r>
              <a:rPr lang="pl-PL" b="1" dirty="0" err="1" smtClean="0"/>
              <a:t>ccreditations</a:t>
            </a:r>
            <a:endParaRPr b="1" dirty="0"/>
          </a:p>
        </p:txBody>
      </p:sp>
      <p:pic>
        <p:nvPicPr>
          <p:cNvPr id="315" name="Logo_str_27_CEEMAN.png"/>
          <p:cNvPicPr>
            <a:picLocks noChangeAspect="1"/>
          </p:cNvPicPr>
          <p:nvPr/>
        </p:nvPicPr>
        <p:blipFill>
          <a:blip r:embed="rId2">
            <a:extLst/>
          </a:blip>
          <a:stretch>
            <a:fillRect/>
          </a:stretch>
        </p:blipFill>
        <p:spPr>
          <a:xfrm>
            <a:off x="14350254" y="7672277"/>
            <a:ext cx="4489567" cy="2884699"/>
          </a:xfrm>
          <a:prstGeom prst="rect">
            <a:avLst/>
          </a:prstGeom>
          <a:ln w="12700">
            <a:miter lim="400000"/>
          </a:ln>
        </p:spPr>
      </p:pic>
      <p:pic>
        <p:nvPicPr>
          <p:cNvPr id="316" name="pasted-ima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10880" y="2378312"/>
            <a:ext cx="3743247" cy="3743247"/>
          </a:xfrm>
          <a:prstGeom prst="rect">
            <a:avLst/>
          </a:prstGeom>
          <a:ln w="12700">
            <a:miter lim="400000"/>
          </a:ln>
        </p:spPr>
      </p:pic>
      <p:pic>
        <p:nvPicPr>
          <p:cNvPr id="317" name="pasted-imag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650793" y="1806537"/>
            <a:ext cx="6254175" cy="4890765"/>
          </a:xfrm>
          <a:prstGeom prst="rect">
            <a:avLst/>
          </a:prstGeom>
          <a:ln w="12700">
            <a:miter lim="400000"/>
          </a:ln>
        </p:spPr>
      </p:pic>
      <p:pic>
        <p:nvPicPr>
          <p:cNvPr id="318" name="pasted-image.png"/>
          <p:cNvPicPr>
            <a:picLocks noChangeAspect="1"/>
          </p:cNvPicPr>
          <p:nvPr/>
        </p:nvPicPr>
        <p:blipFill>
          <a:blip r:embed="rId5">
            <a:extLst/>
          </a:blip>
          <a:stretch>
            <a:fillRect/>
          </a:stretch>
        </p:blipFill>
        <p:spPr>
          <a:xfrm>
            <a:off x="4190946" y="7870257"/>
            <a:ext cx="4958269" cy="3235481"/>
          </a:xfrm>
          <a:prstGeom prst="rect">
            <a:avLst/>
          </a:prstGeom>
          <a:ln w="12700">
            <a:miter lim="400000"/>
          </a:ln>
        </p:spPr>
      </p:pic>
      <p:pic>
        <p:nvPicPr>
          <p:cNvPr id="1026" name="Picture 2" descr="cfa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9032" y="4251919"/>
            <a:ext cx="7247224" cy="15219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Our</a:t>
            </a:r>
            <a:r>
              <a:rPr lang="pl-PL" dirty="0" smtClean="0"/>
              <a:t> </a:t>
            </a:r>
            <a:r>
              <a:rPr lang="pl-PL" dirty="0" err="1" smtClean="0"/>
              <a:t>mascot</a:t>
            </a:r>
            <a:endParaRPr lang="pl-PL" dirty="0"/>
          </a:p>
        </p:txBody>
      </p:sp>
      <p:sp>
        <p:nvSpPr>
          <p:cNvPr id="3" name="Rectangle 2"/>
          <p:cNvSpPr txBox="1">
            <a:spLocks/>
          </p:cNvSpPr>
          <p:nvPr/>
        </p:nvSpPr>
        <p:spPr>
          <a:xfrm>
            <a:off x="971550" y="274638"/>
            <a:ext cx="7886700" cy="1143000"/>
          </a:xfrm>
          <a:prstGeom prst="rect">
            <a:avLst/>
          </a:prstGeom>
          <a:ln w="12700">
            <a:miter lim="400000"/>
          </a:ln>
          <a:extLst>
            <a:ext uri="{C572A759-6A51-4108-AA02-DFA0A04FC94B}">
              <ma14:wrappingTextBoxFlag xmlns="" xmlns:ma14="http://schemas.microsoft.com/office/mac/drawingml/2011/main" val="1"/>
            </a:ext>
          </a:extLst>
        </p:spPr>
        <p:txBody>
          <a:bodyPr lIns="108863" tIns="108863" rIns="108863" bIns="108863" anchor="ctr">
            <a:noAutofit/>
          </a:bodyPr>
          <a:lstStyle>
            <a:lvl1pPr marL="0" marR="0" indent="0" algn="ctr" defTabSz="1088638" latinLnBrk="0">
              <a:lnSpc>
                <a:spcPct val="100000"/>
              </a:lnSpc>
              <a:spcBef>
                <a:spcPts val="0"/>
              </a:spcBef>
              <a:spcAft>
                <a:spcPts val="0"/>
              </a:spcAft>
              <a:buClrTx/>
              <a:buSzTx/>
              <a:buFontTx/>
              <a:buNone/>
              <a:tabLst/>
              <a:defRPr sz="6000" b="0" i="0" u="none" strike="noStrike" cap="none" spc="0" baseline="0">
                <a:ln>
                  <a:noFill/>
                </a:ln>
                <a:solidFill>
                  <a:srgbClr val="C51D00"/>
                </a:solidFill>
                <a:uFillTx/>
                <a:latin typeface="Open Sans"/>
                <a:ea typeface="Open Sans"/>
                <a:cs typeface="Open Sans"/>
                <a:sym typeface="Open Sans"/>
              </a:defRPr>
            </a:lvl1pPr>
            <a:lvl2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2pPr>
            <a:lvl3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3pPr>
            <a:lvl4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4pPr>
            <a:lvl5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5pPr>
            <a:lvl6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6pPr>
            <a:lvl7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7pPr>
            <a:lvl8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8pPr>
            <a:lvl9pPr marL="0" marR="0" indent="0" algn="ctr" defTabSz="1088638" latinLnBrk="0">
              <a:lnSpc>
                <a:spcPct val="100000"/>
              </a:lnSpc>
              <a:spcBef>
                <a:spcPts val="0"/>
              </a:spcBef>
              <a:spcAft>
                <a:spcPts val="0"/>
              </a:spcAft>
              <a:buClrTx/>
              <a:buSzTx/>
              <a:buFontTx/>
              <a:buNone/>
              <a:tabLst/>
              <a:defRPr sz="6700" b="0" i="0" u="none" strike="noStrike" cap="none" spc="0" baseline="0">
                <a:ln>
                  <a:noFill/>
                </a:ln>
                <a:solidFill>
                  <a:srgbClr val="C51D00"/>
                </a:solidFill>
                <a:uFillTx/>
                <a:latin typeface="Open Sans"/>
                <a:ea typeface="Open Sans"/>
                <a:cs typeface="Open Sans"/>
                <a:sym typeface="Open Sans"/>
              </a:defRPr>
            </a:lvl9pPr>
          </a:lstStyle>
          <a:p>
            <a:pPr hangingPunct="1"/>
            <a:r>
              <a:rPr lang="pl-PL" altLang="pl-PL" smtClean="0">
                <a:solidFill>
                  <a:schemeClr val="bg1"/>
                </a:solidFill>
              </a:rPr>
              <a:t>Our mascot</a:t>
            </a:r>
          </a:p>
        </p:txBody>
      </p:sp>
      <p:pic>
        <p:nvPicPr>
          <p:cNvPr id="4" name="Picture 4" descr="_60X28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904" y="1684488"/>
            <a:ext cx="6387108" cy="957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rostokąt 5"/>
          <p:cNvSpPr/>
          <p:nvPr/>
        </p:nvSpPr>
        <p:spPr>
          <a:xfrm>
            <a:off x="8976215" y="6473280"/>
            <a:ext cx="7217040" cy="769441"/>
          </a:xfrm>
          <a:prstGeom prst="rect">
            <a:avLst/>
          </a:prstGeom>
        </p:spPr>
        <p:txBody>
          <a:bodyPr wrap="none">
            <a:spAutoFit/>
          </a:bodyPr>
          <a:lstStyle/>
          <a:p>
            <a:r>
              <a:rPr lang="pl-PL" altLang="pl-PL" sz="4400" dirty="0" err="1" smtClean="0">
                <a:solidFill>
                  <a:schemeClr val="tx1">
                    <a:lumMod val="75000"/>
                    <a:lumOff val="25000"/>
                  </a:schemeClr>
                </a:solidFill>
              </a:rPr>
              <a:t>Thank</a:t>
            </a:r>
            <a:r>
              <a:rPr lang="pl-PL" altLang="pl-PL" sz="4400" dirty="0" smtClean="0">
                <a:solidFill>
                  <a:schemeClr val="tx1">
                    <a:lumMod val="75000"/>
                    <a:lumOff val="25000"/>
                  </a:schemeClr>
                </a:solidFill>
              </a:rPr>
              <a:t> </a:t>
            </a:r>
            <a:r>
              <a:rPr lang="pl-PL" altLang="pl-PL" sz="4400" dirty="0" err="1" smtClean="0">
                <a:solidFill>
                  <a:schemeClr val="tx1">
                    <a:lumMod val="75000"/>
                    <a:lumOff val="25000"/>
                  </a:schemeClr>
                </a:solidFill>
              </a:rPr>
              <a:t>you</a:t>
            </a:r>
            <a:r>
              <a:rPr lang="pl-PL" altLang="pl-PL" sz="4400" dirty="0" smtClean="0">
                <a:solidFill>
                  <a:schemeClr val="tx1">
                    <a:lumMod val="75000"/>
                    <a:lumOff val="25000"/>
                  </a:schemeClr>
                </a:solidFill>
              </a:rPr>
              <a:t> </a:t>
            </a:r>
            <a:r>
              <a:rPr lang="pl-PL" altLang="pl-PL" sz="4400" dirty="0">
                <a:solidFill>
                  <a:schemeClr val="tx1">
                    <a:lumMod val="75000"/>
                    <a:lumOff val="25000"/>
                  </a:schemeClr>
                </a:solidFill>
              </a:rPr>
              <a:t>for </a:t>
            </a:r>
            <a:r>
              <a:rPr lang="pl-PL" altLang="pl-PL" sz="4400" dirty="0" err="1">
                <a:solidFill>
                  <a:schemeClr val="tx1">
                    <a:lumMod val="75000"/>
                    <a:lumOff val="25000"/>
                  </a:schemeClr>
                </a:solidFill>
              </a:rPr>
              <a:t>your</a:t>
            </a:r>
            <a:r>
              <a:rPr lang="pl-PL" altLang="pl-PL" sz="4400" dirty="0">
                <a:solidFill>
                  <a:schemeClr val="tx1">
                    <a:lumMod val="75000"/>
                    <a:lumOff val="25000"/>
                  </a:schemeClr>
                </a:solidFill>
              </a:rPr>
              <a:t> </a:t>
            </a:r>
            <a:r>
              <a:rPr lang="pl-PL" altLang="pl-PL" sz="4400" dirty="0" err="1">
                <a:solidFill>
                  <a:schemeClr val="tx1">
                    <a:lumMod val="75000"/>
                    <a:lumOff val="25000"/>
                  </a:schemeClr>
                </a:solidFill>
              </a:rPr>
              <a:t>attention</a:t>
            </a:r>
            <a:endParaRPr lang="pl-PL" dirty="0">
              <a:solidFill>
                <a:schemeClr val="tx1">
                  <a:lumMod val="75000"/>
                  <a:lumOff val="25000"/>
                </a:schemeClr>
              </a:solidFill>
            </a:endParaRPr>
          </a:p>
        </p:txBody>
      </p:sp>
    </p:spTree>
    <p:extLst>
      <p:ext uri="{BB962C8B-B14F-4D97-AF65-F5344CB8AC3E}">
        <p14:creationId xmlns:p14="http://schemas.microsoft.com/office/powerpoint/2010/main" val="33065483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
        <p:nvSpPr>
          <p:cNvPr id="53" name="Shape 53"/>
          <p:cNvSpPr/>
          <p:nvPr/>
        </p:nvSpPr>
        <p:spPr>
          <a:xfrm>
            <a:off x="-3433736" y="2267474"/>
            <a:ext cx="15517206" cy="8807322"/>
          </a:xfrm>
          <a:prstGeom prst="rect">
            <a:avLst/>
          </a:prstGeom>
          <a:blipFill>
            <a:blip r:embed="rId2"/>
            <a:stretch>
              <a:fillRect/>
            </a:stretch>
          </a:blipFill>
          <a:ln w="12700">
            <a:miter lim="400000"/>
          </a:ln>
        </p:spPr>
        <p:txBody>
          <a:bodyPr lIns="45719" rIns="45719" anchor="ctr"/>
          <a:lstStyle/>
          <a:p>
            <a:pPr>
              <a:defRPr>
                <a:solidFill>
                  <a:srgbClr val="FFFFFF"/>
                </a:solidFill>
              </a:defRPr>
            </a:pPr>
            <a:endParaRPr/>
          </a:p>
        </p:txBody>
      </p:sp>
      <p:sp>
        <p:nvSpPr>
          <p:cNvPr id="54" name="Shape 54"/>
          <p:cNvSpPr/>
          <p:nvPr/>
        </p:nvSpPr>
        <p:spPr>
          <a:xfrm>
            <a:off x="13312430" y="1588855"/>
            <a:ext cx="10235238" cy="10538282"/>
          </a:xfrm>
          <a:prstGeom prst="rect">
            <a:avLst/>
          </a:prstGeom>
          <a:ln w="12700">
            <a:miter lim="400000"/>
          </a:ln>
          <a:extLst>
            <a:ext uri="{C572A759-6A51-4108-AA02-DFA0A04FC94B}">
              <ma14:wrappingTextBoxFlag xmlns="" xmlns:ma14="http://schemas.microsoft.com/office/mac/drawingml/2011/main" val="1"/>
            </a:ext>
          </a:extLst>
        </p:spPr>
        <p:txBody>
          <a:bodyPr lIns="121926" tIns="121926" rIns="121926" bIns="121926" anchor="ctr">
            <a:spAutoFit/>
          </a:bodyPr>
          <a:lstStyle/>
          <a:p>
            <a:pPr algn="just" defTabSz="457200">
              <a:lnSpc>
                <a:spcPct val="130000"/>
              </a:lnSpc>
              <a:buSzPct val="100000"/>
              <a:defRPr sz="3200">
                <a:solidFill>
                  <a:srgbClr val="535353"/>
                </a:solidFill>
                <a:latin typeface="SourceSansPro-ExtraLight"/>
                <a:ea typeface="SourceSansPro-ExtraLight"/>
                <a:cs typeface="SourceSansPro-ExtraLight"/>
                <a:sym typeface="SourceSansPro-ExtraLight"/>
              </a:defRPr>
            </a:pPr>
            <a:r>
              <a:rPr lang="en-US" sz="3200" dirty="0" smtClean="0">
                <a:latin typeface="Arial" panose="020B0604020202020204" pitchFamily="34" charset="0"/>
                <a:cs typeface="Arial" panose="020B0604020202020204" pitchFamily="34" charset="0"/>
                <a:sym typeface="SourceSansPro-ExtraLight"/>
              </a:rPr>
              <a:t>As </a:t>
            </a:r>
            <a:r>
              <a:rPr lang="en-US" sz="3200" dirty="0">
                <a:latin typeface="Arial" panose="020B0604020202020204" pitchFamily="34" charset="0"/>
                <a:cs typeface="Arial" panose="020B0604020202020204" pitchFamily="34" charset="0"/>
                <a:sym typeface="SourceSansPro-ExtraLight"/>
              </a:rPr>
              <a:t>a city of great academic, cultural, tourist, and economic significance, </a:t>
            </a:r>
            <a:r>
              <a:rPr lang="en-US" sz="3200" dirty="0" err="1">
                <a:latin typeface="Arial" panose="020B0604020202020204" pitchFamily="34" charset="0"/>
                <a:cs typeface="Arial" panose="020B0604020202020204" pitchFamily="34" charset="0"/>
                <a:sym typeface="SourceSansPro-ExtraLight"/>
              </a:rPr>
              <a:t>Wrocław</a:t>
            </a:r>
            <a:r>
              <a:rPr lang="en-US" sz="3200" dirty="0">
                <a:latin typeface="Arial" panose="020B0604020202020204" pitchFamily="34" charset="0"/>
                <a:cs typeface="Arial" panose="020B0604020202020204" pitchFamily="34" charset="0"/>
                <a:sym typeface="SourceSansPro-ExtraLight"/>
              </a:rPr>
              <a:t> is regarded as one of the most influential </a:t>
            </a:r>
            <a:r>
              <a:rPr lang="en-US" sz="3200" dirty="0" smtClean="0">
                <a:latin typeface="Arial" panose="020B0604020202020204" pitchFamily="34" charset="0"/>
                <a:cs typeface="Arial" panose="020B0604020202020204" pitchFamily="34" charset="0"/>
                <a:sym typeface="SourceSansPro-ExtraLight"/>
              </a:rPr>
              <a:t>cent</a:t>
            </a:r>
            <a:r>
              <a:rPr lang="pl-PL" sz="3200" dirty="0" smtClean="0">
                <a:latin typeface="Arial" panose="020B0604020202020204" pitchFamily="34" charset="0"/>
                <a:cs typeface="Arial" panose="020B0604020202020204" pitchFamily="34" charset="0"/>
                <a:sym typeface="SourceSansPro-ExtraLight"/>
              </a:rPr>
              <a:t>re</a:t>
            </a:r>
            <a:r>
              <a:rPr lang="en-US" sz="3200" dirty="0" smtClean="0">
                <a:latin typeface="Arial" panose="020B0604020202020204" pitchFamily="34" charset="0"/>
                <a:cs typeface="Arial" panose="020B0604020202020204" pitchFamily="34" charset="0"/>
                <a:sym typeface="SourceSansPro-ExtraLight"/>
              </a:rPr>
              <a:t>s </a:t>
            </a:r>
            <a:r>
              <a:rPr lang="en-US" sz="3200" dirty="0">
                <a:latin typeface="Arial" panose="020B0604020202020204" pitchFamily="34" charset="0"/>
                <a:cs typeface="Arial" panose="020B0604020202020204" pitchFamily="34" charset="0"/>
                <a:sym typeface="SourceSansPro-ExtraLight"/>
              </a:rPr>
              <a:t>of education in Poland. Universities and research institutes of the city represent a universally recognized high standard of scientific and educational effort. </a:t>
            </a:r>
            <a:endParaRPr lang="pl-PL" sz="3200" dirty="0" smtClean="0">
              <a:latin typeface="Arial" panose="020B0604020202020204" pitchFamily="34" charset="0"/>
              <a:cs typeface="Arial" panose="020B0604020202020204" pitchFamily="34" charset="0"/>
              <a:sym typeface="SourceSansPro-ExtraLight"/>
            </a:endParaRPr>
          </a:p>
          <a:p>
            <a:pPr algn="just"/>
            <a:r>
              <a:rPr lang="en-US" sz="3200" b="1" dirty="0" smtClean="0">
                <a:latin typeface="Arial" panose="020B0604020202020204" pitchFamily="34" charset="0"/>
                <a:cs typeface="Arial" panose="020B0604020202020204" pitchFamily="34" charset="0"/>
              </a:rPr>
              <a:t>Basic </a:t>
            </a:r>
            <a:r>
              <a:rPr lang="en-US" sz="3200" b="1" dirty="0">
                <a:latin typeface="Arial" panose="020B0604020202020204" pitchFamily="34" charset="0"/>
                <a:cs typeface="Arial" panose="020B0604020202020204" pitchFamily="34" charset="0"/>
              </a:rPr>
              <a:t>facts about </a:t>
            </a:r>
            <a:r>
              <a:rPr lang="en-US" sz="3200" b="1" dirty="0" err="1" smtClean="0">
                <a:latin typeface="Arial" panose="020B0604020202020204" pitchFamily="34" charset="0"/>
                <a:cs typeface="Arial" panose="020B0604020202020204" pitchFamily="34" charset="0"/>
              </a:rPr>
              <a:t>Wrocław</a:t>
            </a:r>
            <a:r>
              <a:rPr lang="pl-PL" sz="3200" b="1" dirty="0" smtClean="0">
                <a:latin typeface="Arial" panose="020B0604020202020204" pitchFamily="34" charset="0"/>
                <a:cs typeface="Arial" panose="020B0604020202020204" pitchFamily="34" charset="0"/>
              </a:rPr>
              <a:t>:</a:t>
            </a:r>
            <a:endParaRPr lang="pl-PL" sz="3200" b="1" dirty="0">
              <a:latin typeface="Arial" panose="020B0604020202020204" pitchFamily="34" charset="0"/>
              <a:cs typeface="Arial" panose="020B0604020202020204" pitchFamily="34" charset="0"/>
            </a:endParaRPr>
          </a:p>
          <a:p>
            <a:pPr marL="457200" lvl="0" indent="-457200">
              <a:buFont typeface="Wingdings" panose="05000000000000000000" pitchFamily="2" charset="2"/>
              <a:buChar char="§"/>
            </a:pPr>
            <a:r>
              <a:rPr lang="en-US" sz="3200" dirty="0">
                <a:solidFill>
                  <a:schemeClr val="tx1">
                    <a:lumMod val="65000"/>
                    <a:lumOff val="35000"/>
                  </a:schemeClr>
                </a:solidFill>
                <a:latin typeface="Arial" panose="020B0604020202020204" pitchFamily="34" charset="0"/>
                <a:cs typeface="Arial" panose="020B0604020202020204" pitchFamily="34" charset="0"/>
              </a:rPr>
              <a:t>1000-year-old city</a:t>
            </a:r>
            <a:endParaRPr lang="pl-PL" sz="32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buFont typeface="Wingdings" panose="05000000000000000000" pitchFamily="2" charset="2"/>
              <a:buChar char="§"/>
            </a:pPr>
            <a:r>
              <a:rPr lang="en-US" sz="3200" dirty="0">
                <a:solidFill>
                  <a:schemeClr val="tx1">
                    <a:lumMod val="65000"/>
                    <a:lumOff val="35000"/>
                  </a:schemeClr>
                </a:solidFill>
                <a:latin typeface="Arial" panose="020B0604020202020204" pitchFamily="34" charset="0"/>
                <a:cs typeface="Arial" panose="020B0604020202020204" pitchFamily="34" charset="0"/>
              </a:rPr>
              <a:t>12 </a:t>
            </a:r>
            <a:r>
              <a:rPr lang="pl-PL" sz="3200" dirty="0" err="1" smtClean="0">
                <a:solidFill>
                  <a:schemeClr val="tx1">
                    <a:lumMod val="65000"/>
                    <a:lumOff val="35000"/>
                  </a:schemeClr>
                </a:solidFill>
                <a:latin typeface="Arial" panose="020B0604020202020204" pitchFamily="34" charset="0"/>
                <a:cs typeface="Arial" panose="020B0604020202020204" pitchFamily="34" charset="0"/>
              </a:rPr>
              <a:t>river</a:t>
            </a:r>
            <a:r>
              <a:rPr lang="pl-PL" sz="3200" dirty="0" smtClean="0">
                <a:solidFill>
                  <a:schemeClr val="tx1">
                    <a:lumMod val="65000"/>
                    <a:lumOff val="35000"/>
                  </a:schemeClr>
                </a:solidFill>
                <a:latin typeface="Arial" panose="020B0604020202020204" pitchFamily="34" charset="0"/>
                <a:cs typeface="Arial" panose="020B0604020202020204" pitchFamily="34" charset="0"/>
              </a:rPr>
              <a:t> </a:t>
            </a:r>
            <a:r>
              <a:rPr lang="en-US" sz="3200" dirty="0" smtClean="0">
                <a:solidFill>
                  <a:schemeClr val="tx1">
                    <a:lumMod val="65000"/>
                    <a:lumOff val="35000"/>
                  </a:schemeClr>
                </a:solidFill>
                <a:latin typeface="Arial" panose="020B0604020202020204" pitchFamily="34" charset="0"/>
                <a:cs typeface="Arial" panose="020B0604020202020204" pitchFamily="34" charset="0"/>
              </a:rPr>
              <a:t>islands</a:t>
            </a:r>
            <a:endParaRPr lang="pl-PL" sz="3200" dirty="0">
              <a:solidFill>
                <a:schemeClr val="tx1">
                  <a:lumMod val="65000"/>
                  <a:lumOff val="35000"/>
                </a:schemeClr>
              </a:solidFill>
              <a:latin typeface="Arial" panose="020B0604020202020204" pitchFamily="34" charset="0"/>
              <a:cs typeface="Arial" panose="020B0604020202020204" pitchFamily="34" charset="0"/>
            </a:endParaRPr>
          </a:p>
          <a:p>
            <a:pPr marL="457200" lvl="0" indent="-457200">
              <a:buFont typeface="Wingdings" panose="05000000000000000000" pitchFamily="2" charset="2"/>
              <a:buChar char="§"/>
            </a:pPr>
            <a:r>
              <a:rPr lang="en-US" sz="3200" dirty="0">
                <a:solidFill>
                  <a:schemeClr val="tx1">
                    <a:lumMod val="65000"/>
                    <a:lumOff val="35000"/>
                  </a:schemeClr>
                </a:solidFill>
                <a:latin typeface="Arial" panose="020B0604020202020204" pitchFamily="34" charset="0"/>
                <a:cs typeface="Arial" panose="020B0604020202020204" pitchFamily="34" charset="0"/>
              </a:rPr>
              <a:t>112 bridges</a:t>
            </a:r>
            <a:endParaRPr lang="pl-PL" sz="3200" dirty="0">
              <a:solidFill>
                <a:schemeClr val="tx1">
                  <a:lumMod val="65000"/>
                  <a:lumOff val="35000"/>
                </a:schemeClr>
              </a:solidFill>
              <a:latin typeface="Arial" panose="020B0604020202020204" pitchFamily="34" charset="0"/>
              <a:cs typeface="Arial" panose="020B0604020202020204" pitchFamily="34" charset="0"/>
            </a:endParaRPr>
          </a:p>
          <a:p>
            <a:pPr marL="457200" indent="-457200" defTabSz="457200">
              <a:lnSpc>
                <a:spcPct val="130000"/>
              </a:lnSpc>
              <a:buSzPct val="100000"/>
              <a:buFont typeface="Wingdings" panose="05000000000000000000" pitchFamily="2" charset="2"/>
              <a:buChar char="§"/>
              <a:defRPr sz="3200">
                <a:solidFill>
                  <a:srgbClr val="535353"/>
                </a:solidFill>
                <a:latin typeface="SourceSansPro-ExtraLight"/>
                <a:ea typeface="SourceSansPro-ExtraLight"/>
                <a:cs typeface="SourceSansPro-ExtraLight"/>
                <a:sym typeface="SourceSansPro-ExtraLight"/>
              </a:defRPr>
            </a:pP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29 </a:t>
            </a:r>
            <a:r>
              <a:rPr lang="pl-PL" sz="3200" dirty="0" err="1">
                <a:solidFill>
                  <a:schemeClr val="tx1">
                    <a:lumMod val="65000"/>
                    <a:lumOff val="35000"/>
                  </a:schemeClr>
                </a:solidFill>
                <a:latin typeface="Arial" panose="020B0604020202020204" pitchFamily="34" charset="0"/>
                <a:cs typeface="Arial" panose="020B0604020202020204" pitchFamily="34" charset="0"/>
                <a:sym typeface="SourceSansPro-ExtraLight"/>
              </a:rPr>
              <a:t>u</a:t>
            </a: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niversities</a:t>
            </a: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 </a:t>
            </a:r>
            <a:r>
              <a:rPr lang="pl-PL" sz="3200" dirty="0">
                <a:solidFill>
                  <a:schemeClr val="tx1">
                    <a:lumMod val="65000"/>
                    <a:lumOff val="35000"/>
                  </a:schemeClr>
                </a:solidFill>
                <a:latin typeface="Arial" panose="020B0604020202020204" pitchFamily="34" charset="0"/>
                <a:cs typeface="Arial" panose="020B0604020202020204" pitchFamily="34" charset="0"/>
                <a:sym typeface="SourceSansPro-ExtraLight"/>
              </a:rPr>
              <a:t>and </a:t>
            </a:r>
            <a:r>
              <a:rPr lang="pl-PL" sz="3200" dirty="0" err="1">
                <a:solidFill>
                  <a:schemeClr val="tx1">
                    <a:lumMod val="65000"/>
                    <a:lumOff val="35000"/>
                  </a:schemeClr>
                </a:solidFill>
                <a:latin typeface="Arial" panose="020B0604020202020204" pitchFamily="34" charset="0"/>
                <a:cs typeface="Arial" panose="020B0604020202020204" pitchFamily="34" charset="0"/>
                <a:sym typeface="SourceSansPro-ExtraLight"/>
              </a:rPr>
              <a:t>h</a:t>
            </a: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igher</a:t>
            </a: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 </a:t>
            </a:r>
            <a:r>
              <a:rPr lang="pl-PL" sz="3200" dirty="0" err="1">
                <a:solidFill>
                  <a:schemeClr val="tx1">
                    <a:lumMod val="65000"/>
                    <a:lumOff val="35000"/>
                  </a:schemeClr>
                </a:solidFill>
                <a:latin typeface="Arial" panose="020B0604020202020204" pitchFamily="34" charset="0"/>
                <a:cs typeface="Arial" panose="020B0604020202020204" pitchFamily="34" charset="0"/>
                <a:sym typeface="SourceSansPro-ExtraLight"/>
              </a:rPr>
              <a:t>e</a:t>
            </a: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ducation</a:t>
            </a: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 </a:t>
            </a:r>
            <a:r>
              <a:rPr lang="pl-PL" sz="3200" dirty="0" err="1">
                <a:solidFill>
                  <a:schemeClr val="tx1">
                    <a:lumMod val="65000"/>
                    <a:lumOff val="35000"/>
                  </a:schemeClr>
                </a:solidFill>
                <a:latin typeface="Arial" panose="020B0604020202020204" pitchFamily="34" charset="0"/>
                <a:cs typeface="Arial" panose="020B0604020202020204" pitchFamily="34" charset="0"/>
                <a:sym typeface="SourceSansPro-ExtraLight"/>
              </a:rPr>
              <a:t>i</a:t>
            </a: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nstitutions</a:t>
            </a:r>
            <a:endPar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endParaRPr>
          </a:p>
          <a:p>
            <a:pPr marL="457200" indent="-457200" defTabSz="457200">
              <a:lnSpc>
                <a:spcPct val="130000"/>
              </a:lnSpc>
              <a:buSzPct val="100000"/>
              <a:buFont typeface="Wingdings" panose="05000000000000000000" pitchFamily="2" charset="2"/>
              <a:buChar char="§"/>
              <a:defRPr sz="3200">
                <a:solidFill>
                  <a:srgbClr val="535353"/>
                </a:solidFill>
                <a:latin typeface="SourceSansPro-ExtraLight"/>
                <a:ea typeface="SourceSansPro-ExtraLight"/>
                <a:cs typeface="SourceSansPro-ExtraLight"/>
                <a:sym typeface="SourceSansPro-ExtraLight"/>
              </a:defRPr>
            </a:pP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120</a:t>
            </a:r>
            <a:r>
              <a:rPr lang="pl-PL" sz="3200" dirty="0">
                <a:solidFill>
                  <a:schemeClr val="tx1">
                    <a:lumMod val="65000"/>
                    <a:lumOff val="35000"/>
                  </a:schemeClr>
                </a:solidFill>
                <a:latin typeface="Arial" panose="020B0604020202020204" pitchFamily="34" charset="0"/>
                <a:cs typeface="Arial" panose="020B0604020202020204" pitchFamily="34" charset="0"/>
                <a:sym typeface="SourceSansPro-ExtraLight"/>
              </a:rPr>
              <a:t>,</a:t>
            </a: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000 </a:t>
            </a: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students</a:t>
            </a:r>
            <a:endPar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endParaRPr>
          </a:p>
          <a:p>
            <a:pPr marL="457200" indent="-457200" defTabSz="457200">
              <a:lnSpc>
                <a:spcPct val="130000"/>
              </a:lnSpc>
              <a:buSzPct val="100000"/>
              <a:buFont typeface="Wingdings" panose="05000000000000000000" pitchFamily="2" charset="2"/>
              <a:buChar char="§"/>
              <a:defRPr sz="3200">
                <a:solidFill>
                  <a:srgbClr val="535353"/>
                </a:solidFill>
                <a:latin typeface="SourceSansPro-ExtraLight"/>
                <a:ea typeface="SourceSansPro-ExtraLight"/>
                <a:cs typeface="SourceSansPro-ExtraLight"/>
                <a:sym typeface="SourceSansPro-ExtraLight"/>
              </a:defRPr>
            </a:pPr>
            <a:r>
              <a:rPr lang="pl-PL" sz="3200" dirty="0">
                <a:solidFill>
                  <a:schemeClr val="tx1">
                    <a:lumMod val="65000"/>
                    <a:lumOff val="35000"/>
                  </a:schemeClr>
                </a:solidFill>
                <a:latin typeface="Arial" panose="020B0604020202020204" pitchFamily="34" charset="0"/>
                <a:cs typeface="Arial" panose="020B0604020202020204" pitchFamily="34" charset="0"/>
              </a:rPr>
              <a:t>p</a:t>
            </a:r>
            <a:r>
              <a:rPr lang="en-US" sz="3200" dirty="0" err="1" smtClean="0">
                <a:solidFill>
                  <a:schemeClr val="tx1">
                    <a:lumMod val="65000"/>
                    <a:lumOff val="35000"/>
                  </a:schemeClr>
                </a:solidFill>
                <a:latin typeface="Arial" panose="020B0604020202020204" pitchFamily="34" charset="0"/>
                <a:cs typeface="Arial" panose="020B0604020202020204" pitchFamily="34" charset="0"/>
              </a:rPr>
              <a:t>opulation</a:t>
            </a:r>
            <a:r>
              <a:rPr lang="en-US" sz="3200" dirty="0" smtClean="0">
                <a:solidFill>
                  <a:schemeClr val="tx1">
                    <a:lumMod val="65000"/>
                    <a:lumOff val="35000"/>
                  </a:schemeClr>
                </a:solidFill>
                <a:latin typeface="Arial" panose="020B0604020202020204" pitchFamily="34" charset="0"/>
                <a:cs typeface="Arial" panose="020B0604020202020204" pitchFamily="34" charset="0"/>
              </a:rPr>
              <a:t> </a:t>
            </a:r>
            <a:r>
              <a:rPr lang="en-US" sz="3200" dirty="0">
                <a:solidFill>
                  <a:schemeClr val="tx1">
                    <a:lumMod val="65000"/>
                    <a:lumOff val="35000"/>
                  </a:schemeClr>
                </a:solidFill>
                <a:latin typeface="Arial" panose="020B0604020202020204" pitchFamily="34" charset="0"/>
                <a:cs typeface="Arial" panose="020B0604020202020204" pitchFamily="34" charset="0"/>
              </a:rPr>
              <a:t>of </a:t>
            </a:r>
            <a:r>
              <a:rPr lang="pl-PL" sz="3200" dirty="0" smtClean="0">
                <a:solidFill>
                  <a:schemeClr val="tx1">
                    <a:lumMod val="65000"/>
                    <a:lumOff val="35000"/>
                  </a:schemeClr>
                </a:solidFill>
                <a:latin typeface="Arial" panose="020B0604020202020204" pitchFamily="34" charset="0"/>
                <a:cs typeface="Arial" panose="020B0604020202020204" pitchFamily="34" charset="0"/>
              </a:rPr>
              <a:t>the </a:t>
            </a:r>
            <a:r>
              <a:rPr lang="en-US" sz="3200" dirty="0" smtClean="0">
                <a:solidFill>
                  <a:schemeClr val="tx1">
                    <a:lumMod val="65000"/>
                    <a:lumOff val="35000"/>
                  </a:schemeClr>
                </a:solidFill>
                <a:latin typeface="Arial" panose="020B0604020202020204" pitchFamily="34" charset="0"/>
                <a:cs typeface="Arial" panose="020B0604020202020204" pitchFamily="34" charset="0"/>
              </a:rPr>
              <a:t>agglomeration</a:t>
            </a:r>
            <a:r>
              <a:rPr lang="en-US" sz="3200" dirty="0">
                <a:solidFill>
                  <a:schemeClr val="tx1">
                    <a:lumMod val="65000"/>
                    <a:lumOff val="35000"/>
                  </a:schemeClr>
                </a:solidFill>
                <a:latin typeface="Arial" panose="020B0604020202020204" pitchFamily="34" charset="0"/>
                <a:cs typeface="Arial" panose="020B0604020202020204" pitchFamily="34" charset="0"/>
              </a:rPr>
              <a:t>: approx. 1 million</a:t>
            </a:r>
            <a:endParaRPr lang="pl-PL" sz="3200" dirty="0">
              <a:solidFill>
                <a:schemeClr val="tx1">
                  <a:lumMod val="65000"/>
                  <a:lumOff val="35000"/>
                </a:schemeClr>
              </a:solidFill>
              <a:latin typeface="Arial" panose="020B0604020202020204" pitchFamily="34" charset="0"/>
              <a:cs typeface="Arial" panose="020B0604020202020204" pitchFamily="34" charset="0"/>
            </a:endParaRPr>
          </a:p>
          <a:p>
            <a:pPr marL="457200" indent="-457200" defTabSz="457200">
              <a:lnSpc>
                <a:spcPct val="130000"/>
              </a:lnSpc>
              <a:buSzPct val="100000"/>
              <a:buFont typeface="Wingdings" panose="05000000000000000000" pitchFamily="2" charset="2"/>
              <a:buChar char="§"/>
              <a:defRPr sz="3200">
                <a:solidFill>
                  <a:srgbClr val="535353"/>
                </a:solidFill>
                <a:latin typeface="SourceSansPro-ExtraLight"/>
                <a:ea typeface="SourceSansPro-ExtraLight"/>
                <a:cs typeface="SourceSansPro-ExtraLight"/>
                <a:sym typeface="SourceSansPro-ExtraLight"/>
              </a:defRPr>
            </a:pPr>
            <a:r>
              <a:rPr lang="pl-PL" sz="3200" dirty="0" err="1" smtClean="0">
                <a:solidFill>
                  <a:schemeClr val="tx1">
                    <a:lumMod val="65000"/>
                    <a:lumOff val="35000"/>
                  </a:schemeClr>
                </a:solidFill>
                <a:latin typeface="Arial" panose="020B0604020202020204" pitchFamily="34" charset="0"/>
                <a:cs typeface="Arial" panose="020B0604020202020204" pitchFamily="34" charset="0"/>
                <a:sym typeface="SourceSansPro-ExtraLight"/>
              </a:rPr>
              <a:t>European</a:t>
            </a: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 </a:t>
            </a:r>
            <a:r>
              <a:rPr lang="pl-PL" sz="3200" dirty="0">
                <a:solidFill>
                  <a:schemeClr val="tx1">
                    <a:lumMod val="65000"/>
                    <a:lumOff val="35000"/>
                  </a:schemeClr>
                </a:solidFill>
                <a:latin typeface="Arial" panose="020B0604020202020204" pitchFamily="34" charset="0"/>
                <a:cs typeface="Arial" panose="020B0604020202020204" pitchFamily="34" charset="0"/>
                <a:sym typeface="SourceSansPro-ExtraLight"/>
              </a:rPr>
              <a:t>Capital of </a:t>
            </a:r>
            <a:r>
              <a:rPr lang="pl-PL" sz="3200" dirty="0" err="1">
                <a:solidFill>
                  <a:schemeClr val="tx1">
                    <a:lumMod val="65000"/>
                    <a:lumOff val="35000"/>
                  </a:schemeClr>
                </a:solidFill>
                <a:latin typeface="Arial" panose="020B0604020202020204" pitchFamily="34" charset="0"/>
                <a:cs typeface="Arial" panose="020B0604020202020204" pitchFamily="34" charset="0"/>
                <a:sym typeface="SourceSansPro-ExtraLight"/>
              </a:rPr>
              <a:t>Culture</a:t>
            </a:r>
            <a:r>
              <a:rPr lang="pl-PL" sz="3200" dirty="0">
                <a:solidFill>
                  <a:schemeClr val="tx1">
                    <a:lumMod val="65000"/>
                    <a:lumOff val="35000"/>
                  </a:schemeClr>
                </a:solidFill>
                <a:latin typeface="Arial" panose="020B0604020202020204" pitchFamily="34" charset="0"/>
                <a:cs typeface="Arial" panose="020B0604020202020204" pitchFamily="34" charset="0"/>
                <a:sym typeface="SourceSansPro-ExtraLight"/>
              </a:rPr>
              <a:t> in 2016 </a:t>
            </a:r>
            <a:endPar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endParaRPr>
          </a:p>
          <a:p>
            <a:pPr marL="457200" indent="-457200" defTabSz="457200">
              <a:lnSpc>
                <a:spcPct val="130000"/>
              </a:lnSpc>
              <a:buSzPct val="100000"/>
              <a:buFont typeface="Wingdings" panose="05000000000000000000" pitchFamily="2" charset="2"/>
              <a:buChar char="§"/>
              <a:defRPr sz="3200">
                <a:solidFill>
                  <a:srgbClr val="535353"/>
                </a:solidFill>
                <a:latin typeface="SourceSansPro-ExtraLight"/>
                <a:ea typeface="SourceSansPro-ExtraLight"/>
                <a:cs typeface="SourceSansPro-ExtraLight"/>
                <a:sym typeface="SourceSansPro-ExtraLight"/>
              </a:defRPr>
            </a:pP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World </a:t>
            </a:r>
            <a:r>
              <a:rPr lang="pl-PL" sz="3200" dirty="0" err="1">
                <a:solidFill>
                  <a:schemeClr val="tx1">
                    <a:lumMod val="65000"/>
                    <a:lumOff val="35000"/>
                  </a:schemeClr>
                </a:solidFill>
                <a:latin typeface="Arial" panose="020B0604020202020204" pitchFamily="34" charset="0"/>
                <a:cs typeface="Arial" panose="020B0604020202020204" pitchFamily="34" charset="0"/>
                <a:sym typeface="SourceSansPro-ExtraLight"/>
              </a:rPr>
              <a:t>Book</a:t>
            </a:r>
            <a:r>
              <a:rPr lang="pl-PL" sz="3200" dirty="0">
                <a:solidFill>
                  <a:schemeClr val="tx1">
                    <a:lumMod val="65000"/>
                    <a:lumOff val="35000"/>
                  </a:schemeClr>
                </a:solidFill>
                <a:latin typeface="Arial" panose="020B0604020202020204" pitchFamily="34" charset="0"/>
                <a:cs typeface="Arial" panose="020B0604020202020204" pitchFamily="34" charset="0"/>
                <a:sym typeface="SourceSansPro-ExtraLight"/>
              </a:rPr>
              <a:t> Capital </a:t>
            </a:r>
            <a:r>
              <a:rPr lang="pl-PL" sz="3200" dirty="0" smtClean="0">
                <a:solidFill>
                  <a:schemeClr val="tx1">
                    <a:lumMod val="65000"/>
                    <a:lumOff val="35000"/>
                  </a:schemeClr>
                </a:solidFill>
                <a:latin typeface="Arial" panose="020B0604020202020204" pitchFamily="34" charset="0"/>
                <a:cs typeface="Arial" panose="020B0604020202020204" pitchFamily="34" charset="0"/>
                <a:sym typeface="SourceSansPro-ExtraLight"/>
              </a:rPr>
              <a:t>in 2016 </a:t>
            </a:r>
          </a:p>
          <a:p>
            <a:pPr marL="457200" indent="-457200" defTabSz="457200">
              <a:lnSpc>
                <a:spcPct val="130000"/>
              </a:lnSpc>
              <a:buSzPct val="100000"/>
              <a:buFont typeface="Wingdings" panose="05000000000000000000" pitchFamily="2" charset="2"/>
              <a:buChar char="§"/>
              <a:defRPr sz="3200">
                <a:solidFill>
                  <a:srgbClr val="535353"/>
                </a:solidFill>
                <a:latin typeface="SourceSansPro-ExtraLight"/>
                <a:ea typeface="SourceSansPro-ExtraLight"/>
                <a:cs typeface="SourceSansPro-ExtraLight"/>
                <a:sym typeface="SourceSansPro-ExtraLight"/>
              </a:defRPr>
            </a:pPr>
            <a:r>
              <a:rPr lang="pl-PL" sz="3200" dirty="0" smtClean="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rPr>
              <a:t>host of </a:t>
            </a:r>
            <a:r>
              <a:rPr sz="3200" dirty="0" smtClean="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rPr>
              <a:t>World </a:t>
            </a:r>
            <a:r>
              <a:rPr sz="3200" dirty="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rPr>
              <a:t>Games </a:t>
            </a:r>
            <a:r>
              <a:rPr lang="pl-PL" sz="3200" dirty="0" smtClean="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rPr>
              <a:t>in </a:t>
            </a:r>
            <a:r>
              <a:rPr sz="3200" dirty="0" smtClean="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rPr>
              <a:t>2017</a:t>
            </a:r>
            <a:endParaRPr lang="pl-PL" sz="3200" dirty="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endParaRPr>
          </a:p>
          <a:p>
            <a:pPr marL="457200" indent="-457200" defTabSz="457200">
              <a:lnSpc>
                <a:spcPct val="130000"/>
              </a:lnSpc>
              <a:buSzPct val="100000"/>
              <a:buFont typeface="Wingdings" panose="05000000000000000000" pitchFamily="2" charset="2"/>
              <a:buChar char="§"/>
              <a:defRPr sz="3200">
                <a:solidFill>
                  <a:srgbClr val="535353"/>
                </a:solidFill>
                <a:latin typeface="SourceSansPro-ExtraLight"/>
                <a:ea typeface="SourceSansPro-ExtraLight"/>
                <a:cs typeface="SourceSansPro-ExtraLight"/>
                <a:sym typeface="SourceSansPro-ExtraLight"/>
              </a:defRPr>
            </a:pPr>
            <a:r>
              <a:rPr lang="pl-PL" sz="3200" dirty="0" smtClean="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rPr>
              <a:t>Best </a:t>
            </a:r>
            <a:r>
              <a:rPr lang="pl-PL" sz="3200" dirty="0" err="1" smtClean="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rPr>
              <a:t>destination</a:t>
            </a:r>
            <a:r>
              <a:rPr lang="pl-PL" sz="3200" dirty="0" smtClean="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rPr>
              <a:t> 2018</a:t>
            </a:r>
            <a:endParaRPr sz="3200" dirty="0">
              <a:solidFill>
                <a:schemeClr val="tx1">
                  <a:lumMod val="65000"/>
                  <a:lumOff val="35000"/>
                </a:schemeClr>
              </a:solidFill>
              <a:latin typeface="Arial" panose="020B0604020202020204" pitchFamily="34" charset="0"/>
              <a:ea typeface="Open Sans Light"/>
              <a:cs typeface="Arial" panose="020B0604020202020204" pitchFamily="34" charset="0"/>
              <a:sym typeface="Open Sans Light"/>
            </a:endParaRPr>
          </a:p>
        </p:txBody>
      </p:sp>
      <p:sp>
        <p:nvSpPr>
          <p:cNvPr id="55" name="Shape 55"/>
          <p:cNvSpPr>
            <a:spLocks noGrp="1"/>
          </p:cNvSpPr>
          <p:nvPr>
            <p:ph type="title"/>
          </p:nvPr>
        </p:nvSpPr>
        <p:spPr>
          <a:xfrm>
            <a:off x="1827450" y="377633"/>
            <a:ext cx="20729100" cy="1513795"/>
          </a:xfrm>
          <a:prstGeom prst="rect">
            <a:avLst/>
          </a:prstGeom>
        </p:spPr>
        <p:txBody>
          <a:bodyPr/>
          <a:lstStyle/>
          <a:p>
            <a:r>
              <a:rPr dirty="0" err="1" smtClean="0"/>
              <a:t>Wrocław</a:t>
            </a:r>
            <a:r>
              <a:rPr lang="pl-PL" dirty="0" smtClean="0"/>
              <a:t> – </a:t>
            </a:r>
            <a:r>
              <a:rPr lang="pl-PL" dirty="0" err="1" smtClean="0"/>
              <a:t>Poland’s</a:t>
            </a:r>
            <a:r>
              <a:rPr lang="pl-PL" dirty="0" smtClean="0"/>
              <a:t> </a:t>
            </a:r>
            <a:r>
              <a:rPr lang="en-US" dirty="0" smtClean="0">
                <a:latin typeface="Arial" panose="020B0604020202020204" pitchFamily="34" charset="0"/>
                <a:cs typeface="Arial" panose="020B0604020202020204" pitchFamily="34" charset="0"/>
                <a:sym typeface="SourceSansPro-ExtraLight"/>
              </a:rPr>
              <a:t>great </a:t>
            </a:r>
            <a:r>
              <a:rPr lang="en-US" dirty="0">
                <a:latin typeface="Arial" panose="020B0604020202020204" pitchFamily="34" charset="0"/>
                <a:cs typeface="Arial" panose="020B0604020202020204" pitchFamily="34" charset="0"/>
                <a:sym typeface="SourceSansPro-ExtraLight"/>
              </a:rPr>
              <a:t>academic </a:t>
            </a:r>
            <a:r>
              <a:rPr lang="en-US" dirty="0" smtClean="0">
                <a:sym typeface="SourceSansPro-ExtraLight"/>
              </a:rPr>
              <a:t>cent</a:t>
            </a:r>
            <a:r>
              <a:rPr lang="pl-PL" dirty="0" smtClean="0">
                <a:sym typeface="SourceSansPro-ExtraLight"/>
              </a:rPr>
              <a:t>re</a:t>
            </a:r>
            <a:endParaRPr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
        <p:nvSpPr>
          <p:cNvPr id="58" name="Shape 58"/>
          <p:cNvSpPr/>
          <p:nvPr/>
        </p:nvSpPr>
        <p:spPr>
          <a:xfrm flipH="1">
            <a:off x="18984105" y="2377859"/>
            <a:ext cx="1" cy="8214821"/>
          </a:xfrm>
          <a:prstGeom prst="line">
            <a:avLst/>
          </a:prstGeom>
          <a:ln w="3175">
            <a:solidFill>
              <a:srgbClr val="D9D9D9"/>
            </a:solidFill>
            <a:prstDash val="dot"/>
            <a:bevel/>
          </a:ln>
          <a:effectLst>
            <a:outerShdw blurRad="38100" dist="20000" dir="5400000" rotWithShape="0">
              <a:srgbClr val="000000">
                <a:alpha val="38000"/>
              </a:srgbClr>
            </a:outerShdw>
          </a:effectLst>
        </p:spPr>
        <p:txBody>
          <a:bodyPr lIns="45719" rIns="45719"/>
          <a:lstStyle/>
          <a:p>
            <a:pPr defTabSz="457200">
              <a:defRPr sz="1200">
                <a:latin typeface="+mj-lt"/>
                <a:ea typeface="+mj-ea"/>
                <a:cs typeface="+mj-cs"/>
                <a:sym typeface="Helvetica"/>
              </a:defRPr>
            </a:pPr>
            <a:endParaRPr/>
          </a:p>
        </p:txBody>
      </p:sp>
      <p:sp>
        <p:nvSpPr>
          <p:cNvPr id="59" name="Shape 59"/>
          <p:cNvSpPr/>
          <p:nvPr/>
        </p:nvSpPr>
        <p:spPr>
          <a:xfrm>
            <a:off x="9768438" y="2341394"/>
            <a:ext cx="14615562" cy="8913482"/>
          </a:xfrm>
          <a:prstGeom prst="rect">
            <a:avLst/>
          </a:prstGeom>
          <a:blipFill>
            <a:blip r:embed="rId2"/>
            <a:srcRect/>
            <a:stretch>
              <a:fillRect r="-36472"/>
            </a:stretch>
          </a:blipFill>
          <a:ln w="12700">
            <a:miter lim="400000"/>
          </a:ln>
        </p:spPr>
        <p:txBody>
          <a:bodyPr lIns="45719" rIns="45719" anchor="ctr"/>
          <a:lstStyle/>
          <a:p>
            <a:pPr>
              <a:defRPr>
                <a:solidFill>
                  <a:srgbClr val="FFFFFF"/>
                </a:solidFill>
              </a:defRPr>
            </a:pPr>
            <a:endParaRPr/>
          </a:p>
        </p:txBody>
      </p:sp>
      <p:sp>
        <p:nvSpPr>
          <p:cNvPr id="61" name="Shape 61"/>
          <p:cNvSpPr>
            <a:spLocks noGrp="1"/>
          </p:cNvSpPr>
          <p:nvPr>
            <p:ph type="title"/>
          </p:nvPr>
        </p:nvSpPr>
        <p:spPr>
          <a:xfrm>
            <a:off x="1827450" y="377633"/>
            <a:ext cx="20729100" cy="1513795"/>
          </a:xfrm>
          <a:prstGeom prst="rect">
            <a:avLst/>
          </a:prstGeom>
        </p:spPr>
        <p:txBody>
          <a:bodyPr/>
          <a:lstStyle/>
          <a:p>
            <a:r>
              <a:rPr lang="pl-PL" dirty="0" smtClean="0"/>
              <a:t>Popular? </a:t>
            </a:r>
            <a:r>
              <a:rPr lang="pl-PL" dirty="0" err="1" smtClean="0"/>
              <a:t>Yes</a:t>
            </a:r>
            <a:r>
              <a:rPr lang="pl-PL" dirty="0" smtClean="0"/>
              <a:t>, we </a:t>
            </a:r>
            <a:r>
              <a:rPr lang="pl-PL" dirty="0" err="1" smtClean="0"/>
              <a:t>are</a:t>
            </a:r>
            <a:endParaRPr dirty="0"/>
          </a:p>
        </p:txBody>
      </p:sp>
      <p:sp>
        <p:nvSpPr>
          <p:cNvPr id="2" name="Prostokąt 1"/>
          <p:cNvSpPr/>
          <p:nvPr/>
        </p:nvSpPr>
        <p:spPr>
          <a:xfrm>
            <a:off x="1444240" y="3257600"/>
            <a:ext cx="7920880" cy="6247864"/>
          </a:xfrm>
          <a:prstGeom prst="rect">
            <a:avLst/>
          </a:prstGeom>
        </p:spPr>
        <p:txBody>
          <a:bodyPr wrap="square">
            <a:spAutoFit/>
          </a:bodyPr>
          <a:lstStyle/>
          <a:p>
            <a:pPr algn="just"/>
            <a:r>
              <a:rPr lang="en-US" altLang="pl-PL" sz="4000" dirty="0">
                <a:solidFill>
                  <a:schemeClr val="tx1">
                    <a:lumMod val="65000"/>
                    <a:lumOff val="35000"/>
                  </a:schemeClr>
                </a:solidFill>
              </a:rPr>
              <a:t>According to the </a:t>
            </a:r>
            <a:r>
              <a:rPr lang="pl-PL" altLang="pl-PL" sz="4000" dirty="0" err="1">
                <a:solidFill>
                  <a:schemeClr val="tx1">
                    <a:lumMod val="65000"/>
                    <a:lumOff val="35000"/>
                  </a:schemeClr>
                </a:solidFill>
                <a:latin typeface="Arial" charset="0"/>
              </a:rPr>
              <a:t>Polish</a:t>
            </a:r>
            <a:r>
              <a:rPr lang="pl-PL" altLang="pl-PL" sz="4000" dirty="0">
                <a:solidFill>
                  <a:schemeClr val="tx1">
                    <a:lumMod val="65000"/>
                    <a:lumOff val="35000"/>
                  </a:schemeClr>
                </a:solidFill>
                <a:latin typeface="Arial" charset="0"/>
              </a:rPr>
              <a:t> </a:t>
            </a:r>
            <a:r>
              <a:rPr lang="en-US" altLang="pl-PL" sz="4000" dirty="0">
                <a:solidFill>
                  <a:schemeClr val="tx1">
                    <a:lumMod val="65000"/>
                    <a:lumOff val="35000"/>
                  </a:schemeClr>
                </a:solidFill>
              </a:rPr>
              <a:t>Ministry of Education report</a:t>
            </a:r>
            <a:r>
              <a:rPr lang="pl-PL" altLang="pl-PL" sz="4000" dirty="0" smtClean="0">
                <a:solidFill>
                  <a:schemeClr val="tx1">
                    <a:lumMod val="65000"/>
                    <a:lumOff val="35000"/>
                  </a:schemeClr>
                </a:solidFill>
                <a:latin typeface="Arial" charset="0"/>
              </a:rPr>
              <a:t>,</a:t>
            </a:r>
            <a:r>
              <a:rPr lang="pl-PL" altLang="pl-PL" sz="4000" dirty="0">
                <a:solidFill>
                  <a:schemeClr val="tx1">
                    <a:lumMod val="65000"/>
                    <a:lumOff val="35000"/>
                  </a:schemeClr>
                </a:solidFill>
              </a:rPr>
              <a:t> </a:t>
            </a:r>
            <a:r>
              <a:rPr lang="pl-PL" altLang="pl-PL" sz="4000" dirty="0" err="1" smtClean="0">
                <a:solidFill>
                  <a:schemeClr val="tx1">
                    <a:lumMod val="65000"/>
                    <a:lumOff val="35000"/>
                  </a:schemeClr>
                </a:solidFill>
              </a:rPr>
              <a:t>our</a:t>
            </a:r>
            <a:r>
              <a:rPr lang="pl-PL" altLang="pl-PL" sz="4000" dirty="0" smtClean="0">
                <a:solidFill>
                  <a:schemeClr val="tx1">
                    <a:lumMod val="65000"/>
                    <a:lumOff val="35000"/>
                  </a:schemeClr>
                </a:solidFill>
              </a:rPr>
              <a:t> </a:t>
            </a:r>
            <a:r>
              <a:rPr lang="pl-PL" altLang="pl-PL" sz="4000" dirty="0" err="1">
                <a:solidFill>
                  <a:schemeClr val="tx1">
                    <a:lumMod val="65000"/>
                    <a:lumOff val="35000"/>
                  </a:schemeClr>
                </a:solidFill>
              </a:rPr>
              <a:t>u</a:t>
            </a:r>
            <a:r>
              <a:rPr lang="pl-PL" altLang="pl-PL" sz="4000" dirty="0" err="1" smtClean="0">
                <a:solidFill>
                  <a:schemeClr val="tx1">
                    <a:lumMod val="65000"/>
                    <a:lumOff val="35000"/>
                  </a:schemeClr>
                </a:solidFill>
              </a:rPr>
              <a:t>niversity</a:t>
            </a:r>
            <a:r>
              <a:rPr lang="en-US" altLang="pl-PL" sz="4000" dirty="0" smtClean="0">
                <a:solidFill>
                  <a:schemeClr val="tx1">
                    <a:lumMod val="65000"/>
                    <a:lumOff val="35000"/>
                  </a:schemeClr>
                </a:solidFill>
              </a:rPr>
              <a:t> </a:t>
            </a:r>
            <a:r>
              <a:rPr lang="pl-PL" altLang="pl-PL" sz="4000" dirty="0" err="1">
                <a:solidFill>
                  <a:schemeClr val="tx1">
                    <a:lumMod val="65000"/>
                    <a:lumOff val="35000"/>
                  </a:schemeClr>
                </a:solidFill>
              </a:rPr>
              <a:t>has</a:t>
            </a:r>
            <a:r>
              <a:rPr lang="pl-PL" altLang="pl-PL" sz="4000" dirty="0">
                <a:solidFill>
                  <a:schemeClr val="tx1">
                    <a:lumMod val="65000"/>
                    <a:lumOff val="35000"/>
                  </a:schemeClr>
                </a:solidFill>
              </a:rPr>
              <a:t> </a:t>
            </a:r>
            <a:r>
              <a:rPr lang="pl-PL" altLang="pl-PL" sz="4000" dirty="0" err="1">
                <a:solidFill>
                  <a:schemeClr val="tx1">
                    <a:lumMod val="65000"/>
                    <a:lumOff val="35000"/>
                  </a:schemeClr>
                </a:solidFill>
              </a:rPr>
              <a:t>been</a:t>
            </a:r>
            <a:r>
              <a:rPr lang="en-US" altLang="pl-PL" sz="4000" dirty="0">
                <a:solidFill>
                  <a:schemeClr val="tx1">
                    <a:lumMod val="65000"/>
                    <a:lumOff val="35000"/>
                  </a:schemeClr>
                </a:solidFill>
              </a:rPr>
              <a:t> the most popular </a:t>
            </a:r>
            <a:r>
              <a:rPr lang="pl-PL" altLang="pl-PL" sz="4000" dirty="0" err="1">
                <a:solidFill>
                  <a:schemeClr val="tx1">
                    <a:lumMod val="65000"/>
                    <a:lumOff val="35000"/>
                  </a:schemeClr>
                </a:solidFill>
              </a:rPr>
              <a:t>u</a:t>
            </a:r>
            <a:r>
              <a:rPr lang="pl-PL" altLang="pl-PL" sz="4000" dirty="0" err="1" smtClean="0">
                <a:solidFill>
                  <a:schemeClr val="tx1">
                    <a:lumMod val="65000"/>
                    <a:lumOff val="35000"/>
                  </a:schemeClr>
                </a:solidFill>
              </a:rPr>
              <a:t>niversity</a:t>
            </a:r>
            <a:r>
              <a:rPr lang="pl-PL" altLang="pl-PL" sz="4000" dirty="0" smtClean="0">
                <a:solidFill>
                  <a:schemeClr val="tx1">
                    <a:lumMod val="65000"/>
                    <a:lumOff val="35000"/>
                  </a:schemeClr>
                </a:solidFill>
              </a:rPr>
              <a:t> of </a:t>
            </a:r>
            <a:r>
              <a:rPr lang="pl-PL" altLang="pl-PL" sz="4000" dirty="0" err="1" smtClean="0">
                <a:solidFill>
                  <a:schemeClr val="tx1">
                    <a:lumMod val="65000"/>
                    <a:lumOff val="35000"/>
                  </a:schemeClr>
                </a:solidFill>
              </a:rPr>
              <a:t>economics</a:t>
            </a:r>
            <a:r>
              <a:rPr lang="pl-PL" altLang="pl-PL" sz="4000" dirty="0" smtClean="0">
                <a:solidFill>
                  <a:schemeClr val="tx1">
                    <a:lumMod val="65000"/>
                    <a:lumOff val="35000"/>
                  </a:schemeClr>
                </a:solidFill>
              </a:rPr>
              <a:t> </a:t>
            </a:r>
            <a:r>
              <a:rPr lang="en-US" altLang="pl-PL" sz="4000" dirty="0" smtClean="0">
                <a:solidFill>
                  <a:schemeClr val="tx1">
                    <a:lumMod val="65000"/>
                    <a:lumOff val="35000"/>
                  </a:schemeClr>
                </a:solidFill>
              </a:rPr>
              <a:t>among </a:t>
            </a:r>
            <a:r>
              <a:rPr lang="en-US" altLang="pl-PL" sz="4000" dirty="0">
                <a:solidFill>
                  <a:schemeClr val="tx1">
                    <a:lumMod val="65000"/>
                    <a:lumOff val="35000"/>
                  </a:schemeClr>
                </a:solidFill>
              </a:rPr>
              <a:t>all the </a:t>
            </a:r>
            <a:r>
              <a:rPr lang="pl-PL" altLang="pl-PL" sz="4000" dirty="0" smtClean="0">
                <a:solidFill>
                  <a:schemeClr val="tx1">
                    <a:lumMod val="65000"/>
                    <a:lumOff val="35000"/>
                  </a:schemeClr>
                </a:solidFill>
              </a:rPr>
              <a:t>P</a:t>
            </a:r>
            <a:r>
              <a:rPr lang="en-US" altLang="pl-PL" sz="4000" dirty="0" err="1" smtClean="0">
                <a:solidFill>
                  <a:schemeClr val="tx1">
                    <a:lumMod val="65000"/>
                    <a:lumOff val="35000"/>
                  </a:schemeClr>
                </a:solidFill>
              </a:rPr>
              <a:t>olish</a:t>
            </a:r>
            <a:r>
              <a:rPr lang="en-US" altLang="pl-PL" sz="4000" dirty="0" smtClean="0">
                <a:solidFill>
                  <a:schemeClr val="tx1">
                    <a:lumMod val="65000"/>
                    <a:lumOff val="35000"/>
                  </a:schemeClr>
                </a:solidFill>
              </a:rPr>
              <a:t> </a:t>
            </a:r>
            <a:r>
              <a:rPr lang="en-US" altLang="pl-PL" sz="4000" dirty="0">
                <a:solidFill>
                  <a:schemeClr val="tx1">
                    <a:lumMod val="65000"/>
                    <a:lumOff val="35000"/>
                  </a:schemeClr>
                </a:solidFill>
              </a:rPr>
              <a:t>public </a:t>
            </a:r>
            <a:r>
              <a:rPr lang="pl-PL" altLang="pl-PL" sz="4000" dirty="0">
                <a:solidFill>
                  <a:schemeClr val="tx1">
                    <a:lumMod val="65000"/>
                    <a:lumOff val="35000"/>
                  </a:schemeClr>
                </a:solidFill>
              </a:rPr>
              <a:t>u</a:t>
            </a:r>
            <a:r>
              <a:rPr lang="en-US" altLang="pl-PL" sz="4000" dirty="0" err="1" smtClean="0">
                <a:solidFill>
                  <a:schemeClr val="tx1">
                    <a:lumMod val="65000"/>
                    <a:lumOff val="35000"/>
                  </a:schemeClr>
                </a:solidFill>
              </a:rPr>
              <a:t>niversit</a:t>
            </a:r>
            <a:r>
              <a:rPr lang="pl-PL" altLang="pl-PL" sz="4000" dirty="0" err="1" smtClean="0">
                <a:solidFill>
                  <a:schemeClr val="tx1">
                    <a:lumMod val="65000"/>
                    <a:lumOff val="35000"/>
                  </a:schemeClr>
                </a:solidFill>
              </a:rPr>
              <a:t>ies</a:t>
            </a:r>
            <a:r>
              <a:rPr lang="en-US" altLang="pl-PL" sz="4000" dirty="0" smtClean="0">
                <a:solidFill>
                  <a:schemeClr val="tx1">
                    <a:lumMod val="65000"/>
                    <a:lumOff val="35000"/>
                  </a:schemeClr>
                </a:solidFill>
              </a:rPr>
              <a:t> </a:t>
            </a:r>
            <a:r>
              <a:rPr lang="pl-PL" altLang="pl-PL" sz="4000" dirty="0" smtClean="0">
                <a:solidFill>
                  <a:schemeClr val="tx1">
                    <a:lumMod val="65000"/>
                    <a:lumOff val="35000"/>
                  </a:schemeClr>
                </a:solidFill>
              </a:rPr>
              <a:t> </a:t>
            </a:r>
            <a:r>
              <a:rPr lang="pl-PL" altLang="pl-PL" sz="4000" dirty="0" err="1">
                <a:solidFill>
                  <a:schemeClr val="tx1">
                    <a:lumMod val="65000"/>
                    <a:lumOff val="35000"/>
                  </a:schemeClr>
                </a:solidFill>
              </a:rPr>
              <a:t>since</a:t>
            </a:r>
            <a:r>
              <a:rPr lang="pl-PL" altLang="pl-PL" sz="4000" dirty="0">
                <a:solidFill>
                  <a:schemeClr val="tx1">
                    <a:lumMod val="65000"/>
                    <a:lumOff val="35000"/>
                  </a:schemeClr>
                </a:solidFill>
              </a:rPr>
              <a:t> </a:t>
            </a:r>
            <a:r>
              <a:rPr lang="pl-PL" altLang="pl-PL" sz="4000" dirty="0" smtClean="0">
                <a:solidFill>
                  <a:schemeClr val="tx1">
                    <a:lumMod val="65000"/>
                    <a:lumOff val="35000"/>
                  </a:schemeClr>
                </a:solidFill>
              </a:rPr>
              <a:t>2009, </a:t>
            </a:r>
            <a:r>
              <a:rPr lang="pl-PL" altLang="pl-PL" sz="4000" dirty="0" smtClean="0">
                <a:solidFill>
                  <a:schemeClr val="tx1">
                    <a:lumMod val="65000"/>
                    <a:lumOff val="35000"/>
                  </a:schemeClr>
                </a:solidFill>
              </a:rPr>
              <a:t>in </a:t>
            </a:r>
            <a:r>
              <a:rPr lang="pl-PL" altLang="pl-PL" sz="4000" dirty="0" err="1" smtClean="0">
                <a:solidFill>
                  <a:schemeClr val="tx1">
                    <a:lumMod val="65000"/>
                    <a:lumOff val="35000"/>
                  </a:schemeClr>
                </a:solidFill>
              </a:rPr>
              <a:t>terms</a:t>
            </a:r>
            <a:r>
              <a:rPr lang="pl-PL" altLang="pl-PL" sz="4000" dirty="0" smtClean="0">
                <a:solidFill>
                  <a:schemeClr val="tx1">
                    <a:lumMod val="65000"/>
                    <a:lumOff val="35000"/>
                  </a:schemeClr>
                </a:solidFill>
              </a:rPr>
              <a:t> of</a:t>
            </a:r>
            <a:r>
              <a:rPr lang="en-US" altLang="pl-PL" sz="4000" dirty="0" smtClean="0">
                <a:solidFill>
                  <a:schemeClr val="tx1">
                    <a:lumMod val="65000"/>
                    <a:lumOff val="35000"/>
                  </a:schemeClr>
                </a:solidFill>
              </a:rPr>
              <a:t> </a:t>
            </a:r>
            <a:r>
              <a:rPr lang="en-US" altLang="pl-PL" sz="4000" dirty="0">
                <a:solidFill>
                  <a:schemeClr val="tx1">
                    <a:lumMod val="65000"/>
                    <a:lumOff val="35000"/>
                  </a:schemeClr>
                </a:solidFill>
              </a:rPr>
              <a:t>the number of candidates</a:t>
            </a:r>
            <a:r>
              <a:rPr lang="en-US" altLang="pl-PL" sz="4000" dirty="0" smtClean="0">
                <a:solidFill>
                  <a:schemeClr val="tx1">
                    <a:lumMod val="65000"/>
                    <a:lumOff val="35000"/>
                  </a:schemeClr>
                </a:solidFill>
              </a:rPr>
              <a:t>.</a:t>
            </a:r>
            <a:endParaRPr lang="pl-PL" altLang="pl-PL" sz="4000" dirty="0" smtClean="0">
              <a:solidFill>
                <a:schemeClr val="tx1">
                  <a:lumMod val="65000"/>
                  <a:lumOff val="35000"/>
                </a:schemeClr>
              </a:solidFill>
            </a:endParaRPr>
          </a:p>
          <a:p>
            <a:pPr algn="just"/>
            <a:endParaRPr lang="pl-PL" sz="4000" dirty="0">
              <a:solidFill>
                <a:schemeClr val="tx1">
                  <a:lumMod val="65000"/>
                  <a:lumOff val="35000"/>
                </a:schemeClr>
              </a:solidFill>
            </a:endParaRPr>
          </a:p>
          <a:p>
            <a:pPr algn="just"/>
            <a:r>
              <a:rPr lang="pl-PL" sz="4000" dirty="0" err="1" smtClean="0">
                <a:solidFill>
                  <a:schemeClr val="tx1">
                    <a:lumMod val="65000"/>
                    <a:lumOff val="35000"/>
                  </a:schemeClr>
                </a:solidFill>
              </a:rPr>
              <a:t>Every</a:t>
            </a:r>
            <a:r>
              <a:rPr lang="pl-PL" sz="4000" dirty="0" smtClean="0">
                <a:solidFill>
                  <a:schemeClr val="tx1">
                    <a:lumMod val="65000"/>
                    <a:lumOff val="35000"/>
                  </a:schemeClr>
                </a:solidFill>
              </a:rPr>
              <a:t> </a:t>
            </a:r>
            <a:r>
              <a:rPr lang="pl-PL" sz="4000" dirty="0" err="1" smtClean="0">
                <a:solidFill>
                  <a:schemeClr val="tx1">
                    <a:lumMod val="65000"/>
                    <a:lumOff val="35000"/>
                  </a:schemeClr>
                </a:solidFill>
              </a:rPr>
              <a:t>year</a:t>
            </a:r>
            <a:r>
              <a:rPr lang="pl-PL" sz="4000" dirty="0" smtClean="0">
                <a:solidFill>
                  <a:schemeClr val="tx1">
                    <a:lumMod val="65000"/>
                    <a:lumOff val="35000"/>
                  </a:schemeClr>
                </a:solidFill>
              </a:rPr>
              <a:t> we </a:t>
            </a:r>
            <a:r>
              <a:rPr lang="pl-PL" sz="4000" dirty="0" err="1" smtClean="0">
                <a:solidFill>
                  <a:schemeClr val="tx1">
                    <a:lumMod val="65000"/>
                    <a:lumOff val="35000"/>
                  </a:schemeClr>
                </a:solidFill>
              </a:rPr>
              <a:t>receive</a:t>
            </a:r>
            <a:r>
              <a:rPr lang="pl-PL" sz="4000" dirty="0" smtClean="0">
                <a:solidFill>
                  <a:schemeClr val="tx1">
                    <a:lumMod val="65000"/>
                    <a:lumOff val="35000"/>
                  </a:schemeClr>
                </a:solidFill>
              </a:rPr>
              <a:t> </a:t>
            </a:r>
            <a:r>
              <a:rPr lang="pl-PL" sz="4000" dirty="0" err="1" smtClean="0">
                <a:solidFill>
                  <a:schemeClr val="tx1">
                    <a:lumMod val="65000"/>
                    <a:lumOff val="35000"/>
                  </a:schemeClr>
                </a:solidFill>
              </a:rPr>
              <a:t>over</a:t>
            </a:r>
            <a:r>
              <a:rPr lang="pl-PL" sz="4000" dirty="0" smtClean="0">
                <a:solidFill>
                  <a:schemeClr val="tx1">
                    <a:lumMod val="65000"/>
                    <a:lumOff val="35000"/>
                  </a:schemeClr>
                </a:solidFill>
              </a:rPr>
              <a:t> 8,000 </a:t>
            </a:r>
            <a:r>
              <a:rPr lang="pl-PL" sz="4000" dirty="0" err="1" smtClean="0">
                <a:solidFill>
                  <a:schemeClr val="tx1">
                    <a:lumMod val="65000"/>
                    <a:lumOff val="35000"/>
                  </a:schemeClr>
                </a:solidFill>
              </a:rPr>
              <a:t>entry</a:t>
            </a:r>
            <a:r>
              <a:rPr lang="pl-PL" sz="4000" dirty="0" smtClean="0">
                <a:solidFill>
                  <a:schemeClr val="tx1">
                    <a:lumMod val="65000"/>
                    <a:lumOff val="35000"/>
                  </a:schemeClr>
                </a:solidFill>
              </a:rPr>
              <a:t> </a:t>
            </a:r>
            <a:r>
              <a:rPr lang="pl-PL" sz="4000" dirty="0" err="1" smtClean="0">
                <a:solidFill>
                  <a:schemeClr val="tx1">
                    <a:lumMod val="65000"/>
                    <a:lumOff val="35000"/>
                  </a:schemeClr>
                </a:solidFill>
              </a:rPr>
              <a:t>applications</a:t>
            </a:r>
            <a:r>
              <a:rPr lang="pl-PL" sz="4000" dirty="0" smtClean="0">
                <a:solidFill>
                  <a:schemeClr val="tx1">
                    <a:lumMod val="65000"/>
                    <a:lumOff val="35000"/>
                  </a:schemeClr>
                </a:solidFill>
              </a:rPr>
              <a:t>.</a:t>
            </a:r>
            <a:endParaRPr lang="pl-PL" sz="4000"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64" name="Shape 64"/>
          <p:cNvSpPr>
            <a:spLocks noGrp="1"/>
          </p:cNvSpPr>
          <p:nvPr>
            <p:ph type="title"/>
          </p:nvPr>
        </p:nvSpPr>
        <p:spPr>
          <a:xfrm>
            <a:off x="1827450" y="377633"/>
            <a:ext cx="20729100" cy="1513795"/>
          </a:xfrm>
          <a:prstGeom prst="rect">
            <a:avLst/>
          </a:prstGeom>
        </p:spPr>
        <p:txBody>
          <a:bodyPr/>
          <a:lstStyle/>
          <a:p>
            <a:pPr>
              <a:defRPr>
                <a:latin typeface="Open Sans Semibold"/>
                <a:ea typeface="Open Sans Semibold"/>
                <a:cs typeface="Open Sans Semibold"/>
                <a:sym typeface="Open Sans Semibold"/>
              </a:defRPr>
            </a:pPr>
            <a:r>
              <a:rPr lang="pl-PL" dirty="0" err="1" smtClean="0">
                <a:latin typeface="Open Sans"/>
                <a:ea typeface="Open Sans"/>
                <a:cs typeface="Open Sans"/>
                <a:sym typeface="Open Sans"/>
              </a:rPr>
              <a:t>Facts</a:t>
            </a:r>
            <a:r>
              <a:rPr lang="pl-PL" dirty="0" smtClean="0">
                <a:latin typeface="Open Sans"/>
                <a:ea typeface="Open Sans"/>
                <a:cs typeface="Open Sans"/>
                <a:sym typeface="Open Sans"/>
              </a:rPr>
              <a:t> and </a:t>
            </a:r>
            <a:r>
              <a:rPr lang="pl-PL" dirty="0" err="1"/>
              <a:t>f</a:t>
            </a:r>
            <a:r>
              <a:rPr lang="pl-PL" dirty="0" err="1" smtClean="0">
                <a:latin typeface="Open Sans"/>
                <a:ea typeface="Open Sans"/>
                <a:cs typeface="Open Sans"/>
                <a:sym typeface="Open Sans"/>
              </a:rPr>
              <a:t>igures</a:t>
            </a:r>
            <a:endParaRPr b="1" dirty="0"/>
          </a:p>
        </p:txBody>
      </p:sp>
      <p:sp>
        <p:nvSpPr>
          <p:cNvPr id="65" name="Shape 65"/>
          <p:cNvSpPr/>
          <p:nvPr/>
        </p:nvSpPr>
        <p:spPr>
          <a:xfrm>
            <a:off x="1580308" y="2537520"/>
            <a:ext cx="21196868" cy="8261564"/>
          </a:xfrm>
          <a:prstGeom prst="rect">
            <a:avLst/>
          </a:prstGeom>
          <a:ln w="12700">
            <a:miter lim="400000"/>
          </a:ln>
          <a:extLst>
            <a:ext uri="{C572A759-6A51-4108-AA02-DFA0A04FC94B}">
              <ma14:wrappingTextBoxFlag xmlns="" xmlns:ma14="http://schemas.microsoft.com/office/mac/drawingml/2011/main" val="1"/>
            </a:ext>
          </a:extLst>
        </p:spPr>
        <p:txBody>
          <a:bodyPr lIns="121897" tIns="121897" rIns="121897" bIns="121897" numCol="2" spcCol="1059843"/>
          <a:lstStyle/>
          <a:p>
            <a:pPr algn="ctr" defTabSz="1218984">
              <a:defRPr sz="10000">
                <a:solidFill>
                  <a:srgbClr val="C51D00"/>
                </a:solidFill>
                <a:latin typeface="Open Sans Semibold"/>
                <a:ea typeface="Open Sans Semibold"/>
                <a:cs typeface="Open Sans Semibold"/>
                <a:sym typeface="Open Sans Semibold"/>
              </a:defRPr>
            </a:pPr>
            <a:r>
              <a:rPr lang="pl-PL" sz="4800" dirty="0" smtClean="0"/>
              <a:t>11,500 </a:t>
            </a:r>
            <a:endParaRPr lang="pl-PL" sz="4800" dirty="0"/>
          </a:p>
          <a:p>
            <a:pPr algn="ctr" defTabSz="1218984">
              <a:defRPr sz="3500">
                <a:solidFill>
                  <a:srgbClr val="535353"/>
                </a:solidFill>
                <a:latin typeface="Open Sans"/>
                <a:ea typeface="Open Sans"/>
                <a:cs typeface="Open Sans"/>
                <a:sym typeface="Open Sans"/>
              </a:defRPr>
            </a:pPr>
            <a:r>
              <a:rPr lang="pl-PL" sz="4800" dirty="0" err="1"/>
              <a:t>s</a:t>
            </a:r>
            <a:r>
              <a:rPr lang="pl-PL" sz="4800" dirty="0" err="1" smtClean="0"/>
              <a:t>tudents</a:t>
            </a:r>
            <a:r>
              <a:rPr lang="pl-PL" sz="4800" dirty="0" smtClean="0"/>
              <a:t> of </a:t>
            </a:r>
            <a:r>
              <a:rPr lang="pl-PL" sz="4800" dirty="0" err="1" smtClean="0"/>
              <a:t>full</a:t>
            </a:r>
            <a:r>
              <a:rPr lang="pl-PL" sz="4800" dirty="0" smtClean="0"/>
              <a:t> </a:t>
            </a:r>
            <a:r>
              <a:rPr lang="pl-PL" sz="4800" dirty="0" err="1" smtClean="0"/>
              <a:t>time</a:t>
            </a:r>
            <a:r>
              <a:rPr lang="pl-PL" sz="4800" dirty="0" smtClean="0"/>
              <a:t> and part </a:t>
            </a:r>
            <a:r>
              <a:rPr lang="pl-PL" sz="4800" dirty="0" err="1" smtClean="0"/>
              <a:t>time</a:t>
            </a:r>
            <a:r>
              <a:rPr lang="pl-PL" sz="4800" dirty="0" smtClean="0"/>
              <a:t> </a:t>
            </a:r>
            <a:r>
              <a:rPr lang="pl-PL" sz="4800" dirty="0" err="1" smtClean="0"/>
              <a:t>courses</a:t>
            </a:r>
            <a:endParaRPr lang="pl-PL" sz="4800" dirty="0" smtClean="0"/>
          </a:p>
          <a:p>
            <a:pPr algn="ctr" defTabSz="1218984">
              <a:defRPr sz="3500">
                <a:solidFill>
                  <a:srgbClr val="535353"/>
                </a:solidFill>
                <a:latin typeface="Open Sans"/>
                <a:ea typeface="Open Sans"/>
                <a:cs typeface="Open Sans"/>
                <a:sym typeface="Open Sans"/>
              </a:defRPr>
            </a:pPr>
            <a:endParaRPr lang="pl-PL" sz="4800" dirty="0"/>
          </a:p>
          <a:p>
            <a:pPr algn="ctr" defTabSz="1218984">
              <a:defRPr sz="10000">
                <a:solidFill>
                  <a:srgbClr val="C51D00"/>
                </a:solidFill>
                <a:latin typeface="Open Sans Semibold"/>
                <a:ea typeface="Open Sans Semibold"/>
                <a:cs typeface="Open Sans Semibold"/>
                <a:sym typeface="Open Sans Semibold"/>
              </a:defRPr>
            </a:pPr>
            <a:r>
              <a:rPr sz="4800" dirty="0" smtClean="0"/>
              <a:t>500 </a:t>
            </a:r>
            <a:r>
              <a:rPr sz="4800" dirty="0"/>
              <a:t>(214)</a:t>
            </a:r>
          </a:p>
          <a:p>
            <a:pPr algn="ctr" defTabSz="1218984">
              <a:defRPr sz="3500">
                <a:solidFill>
                  <a:srgbClr val="535353"/>
                </a:solidFill>
                <a:latin typeface="Open Sans"/>
                <a:ea typeface="Open Sans"/>
                <a:cs typeface="Open Sans"/>
                <a:sym typeface="Open Sans"/>
              </a:defRPr>
            </a:pPr>
            <a:r>
              <a:rPr lang="pl-PL" sz="4800" dirty="0" err="1"/>
              <a:t>f</a:t>
            </a:r>
            <a:r>
              <a:rPr lang="pl-PL" sz="4800" dirty="0" err="1" smtClean="0"/>
              <a:t>oreign</a:t>
            </a:r>
            <a:r>
              <a:rPr lang="pl-PL" sz="4800" dirty="0" smtClean="0"/>
              <a:t> </a:t>
            </a:r>
            <a:r>
              <a:rPr lang="pl-PL" sz="4800" dirty="0" err="1"/>
              <a:t>s</a:t>
            </a:r>
            <a:r>
              <a:rPr lang="pl-PL" sz="4800" dirty="0" err="1" smtClean="0"/>
              <a:t>tudents</a:t>
            </a:r>
            <a:r>
              <a:rPr lang="pl-PL" sz="4800" dirty="0" smtClean="0"/>
              <a:t> </a:t>
            </a:r>
            <a:r>
              <a:rPr sz="4800" dirty="0" smtClean="0"/>
              <a:t>(</a:t>
            </a:r>
            <a:r>
              <a:rPr sz="4800" dirty="0"/>
              <a:t>Erasmus</a:t>
            </a:r>
            <a:r>
              <a:rPr sz="4800" dirty="0" smtClean="0"/>
              <a:t>)</a:t>
            </a:r>
            <a:r>
              <a:rPr lang="pl-PL" sz="4800" dirty="0" smtClean="0"/>
              <a:t/>
            </a:r>
            <a:br>
              <a:rPr lang="pl-PL" sz="4800" dirty="0" smtClean="0"/>
            </a:br>
            <a:endParaRPr sz="4800" dirty="0"/>
          </a:p>
          <a:p>
            <a:pPr algn="ctr" defTabSz="1218984">
              <a:defRPr sz="10000">
                <a:solidFill>
                  <a:srgbClr val="C51D00"/>
                </a:solidFill>
                <a:latin typeface="Open Sans Semibold"/>
                <a:ea typeface="Open Sans Semibold"/>
                <a:cs typeface="Open Sans Semibold"/>
                <a:sym typeface="Open Sans Semibold"/>
              </a:defRPr>
            </a:pPr>
            <a:r>
              <a:rPr sz="4800" dirty="0" smtClean="0"/>
              <a:t>87</a:t>
            </a:r>
            <a:r>
              <a:rPr lang="pl-PL" sz="4800" dirty="0" smtClean="0"/>
              <a:t>,</a:t>
            </a:r>
            <a:r>
              <a:rPr sz="4800" dirty="0" smtClean="0"/>
              <a:t>000</a:t>
            </a:r>
            <a:endParaRPr sz="4800" dirty="0"/>
          </a:p>
          <a:p>
            <a:pPr algn="ctr" defTabSz="1218984">
              <a:defRPr sz="3500">
                <a:solidFill>
                  <a:srgbClr val="535353"/>
                </a:solidFill>
                <a:latin typeface="Open Sans"/>
                <a:ea typeface="Open Sans"/>
                <a:cs typeface="Open Sans"/>
                <a:sym typeface="Open Sans"/>
              </a:defRPr>
            </a:pPr>
            <a:r>
              <a:rPr lang="pl-PL" sz="4800" dirty="0" err="1"/>
              <a:t>g</a:t>
            </a:r>
            <a:r>
              <a:rPr lang="pl-PL" sz="4800" dirty="0" err="1" smtClean="0"/>
              <a:t>raduates</a:t>
            </a:r>
            <a:r>
              <a:rPr lang="pl-PL" sz="4800" dirty="0" smtClean="0"/>
              <a:t> </a:t>
            </a:r>
            <a:br>
              <a:rPr lang="pl-PL" sz="4800" dirty="0" smtClean="0"/>
            </a:br>
            <a:endParaRPr sz="4800" dirty="0"/>
          </a:p>
          <a:p>
            <a:pPr algn="ctr" defTabSz="1218984">
              <a:defRPr sz="10000">
                <a:solidFill>
                  <a:srgbClr val="C51D00"/>
                </a:solidFill>
                <a:latin typeface="Open Sans Semibold"/>
                <a:ea typeface="Open Sans Semibold"/>
                <a:cs typeface="Open Sans Semibold"/>
                <a:sym typeface="Open Sans Semibold"/>
              </a:defRPr>
            </a:pPr>
            <a:r>
              <a:rPr sz="4800" dirty="0" smtClean="0"/>
              <a:t>670</a:t>
            </a:r>
            <a:endParaRPr sz="4800" dirty="0"/>
          </a:p>
          <a:p>
            <a:pPr algn="ctr" defTabSz="1218984">
              <a:defRPr sz="3500">
                <a:solidFill>
                  <a:srgbClr val="535353"/>
                </a:solidFill>
                <a:latin typeface="Open Sans"/>
                <a:ea typeface="Open Sans"/>
                <a:cs typeface="Open Sans"/>
                <a:sym typeface="Open Sans"/>
              </a:defRPr>
            </a:pPr>
            <a:r>
              <a:rPr lang="pl-PL" sz="4800" dirty="0" err="1"/>
              <a:t>a</a:t>
            </a:r>
            <a:r>
              <a:rPr lang="pl-PL" sz="4800" dirty="0" err="1" smtClean="0"/>
              <a:t>cademic</a:t>
            </a:r>
            <a:r>
              <a:rPr lang="pl-PL" sz="4800" dirty="0" smtClean="0"/>
              <a:t> </a:t>
            </a:r>
            <a:r>
              <a:rPr lang="pl-PL" sz="4800" dirty="0" err="1" smtClean="0"/>
              <a:t>staff</a:t>
            </a:r>
            <a:endParaRPr sz="4800" dirty="0"/>
          </a:p>
          <a:p>
            <a:pPr algn="ctr" defTabSz="1218984">
              <a:defRPr sz="10000">
                <a:solidFill>
                  <a:srgbClr val="C51D00"/>
                </a:solidFill>
                <a:latin typeface="Open Sans Semibold"/>
                <a:ea typeface="Open Sans Semibold"/>
                <a:cs typeface="Open Sans Semibold"/>
                <a:sym typeface="Open Sans Semibold"/>
              </a:defRPr>
            </a:pPr>
            <a:r>
              <a:rPr lang="pl-PL" sz="4800" dirty="0" smtClean="0"/>
              <a:t/>
            </a:r>
            <a:br>
              <a:rPr lang="pl-PL" sz="4800" dirty="0" smtClean="0"/>
            </a:br>
            <a:r>
              <a:rPr sz="4800" dirty="0" smtClean="0"/>
              <a:t>4</a:t>
            </a:r>
            <a:endParaRPr sz="4800" dirty="0"/>
          </a:p>
          <a:p>
            <a:pPr algn="ctr" defTabSz="1218984">
              <a:defRPr sz="3500">
                <a:solidFill>
                  <a:srgbClr val="535353"/>
                </a:solidFill>
                <a:latin typeface="Open Sans"/>
                <a:ea typeface="Open Sans"/>
                <a:cs typeface="Open Sans"/>
                <a:sym typeface="Open Sans"/>
              </a:defRPr>
            </a:pPr>
            <a:r>
              <a:rPr lang="pl-PL" sz="4800" dirty="0" err="1"/>
              <a:t>f</a:t>
            </a:r>
            <a:r>
              <a:rPr lang="pl-PL" sz="4800" dirty="0" err="1" smtClean="0"/>
              <a:t>aculties</a:t>
            </a:r>
            <a:r>
              <a:rPr lang="pl-PL" sz="4800" dirty="0" smtClean="0"/>
              <a:t/>
            </a:r>
            <a:br>
              <a:rPr lang="pl-PL" sz="4800" dirty="0" smtClean="0"/>
            </a:br>
            <a:endParaRPr sz="4800" dirty="0" smtClean="0"/>
          </a:p>
          <a:p>
            <a:pPr algn="ctr" defTabSz="1218984">
              <a:defRPr sz="10000">
                <a:solidFill>
                  <a:srgbClr val="C51D00"/>
                </a:solidFill>
                <a:latin typeface="Open Sans Semibold"/>
                <a:ea typeface="Open Sans Semibold"/>
                <a:cs typeface="Open Sans Semibold"/>
                <a:sym typeface="Open Sans Semibold"/>
              </a:defRPr>
            </a:pPr>
            <a:r>
              <a:rPr sz="4800" dirty="0" smtClean="0"/>
              <a:t>10</a:t>
            </a:r>
          </a:p>
          <a:p>
            <a:pPr algn="ctr" defTabSz="1218984">
              <a:defRPr sz="3500">
                <a:solidFill>
                  <a:srgbClr val="535353"/>
                </a:solidFill>
                <a:latin typeface="Open Sans"/>
                <a:ea typeface="Open Sans"/>
                <a:cs typeface="Open Sans"/>
                <a:sym typeface="Open Sans"/>
              </a:defRPr>
            </a:pPr>
            <a:r>
              <a:rPr lang="pl-PL" sz="4800" dirty="0" err="1">
                <a:solidFill>
                  <a:schemeClr val="tx1">
                    <a:lumMod val="65000"/>
                    <a:lumOff val="35000"/>
                  </a:schemeClr>
                </a:solidFill>
                <a:sym typeface="Open Sans"/>
              </a:rPr>
              <a:t>m</a:t>
            </a:r>
            <a:r>
              <a:rPr lang="pl-PL" sz="4800" dirty="0" err="1" smtClean="0">
                <a:solidFill>
                  <a:schemeClr val="tx1">
                    <a:lumMod val="65000"/>
                    <a:lumOff val="35000"/>
                  </a:schemeClr>
                </a:solidFill>
                <a:sym typeface="Open Sans"/>
              </a:rPr>
              <a:t>ajors</a:t>
            </a:r>
            <a:r>
              <a:rPr lang="pl-PL" sz="4800" dirty="0" smtClean="0"/>
              <a:t/>
            </a:r>
            <a:br>
              <a:rPr lang="pl-PL" sz="4800" dirty="0" smtClean="0"/>
            </a:br>
            <a:endParaRPr sz="4800" dirty="0"/>
          </a:p>
          <a:p>
            <a:pPr algn="ctr" defTabSz="1218984">
              <a:defRPr sz="10000">
                <a:solidFill>
                  <a:srgbClr val="C51D00"/>
                </a:solidFill>
                <a:latin typeface="Open Sans Semibold"/>
                <a:ea typeface="Open Sans Semibold"/>
                <a:cs typeface="Open Sans Semibold"/>
                <a:sym typeface="Open Sans Semibold"/>
              </a:defRPr>
            </a:pPr>
            <a:r>
              <a:rPr lang="pl-PL" sz="4800" dirty="0" smtClean="0"/>
              <a:t>10</a:t>
            </a:r>
            <a:r>
              <a:rPr sz="4800" dirty="0" smtClean="0"/>
              <a:t>0</a:t>
            </a:r>
            <a:endParaRPr sz="4800" dirty="0"/>
          </a:p>
          <a:p>
            <a:pPr algn="ctr" defTabSz="1218984">
              <a:defRPr sz="3500">
                <a:solidFill>
                  <a:srgbClr val="535353"/>
                </a:solidFill>
                <a:latin typeface="Open Sans"/>
                <a:ea typeface="Open Sans"/>
                <a:cs typeface="Open Sans"/>
                <a:sym typeface="Open Sans"/>
              </a:defRPr>
            </a:pPr>
            <a:r>
              <a:rPr lang="pl-PL" sz="4800" dirty="0" err="1"/>
              <a:t>s</a:t>
            </a:r>
            <a:r>
              <a:rPr sz="4800" dirty="0" smtClean="0"/>
              <a:t>p</a:t>
            </a:r>
            <a:r>
              <a:rPr lang="pl-PL" sz="4800" dirty="0" err="1" smtClean="0"/>
              <a:t>eci</a:t>
            </a:r>
            <a:r>
              <a:rPr sz="4800" dirty="0" smtClean="0"/>
              <a:t>al</a:t>
            </a:r>
            <a:r>
              <a:rPr lang="pl-PL" sz="4800" dirty="0" err="1" smtClean="0"/>
              <a:t>izations</a:t>
            </a:r>
            <a:endParaRPr sz="4800" dirty="0"/>
          </a:p>
          <a:p>
            <a:pPr algn="ctr" defTabSz="1218984">
              <a:defRPr sz="3500">
                <a:solidFill>
                  <a:srgbClr val="535353"/>
                </a:solidFill>
                <a:latin typeface="Open Sans"/>
                <a:ea typeface="Open Sans"/>
                <a:cs typeface="Open Sans"/>
                <a:sym typeface="Open Sans"/>
              </a:defRPr>
            </a:pPr>
            <a:endParaRPr sz="4800" dirty="0"/>
          </a:p>
          <a:p>
            <a:pPr algn="ctr" defTabSz="1218984">
              <a:defRPr sz="10000">
                <a:solidFill>
                  <a:srgbClr val="C51D00"/>
                </a:solidFill>
                <a:latin typeface="Open Sans Semibold"/>
                <a:ea typeface="Open Sans Semibold"/>
                <a:cs typeface="Open Sans Semibold"/>
                <a:sym typeface="Open Sans Semibold"/>
              </a:defRPr>
            </a:pPr>
            <a:endParaRPr dirty="0"/>
          </a:p>
        </p:txBody>
      </p:sp>
      <p:sp>
        <p:nvSpPr>
          <p:cNvPr id="66" name="Shape 66"/>
          <p:cNvSpPr/>
          <p:nvPr/>
        </p:nvSpPr>
        <p:spPr>
          <a:xfrm>
            <a:off x="11416769" y="1940386"/>
            <a:ext cx="1553646" cy="128015"/>
          </a:xfrm>
          <a:prstGeom prst="rect">
            <a:avLst/>
          </a:prstGeom>
          <a:solidFill>
            <a:srgbClr val="ECECEC"/>
          </a:solidFill>
          <a:ln w="12700">
            <a:miter lim="400000"/>
          </a:ln>
        </p:spPr>
        <p:txBody>
          <a:bodyPr lIns="45719" rIns="45719" anchor="ctr"/>
          <a:lstStyle/>
          <a:p>
            <a:pPr algn="ctr">
              <a:defRPr>
                <a:solidFill>
                  <a:schemeClr val="accent2"/>
                </a:solidFill>
                <a:latin typeface="Open Sans Light"/>
                <a:ea typeface="Open Sans Light"/>
                <a:cs typeface="Open Sans Light"/>
                <a:sym typeface="Open Sans Light"/>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
        <p:nvSpPr>
          <p:cNvPr id="79" name="Shape 79"/>
          <p:cNvSpPr>
            <a:spLocks noGrp="1"/>
          </p:cNvSpPr>
          <p:nvPr>
            <p:ph type="title"/>
          </p:nvPr>
        </p:nvSpPr>
        <p:spPr>
          <a:xfrm>
            <a:off x="1827450" y="301433"/>
            <a:ext cx="20729100" cy="1513795"/>
          </a:xfrm>
          <a:prstGeom prst="rect">
            <a:avLst/>
          </a:prstGeom>
        </p:spPr>
        <p:txBody>
          <a:bodyPr/>
          <a:lstStyle/>
          <a:p>
            <a:r>
              <a:rPr lang="pl-PL" b="1" dirty="0" err="1" smtClean="0">
                <a:solidFill>
                  <a:srgbClr val="FF0000"/>
                </a:solidFill>
              </a:rPr>
              <a:t>Four</a:t>
            </a:r>
            <a:r>
              <a:rPr lang="pl-PL" b="1" dirty="0" smtClean="0">
                <a:solidFill>
                  <a:srgbClr val="FF0000"/>
                </a:solidFill>
              </a:rPr>
              <a:t> </a:t>
            </a:r>
            <a:r>
              <a:rPr lang="pl-PL" b="1" dirty="0" err="1" smtClean="0">
                <a:solidFill>
                  <a:srgbClr val="FF0000"/>
                </a:solidFill>
              </a:rPr>
              <a:t>faculties</a:t>
            </a:r>
            <a:endParaRPr dirty="0"/>
          </a:p>
        </p:txBody>
      </p:sp>
      <p:sp>
        <p:nvSpPr>
          <p:cNvPr id="80" name="Shape 80"/>
          <p:cNvSpPr/>
          <p:nvPr/>
        </p:nvSpPr>
        <p:spPr>
          <a:xfrm>
            <a:off x="1215125" y="3687233"/>
            <a:ext cx="6215346" cy="6218769"/>
          </a:xfrm>
          <a:prstGeom prst="ellipse">
            <a:avLst/>
          </a:prstGeom>
          <a:gradFill>
            <a:gsLst>
              <a:gs pos="0">
                <a:srgbClr val="F1C812"/>
              </a:gs>
              <a:gs pos="100000">
                <a:srgbClr val="FDAF18"/>
              </a:gs>
            </a:gsLst>
            <a:lin ang="16200000"/>
          </a:gradFill>
          <a:ln w="12700">
            <a:miter lim="400000"/>
          </a:ln>
          <a:effectLst>
            <a:outerShdw blurRad="647700" dist="267803" dir="8477058" rotWithShape="0">
              <a:srgbClr val="000000">
                <a:alpha val="8044"/>
              </a:srgbClr>
            </a:outerShdw>
          </a:effectLst>
        </p:spPr>
        <p:txBody>
          <a:bodyPr lIns="45719" rIns="45719" anchor="ctr"/>
          <a:lstStyle/>
          <a:p>
            <a:pPr algn="ctr" defTabSz="1218984">
              <a:defRPr>
                <a:solidFill>
                  <a:srgbClr val="FFFFFF"/>
                </a:solidFill>
              </a:defRPr>
            </a:pPr>
            <a:endParaRPr/>
          </a:p>
        </p:txBody>
      </p:sp>
      <p:sp>
        <p:nvSpPr>
          <p:cNvPr id="81" name="Shape 81"/>
          <p:cNvSpPr/>
          <p:nvPr/>
        </p:nvSpPr>
        <p:spPr>
          <a:xfrm>
            <a:off x="6477842" y="3687233"/>
            <a:ext cx="6215346" cy="6218769"/>
          </a:xfrm>
          <a:prstGeom prst="ellipse">
            <a:avLst/>
          </a:prstGeom>
          <a:gradFill>
            <a:gsLst>
              <a:gs pos="0">
                <a:srgbClr val="C51D00"/>
              </a:gs>
              <a:gs pos="100000">
                <a:srgbClr val="B51A3C"/>
              </a:gs>
            </a:gsLst>
            <a:lin ang="16200000"/>
          </a:gradFill>
          <a:ln w="12700">
            <a:miter lim="400000"/>
          </a:ln>
          <a:effectLst>
            <a:outerShdw blurRad="647700" dist="271082" dir="8477058" rotWithShape="0">
              <a:srgbClr val="000000">
                <a:alpha val="8044"/>
              </a:srgbClr>
            </a:outerShdw>
          </a:effectLst>
        </p:spPr>
        <p:txBody>
          <a:bodyPr lIns="45719" rIns="45719" anchor="ctr"/>
          <a:lstStyle/>
          <a:p>
            <a:pPr algn="ctr" defTabSz="1218984">
              <a:defRPr>
                <a:solidFill>
                  <a:srgbClr val="FFFFFF"/>
                </a:solidFill>
              </a:defRPr>
            </a:pPr>
            <a:endParaRPr/>
          </a:p>
        </p:txBody>
      </p:sp>
      <p:sp>
        <p:nvSpPr>
          <p:cNvPr id="82" name="Shape 82"/>
          <p:cNvSpPr/>
          <p:nvPr/>
        </p:nvSpPr>
        <p:spPr>
          <a:xfrm>
            <a:off x="11816390" y="3687233"/>
            <a:ext cx="6215345" cy="6218769"/>
          </a:xfrm>
          <a:prstGeom prst="ellipse">
            <a:avLst/>
          </a:prstGeom>
          <a:gradFill>
            <a:gsLst>
              <a:gs pos="0">
                <a:srgbClr val="F1C812"/>
              </a:gs>
              <a:gs pos="100000">
                <a:srgbClr val="FDAF18"/>
              </a:gs>
            </a:gsLst>
            <a:lin ang="16200000"/>
          </a:gradFill>
          <a:ln w="12700">
            <a:miter lim="400000"/>
          </a:ln>
          <a:effectLst>
            <a:outerShdw blurRad="647700" dist="270926" dir="8477058" rotWithShape="0">
              <a:srgbClr val="000000">
                <a:alpha val="8044"/>
              </a:srgbClr>
            </a:outerShdw>
          </a:effectLst>
        </p:spPr>
        <p:txBody>
          <a:bodyPr lIns="45719" rIns="45719" anchor="ctr"/>
          <a:lstStyle/>
          <a:p>
            <a:pPr algn="ctr" defTabSz="1218984">
              <a:defRPr>
                <a:solidFill>
                  <a:srgbClr val="FFFFFF"/>
                </a:solidFill>
              </a:defRPr>
            </a:pPr>
            <a:endParaRPr/>
          </a:p>
        </p:txBody>
      </p:sp>
      <p:sp>
        <p:nvSpPr>
          <p:cNvPr id="83" name="Shape 83"/>
          <p:cNvSpPr/>
          <p:nvPr/>
        </p:nvSpPr>
        <p:spPr>
          <a:xfrm>
            <a:off x="16969409" y="3687233"/>
            <a:ext cx="6215345" cy="6218769"/>
          </a:xfrm>
          <a:prstGeom prst="ellipse">
            <a:avLst/>
          </a:prstGeom>
          <a:gradFill>
            <a:gsLst>
              <a:gs pos="0">
                <a:srgbClr val="C51D00"/>
              </a:gs>
              <a:gs pos="100000">
                <a:srgbClr val="B51A3C"/>
              </a:gs>
            </a:gsLst>
            <a:lin ang="16200000"/>
          </a:gradFill>
          <a:ln w="12700">
            <a:miter lim="400000"/>
          </a:ln>
          <a:effectLst>
            <a:outerShdw blurRad="647700" dist="269937" dir="8477058" rotWithShape="0">
              <a:srgbClr val="000000">
                <a:alpha val="8044"/>
              </a:srgbClr>
            </a:outerShdw>
          </a:effectLst>
        </p:spPr>
        <p:txBody>
          <a:bodyPr lIns="45719" rIns="45719" anchor="ctr"/>
          <a:lstStyle/>
          <a:p>
            <a:pPr algn="ctr" defTabSz="1218984">
              <a:defRPr>
                <a:solidFill>
                  <a:srgbClr val="FFFFFF"/>
                </a:solidFill>
              </a:defRPr>
            </a:pPr>
            <a:endParaRPr/>
          </a:p>
        </p:txBody>
      </p:sp>
      <p:sp>
        <p:nvSpPr>
          <p:cNvPr id="84" name="Shape 84"/>
          <p:cNvSpPr/>
          <p:nvPr/>
        </p:nvSpPr>
        <p:spPr>
          <a:xfrm>
            <a:off x="1977226" y="6872562"/>
            <a:ext cx="4513323" cy="1569614"/>
          </a:xfrm>
          <a:prstGeom prst="rect">
            <a:avLst/>
          </a:prstGeom>
          <a:ln w="12700">
            <a:miter lim="400000"/>
          </a:ln>
          <a:extLst>
            <a:ext uri="{C572A759-6A51-4108-AA02-DFA0A04FC94B}">
              <ma14:wrappingTextBoxFlag xmlns="" xmlns:ma14="http://schemas.microsoft.com/office/mac/drawingml/2011/main" val="1"/>
            </a:ext>
          </a:extLst>
        </p:spPr>
        <p:txBody>
          <a:bodyPr lIns="121897" tIns="121897" rIns="121897" bIns="121897">
            <a:spAutoFit/>
          </a:bodyPr>
          <a:lstStyle>
            <a:lvl1pPr algn="ctr" defTabSz="1218984">
              <a:defRPr b="1">
                <a:solidFill>
                  <a:srgbClr val="FFFFFF"/>
                </a:solidFill>
                <a:latin typeface="Raleway-ExtraBold"/>
                <a:ea typeface="Raleway-ExtraBold"/>
                <a:cs typeface="Raleway-ExtraBold"/>
                <a:sym typeface="Raleway-ExtraBold"/>
              </a:defRPr>
            </a:lvl1pPr>
          </a:lstStyle>
          <a:p>
            <a:pPr marL="285750" indent="-285750">
              <a:buFont typeface="Arial" pitchFamily="34" charset="0"/>
              <a:buChar char="•"/>
              <a:defRPr/>
            </a:pPr>
            <a:r>
              <a:rPr lang="en-US" dirty="0">
                <a:solidFill>
                  <a:schemeClr val="bg1"/>
                </a:solidFill>
              </a:rPr>
              <a:t>Economic </a:t>
            </a:r>
            <a:r>
              <a:rPr lang="pl-PL" dirty="0">
                <a:solidFill>
                  <a:schemeClr val="bg1"/>
                </a:solidFill>
              </a:rPr>
              <a:t>S</a:t>
            </a:r>
            <a:r>
              <a:rPr lang="en-US" dirty="0" err="1">
                <a:solidFill>
                  <a:schemeClr val="bg1"/>
                </a:solidFill>
              </a:rPr>
              <a:t>cience</a:t>
            </a:r>
            <a:r>
              <a:rPr lang="pl-PL" dirty="0">
                <a:solidFill>
                  <a:schemeClr val="bg1"/>
                </a:solidFill>
              </a:rPr>
              <a:t>s</a:t>
            </a:r>
          </a:p>
        </p:txBody>
      </p:sp>
      <p:sp>
        <p:nvSpPr>
          <p:cNvPr id="85" name="Shape 85"/>
          <p:cNvSpPr/>
          <p:nvPr/>
        </p:nvSpPr>
        <p:spPr>
          <a:xfrm>
            <a:off x="7265347" y="6607112"/>
            <a:ext cx="4509087" cy="815561"/>
          </a:xfrm>
          <a:prstGeom prst="rect">
            <a:avLst/>
          </a:prstGeom>
          <a:ln w="12700">
            <a:miter lim="400000"/>
          </a:ln>
          <a:extLst>
            <a:ext uri="{C572A759-6A51-4108-AA02-DFA0A04FC94B}">
              <ma14:wrappingTextBoxFlag xmlns="" xmlns:ma14="http://schemas.microsoft.com/office/mac/drawingml/2011/main" val="1"/>
            </a:ext>
          </a:extLst>
        </p:spPr>
        <p:txBody>
          <a:bodyPr lIns="121897" tIns="121897" rIns="121897" bIns="121897">
            <a:spAutoFit/>
          </a:bodyPr>
          <a:lstStyle>
            <a:lvl1pPr algn="ctr" defTabSz="1218984">
              <a:defRPr sz="3700" b="1">
                <a:solidFill>
                  <a:srgbClr val="FFFFFF"/>
                </a:solidFill>
                <a:latin typeface="Raleway-ExtraBold"/>
                <a:ea typeface="Raleway-ExtraBold"/>
                <a:cs typeface="Raleway-ExtraBold"/>
                <a:sym typeface="Raleway-ExtraBold"/>
              </a:defRPr>
            </a:lvl1pPr>
          </a:lstStyle>
          <a:p>
            <a:pPr>
              <a:defRPr b="0">
                <a:solidFill>
                  <a:srgbClr val="000000"/>
                </a:solidFill>
                <a:latin typeface="Arial"/>
                <a:ea typeface="Arial"/>
                <a:cs typeface="Arial"/>
                <a:sym typeface="Arial"/>
              </a:defRPr>
            </a:pPr>
            <a:endParaRPr b="1" dirty="0">
              <a:solidFill>
                <a:srgbClr val="FFFFFF"/>
              </a:solidFill>
              <a:latin typeface="Raleway-ExtraBold"/>
              <a:ea typeface="Raleway-ExtraBold"/>
              <a:cs typeface="Raleway-ExtraBold"/>
              <a:sym typeface="Raleway-ExtraBold"/>
            </a:endParaRPr>
          </a:p>
        </p:txBody>
      </p:sp>
      <p:sp>
        <p:nvSpPr>
          <p:cNvPr id="86" name="Shape 86"/>
          <p:cNvSpPr/>
          <p:nvPr/>
        </p:nvSpPr>
        <p:spPr>
          <a:xfrm>
            <a:off x="12769397" y="6847881"/>
            <a:ext cx="4212717" cy="1954335"/>
          </a:xfrm>
          <a:prstGeom prst="rect">
            <a:avLst/>
          </a:prstGeom>
          <a:ln w="12700">
            <a:miter lim="400000"/>
          </a:ln>
          <a:extLst>
            <a:ext uri="{C572A759-6A51-4108-AA02-DFA0A04FC94B}">
              <ma14:wrappingTextBoxFlag xmlns="" xmlns:ma14="http://schemas.microsoft.com/office/mac/drawingml/2011/main" val="1"/>
            </a:ext>
          </a:extLst>
        </p:spPr>
        <p:txBody>
          <a:bodyPr lIns="121897" tIns="121897" rIns="121897" bIns="121897">
            <a:spAutoFit/>
          </a:bodyPr>
          <a:lstStyle>
            <a:lvl1pPr algn="ctr" defTabSz="1218984">
              <a:defRPr sz="3700" b="1">
                <a:solidFill>
                  <a:srgbClr val="FFFFFF"/>
                </a:solidFill>
                <a:latin typeface="Raleway-ExtraBold"/>
                <a:ea typeface="Raleway-ExtraBold"/>
                <a:cs typeface="Raleway-ExtraBold"/>
                <a:sym typeface="Raleway-ExtraBold"/>
              </a:defRPr>
            </a:lvl1pPr>
          </a:lstStyle>
          <a:p>
            <a:pPr marL="285750" indent="-285750">
              <a:buFont typeface="Arial" pitchFamily="34" charset="0"/>
              <a:buChar char="•"/>
              <a:defRPr/>
            </a:pPr>
            <a:r>
              <a:rPr lang="pl-PL" dirty="0">
                <a:solidFill>
                  <a:schemeClr val="bg1"/>
                </a:solidFill>
              </a:rPr>
              <a:t>E</a:t>
            </a:r>
            <a:r>
              <a:rPr lang="en-US" dirty="0" err="1">
                <a:solidFill>
                  <a:schemeClr val="bg1"/>
                </a:solidFill>
              </a:rPr>
              <a:t>conom</a:t>
            </a:r>
            <a:r>
              <a:rPr lang="pl-PL" dirty="0" err="1">
                <a:solidFill>
                  <a:schemeClr val="bg1"/>
                </a:solidFill>
              </a:rPr>
              <a:t>ics</a:t>
            </a:r>
            <a:r>
              <a:rPr lang="pl-PL" dirty="0">
                <a:solidFill>
                  <a:schemeClr val="bg1"/>
                </a:solidFill>
              </a:rPr>
              <a:t>, Management</a:t>
            </a:r>
            <a:r>
              <a:rPr lang="en-US" dirty="0">
                <a:solidFill>
                  <a:schemeClr val="bg1"/>
                </a:solidFill>
              </a:rPr>
              <a:t> </a:t>
            </a:r>
            <a:r>
              <a:rPr lang="pl-PL" dirty="0">
                <a:solidFill>
                  <a:schemeClr val="bg1"/>
                </a:solidFill>
              </a:rPr>
              <a:t>and</a:t>
            </a:r>
            <a:r>
              <a:rPr lang="en-US" dirty="0">
                <a:solidFill>
                  <a:schemeClr val="bg1"/>
                </a:solidFill>
              </a:rPr>
              <a:t> Tourism</a:t>
            </a:r>
            <a:endParaRPr lang="pl-PL" dirty="0">
              <a:solidFill>
                <a:schemeClr val="bg1"/>
              </a:solidFill>
            </a:endParaRPr>
          </a:p>
        </p:txBody>
      </p:sp>
      <p:sp>
        <p:nvSpPr>
          <p:cNvPr id="87" name="Shape 87"/>
          <p:cNvSpPr/>
          <p:nvPr/>
        </p:nvSpPr>
        <p:spPr>
          <a:xfrm>
            <a:off x="17858525" y="6944570"/>
            <a:ext cx="4513322" cy="1569614"/>
          </a:xfrm>
          <a:prstGeom prst="rect">
            <a:avLst/>
          </a:prstGeom>
          <a:ln w="12700">
            <a:miter lim="400000"/>
          </a:ln>
          <a:extLst>
            <a:ext uri="{C572A759-6A51-4108-AA02-DFA0A04FC94B}">
              <ma14:wrappingTextBoxFlag xmlns="" xmlns:ma14="http://schemas.microsoft.com/office/mac/drawingml/2011/main" val="1"/>
            </a:ext>
          </a:extLst>
        </p:spPr>
        <p:txBody>
          <a:bodyPr lIns="121897" tIns="121897" rIns="121897" bIns="121897">
            <a:spAutoFit/>
          </a:bodyPr>
          <a:lstStyle>
            <a:lvl1pPr algn="ctr" defTabSz="1218984">
              <a:defRPr b="1">
                <a:solidFill>
                  <a:srgbClr val="FFFFFF"/>
                </a:solidFill>
                <a:latin typeface="Raleway-ExtraBold"/>
                <a:ea typeface="Raleway-ExtraBold"/>
                <a:cs typeface="Raleway-ExtraBold"/>
                <a:sym typeface="Raleway-ExtraBold"/>
              </a:defRPr>
            </a:lvl1pPr>
          </a:lstStyle>
          <a:p>
            <a:pPr>
              <a:defRPr/>
            </a:pPr>
            <a:r>
              <a:rPr lang="en-US" dirty="0">
                <a:solidFill>
                  <a:schemeClr val="bg1"/>
                </a:solidFill>
              </a:rPr>
              <a:t>Engineering and Economics</a:t>
            </a:r>
            <a:endParaRPr lang="pl-PL" dirty="0">
              <a:solidFill>
                <a:schemeClr val="bg1"/>
              </a:solidFill>
            </a:endParaRPr>
          </a:p>
        </p:txBody>
      </p:sp>
      <p:sp>
        <p:nvSpPr>
          <p:cNvPr id="88" name="Shape 88"/>
          <p:cNvSpPr/>
          <p:nvPr/>
        </p:nvSpPr>
        <p:spPr>
          <a:xfrm>
            <a:off x="11416769" y="1940386"/>
            <a:ext cx="1553646" cy="128015"/>
          </a:xfrm>
          <a:prstGeom prst="rect">
            <a:avLst/>
          </a:prstGeom>
          <a:solidFill>
            <a:srgbClr val="ECECEC"/>
          </a:solidFill>
          <a:ln w="12700">
            <a:miter lim="400000"/>
          </a:ln>
        </p:spPr>
        <p:txBody>
          <a:bodyPr lIns="45719" rIns="45719" anchor="ctr"/>
          <a:lstStyle/>
          <a:p>
            <a:pPr algn="ctr">
              <a:defRPr>
                <a:solidFill>
                  <a:schemeClr val="accent2"/>
                </a:solidFill>
                <a:latin typeface="Open Sans Light"/>
                <a:ea typeface="Open Sans Light"/>
                <a:cs typeface="Open Sans Light"/>
                <a:sym typeface="Open Sans Light"/>
              </a:defRPr>
            </a:pPr>
            <a:endParaRPr/>
          </a:p>
        </p:txBody>
      </p:sp>
      <p:sp>
        <p:nvSpPr>
          <p:cNvPr id="89" name="Shape 89"/>
          <p:cNvSpPr/>
          <p:nvPr/>
        </p:nvSpPr>
        <p:spPr>
          <a:xfrm>
            <a:off x="2066137" y="4410845"/>
            <a:ext cx="4513322" cy="2161494"/>
          </a:xfrm>
          <a:prstGeom prst="rect">
            <a:avLst/>
          </a:prstGeom>
          <a:ln w="12700">
            <a:miter lim="400000"/>
          </a:ln>
          <a:extLst>
            <a:ext uri="{C572A759-6A51-4108-AA02-DFA0A04FC94B}">
              <ma14:wrappingTextBoxFlag xmlns="" xmlns:ma14="http://schemas.microsoft.com/office/mac/drawingml/2011/main" val="1"/>
            </a:ext>
          </a:extLst>
        </p:spPr>
        <p:txBody>
          <a:bodyPr lIns="121897" tIns="121897" rIns="121897" bIns="121897">
            <a:spAutoFit/>
          </a:bodyPr>
          <a:lstStyle>
            <a:lvl1pPr algn="ctr" defTabSz="1218984">
              <a:defRPr sz="15000" b="1">
                <a:solidFill>
                  <a:srgbClr val="FFFFFF"/>
                </a:solidFill>
                <a:latin typeface="Myriad Pro"/>
                <a:ea typeface="Myriad Pro"/>
                <a:cs typeface="Myriad Pro"/>
                <a:sym typeface="Myriad Pro"/>
              </a:defRPr>
            </a:lvl1pPr>
          </a:lstStyle>
          <a:p>
            <a:pPr>
              <a:defRPr>
                <a:solidFill>
                  <a:srgbClr val="000000"/>
                </a:solidFill>
              </a:defRPr>
            </a:pPr>
            <a:r>
              <a:rPr>
                <a:solidFill>
                  <a:srgbClr val="FFFFFF"/>
                </a:solidFill>
              </a:rPr>
              <a:t>NE</a:t>
            </a:r>
          </a:p>
        </p:txBody>
      </p:sp>
      <p:sp>
        <p:nvSpPr>
          <p:cNvPr id="90" name="Shape 90"/>
          <p:cNvSpPr/>
          <p:nvPr/>
        </p:nvSpPr>
        <p:spPr>
          <a:xfrm>
            <a:off x="7275932" y="4410845"/>
            <a:ext cx="4513322" cy="2161494"/>
          </a:xfrm>
          <a:prstGeom prst="rect">
            <a:avLst/>
          </a:prstGeom>
          <a:ln w="12700">
            <a:miter lim="400000"/>
          </a:ln>
          <a:extLst>
            <a:ext uri="{C572A759-6A51-4108-AA02-DFA0A04FC94B}">
              <ma14:wrappingTextBoxFlag xmlns="" xmlns:ma14="http://schemas.microsoft.com/office/mac/drawingml/2011/main" val="1"/>
            </a:ext>
          </a:extLst>
        </p:spPr>
        <p:txBody>
          <a:bodyPr lIns="121897" tIns="121897" rIns="121897" bIns="121897">
            <a:spAutoFit/>
          </a:bodyPr>
          <a:lstStyle>
            <a:lvl1pPr algn="ctr" defTabSz="1218984">
              <a:defRPr sz="15000" b="1">
                <a:solidFill>
                  <a:srgbClr val="FFFFFF"/>
                </a:solidFill>
                <a:latin typeface="Myriad Pro"/>
                <a:ea typeface="Myriad Pro"/>
                <a:cs typeface="Myriad Pro"/>
                <a:sym typeface="Myriad Pro"/>
              </a:defRPr>
            </a:lvl1pPr>
          </a:lstStyle>
          <a:p>
            <a:pPr>
              <a:defRPr>
                <a:solidFill>
                  <a:srgbClr val="000000"/>
                </a:solidFill>
              </a:defRPr>
            </a:pPr>
            <a:r>
              <a:rPr>
                <a:solidFill>
                  <a:srgbClr val="FFFFFF"/>
                </a:solidFill>
              </a:rPr>
              <a:t>ZIF</a:t>
            </a:r>
          </a:p>
        </p:txBody>
      </p:sp>
      <p:sp>
        <p:nvSpPr>
          <p:cNvPr id="91" name="Shape 91"/>
          <p:cNvSpPr/>
          <p:nvPr/>
        </p:nvSpPr>
        <p:spPr>
          <a:xfrm>
            <a:off x="12625445" y="4410845"/>
            <a:ext cx="4513322" cy="2161494"/>
          </a:xfrm>
          <a:prstGeom prst="rect">
            <a:avLst/>
          </a:prstGeom>
          <a:ln w="12700">
            <a:miter lim="400000"/>
          </a:ln>
          <a:extLst>
            <a:ext uri="{C572A759-6A51-4108-AA02-DFA0A04FC94B}">
              <ma14:wrappingTextBoxFlag xmlns="" xmlns:ma14="http://schemas.microsoft.com/office/mac/drawingml/2011/main" val="1"/>
            </a:ext>
          </a:extLst>
        </p:spPr>
        <p:txBody>
          <a:bodyPr lIns="121897" tIns="121897" rIns="121897" bIns="121897">
            <a:spAutoFit/>
          </a:bodyPr>
          <a:lstStyle>
            <a:lvl1pPr algn="ctr" defTabSz="1218984">
              <a:defRPr sz="15000" b="1">
                <a:solidFill>
                  <a:srgbClr val="FFFFFF"/>
                </a:solidFill>
                <a:latin typeface="Myriad Pro"/>
                <a:ea typeface="Myriad Pro"/>
                <a:cs typeface="Myriad Pro"/>
                <a:sym typeface="Myriad Pro"/>
              </a:defRPr>
            </a:lvl1pPr>
          </a:lstStyle>
          <a:p>
            <a:pPr>
              <a:defRPr>
                <a:solidFill>
                  <a:srgbClr val="000000"/>
                </a:solidFill>
              </a:defRPr>
            </a:pPr>
            <a:r>
              <a:rPr>
                <a:solidFill>
                  <a:srgbClr val="FFFFFF"/>
                </a:solidFill>
              </a:rPr>
              <a:t>EZIT</a:t>
            </a:r>
          </a:p>
        </p:txBody>
      </p:sp>
      <p:sp>
        <p:nvSpPr>
          <p:cNvPr id="92" name="Shape 92"/>
          <p:cNvSpPr/>
          <p:nvPr/>
        </p:nvSpPr>
        <p:spPr>
          <a:xfrm>
            <a:off x="17820420" y="4410845"/>
            <a:ext cx="4513322" cy="2161494"/>
          </a:xfrm>
          <a:prstGeom prst="rect">
            <a:avLst/>
          </a:prstGeom>
          <a:ln w="12700">
            <a:miter lim="400000"/>
          </a:ln>
          <a:extLst>
            <a:ext uri="{C572A759-6A51-4108-AA02-DFA0A04FC94B}">
              <ma14:wrappingTextBoxFlag xmlns="" xmlns:ma14="http://schemas.microsoft.com/office/mac/drawingml/2011/main" val="1"/>
            </a:ext>
          </a:extLst>
        </p:spPr>
        <p:txBody>
          <a:bodyPr lIns="121897" tIns="121897" rIns="121897" bIns="121897">
            <a:spAutoFit/>
          </a:bodyPr>
          <a:lstStyle>
            <a:lvl1pPr algn="ctr" defTabSz="1218984">
              <a:defRPr sz="15000" b="1">
                <a:solidFill>
                  <a:srgbClr val="FFFFFF"/>
                </a:solidFill>
                <a:latin typeface="Myriad Pro"/>
                <a:ea typeface="Myriad Pro"/>
                <a:cs typeface="Myriad Pro"/>
                <a:sym typeface="Myriad Pro"/>
              </a:defRPr>
            </a:lvl1pPr>
          </a:lstStyle>
          <a:p>
            <a:pPr>
              <a:defRPr>
                <a:solidFill>
                  <a:srgbClr val="000000"/>
                </a:solidFill>
              </a:defRPr>
            </a:pPr>
            <a:r>
              <a:rPr>
                <a:solidFill>
                  <a:srgbClr val="FFFFFF"/>
                </a:solidFill>
              </a:rPr>
              <a:t>IE</a:t>
            </a:r>
          </a:p>
        </p:txBody>
      </p:sp>
      <p:sp>
        <p:nvSpPr>
          <p:cNvPr id="3" name="Prostokąt 2"/>
          <p:cNvSpPr/>
          <p:nvPr/>
        </p:nvSpPr>
        <p:spPr>
          <a:xfrm>
            <a:off x="7079432" y="6906768"/>
            <a:ext cx="4717958" cy="2077492"/>
          </a:xfrm>
          <a:prstGeom prst="rect">
            <a:avLst/>
          </a:prstGeom>
        </p:spPr>
        <p:txBody>
          <a:bodyPr wrap="none">
            <a:spAutoFit/>
          </a:bodyPr>
          <a:lstStyle/>
          <a:p>
            <a:pPr>
              <a:defRPr/>
            </a:pPr>
            <a:r>
              <a:rPr lang="pl-PL" dirty="0" smtClean="0">
                <a:solidFill>
                  <a:schemeClr val="bg1"/>
                </a:solidFill>
              </a:rPr>
              <a:t>   </a:t>
            </a:r>
            <a:r>
              <a:rPr lang="en-US" dirty="0" smtClean="0">
                <a:solidFill>
                  <a:schemeClr val="bg1"/>
                </a:solidFill>
              </a:rPr>
              <a:t>Management</a:t>
            </a:r>
            <a:r>
              <a:rPr lang="en-US" dirty="0">
                <a:solidFill>
                  <a:schemeClr val="bg1"/>
                </a:solidFill>
              </a:rPr>
              <a:t>, </a:t>
            </a:r>
            <a:endParaRPr lang="pl-PL" dirty="0" smtClean="0">
              <a:solidFill>
                <a:schemeClr val="bg1"/>
              </a:solidFill>
            </a:endParaRPr>
          </a:p>
          <a:p>
            <a:pPr>
              <a:defRPr/>
            </a:pPr>
            <a:r>
              <a:rPr lang="pl-PL" dirty="0" err="1" smtClean="0">
                <a:solidFill>
                  <a:schemeClr val="bg1"/>
                </a:solidFill>
              </a:rPr>
              <a:t>Computer</a:t>
            </a:r>
            <a:r>
              <a:rPr lang="pl-PL" dirty="0" smtClean="0">
                <a:solidFill>
                  <a:schemeClr val="bg1"/>
                </a:solidFill>
              </a:rPr>
              <a:t> Science</a:t>
            </a:r>
          </a:p>
          <a:p>
            <a:pPr>
              <a:defRPr/>
            </a:pPr>
            <a:r>
              <a:rPr lang="pl-PL" dirty="0">
                <a:solidFill>
                  <a:schemeClr val="bg1"/>
                </a:solidFill>
              </a:rPr>
              <a:t> </a:t>
            </a:r>
            <a:r>
              <a:rPr lang="pl-PL" dirty="0" smtClean="0">
                <a:solidFill>
                  <a:schemeClr val="bg1"/>
                </a:solidFill>
              </a:rPr>
              <a:t>  </a:t>
            </a:r>
            <a:r>
              <a:rPr lang="en-US" dirty="0" smtClean="0">
                <a:solidFill>
                  <a:schemeClr val="bg1"/>
                </a:solidFill>
              </a:rPr>
              <a:t> </a:t>
            </a:r>
            <a:r>
              <a:rPr lang="en-US" dirty="0">
                <a:solidFill>
                  <a:schemeClr val="bg1"/>
                </a:solidFill>
              </a:rPr>
              <a:t>and Finance</a:t>
            </a:r>
            <a:endParaRPr lang="pl-PL"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
        <p:nvSpPr>
          <p:cNvPr id="95" name="Shape 95"/>
          <p:cNvSpPr>
            <a:spLocks noGrp="1"/>
          </p:cNvSpPr>
          <p:nvPr>
            <p:ph type="title"/>
          </p:nvPr>
        </p:nvSpPr>
        <p:spPr>
          <a:xfrm>
            <a:off x="1829038" y="453471"/>
            <a:ext cx="20729100" cy="1133519"/>
          </a:xfrm>
          <a:prstGeom prst="rect">
            <a:avLst/>
          </a:prstGeom>
        </p:spPr>
        <p:txBody>
          <a:bodyPr/>
          <a:lstStyle/>
          <a:p>
            <a:r>
              <a:rPr lang="pl-PL" b="1" dirty="0" err="1" smtClean="0"/>
              <a:t>Undergraduate</a:t>
            </a:r>
            <a:r>
              <a:rPr lang="pl-PL" b="1" dirty="0" smtClean="0"/>
              <a:t> </a:t>
            </a:r>
            <a:r>
              <a:rPr lang="pl-PL" b="1" dirty="0" err="1" smtClean="0"/>
              <a:t>studies</a:t>
            </a:r>
            <a:r>
              <a:rPr lang="pl-PL" b="1" dirty="0" smtClean="0"/>
              <a:t> – 9 </a:t>
            </a:r>
            <a:r>
              <a:rPr lang="pl-PL" b="1" dirty="0" err="1" smtClean="0"/>
              <a:t>majors</a:t>
            </a:r>
            <a:endParaRPr dirty="0"/>
          </a:p>
        </p:txBody>
      </p:sp>
      <p:sp>
        <p:nvSpPr>
          <p:cNvPr id="96" name="Shape 96"/>
          <p:cNvSpPr/>
          <p:nvPr/>
        </p:nvSpPr>
        <p:spPr>
          <a:xfrm>
            <a:off x="11416769" y="1940386"/>
            <a:ext cx="1553646" cy="128015"/>
          </a:xfrm>
          <a:prstGeom prst="rect">
            <a:avLst/>
          </a:prstGeom>
          <a:solidFill>
            <a:srgbClr val="ECECEC"/>
          </a:solidFill>
          <a:ln w="12700">
            <a:miter lim="400000"/>
          </a:ln>
        </p:spPr>
        <p:txBody>
          <a:bodyPr lIns="45719" rIns="45719" anchor="ctr"/>
          <a:lstStyle/>
          <a:p>
            <a:pPr algn="ctr">
              <a:defRPr>
                <a:solidFill>
                  <a:schemeClr val="accent2"/>
                </a:solidFill>
                <a:latin typeface="Open Sans Light"/>
                <a:ea typeface="Open Sans Light"/>
                <a:cs typeface="Open Sans Light"/>
                <a:sym typeface="Open Sans Light"/>
              </a:defRPr>
            </a:pPr>
            <a:endParaRPr/>
          </a:p>
        </p:txBody>
      </p:sp>
      <p:grpSp>
        <p:nvGrpSpPr>
          <p:cNvPr id="99" name="Group 99"/>
          <p:cNvGrpSpPr/>
          <p:nvPr/>
        </p:nvGrpSpPr>
        <p:grpSpPr>
          <a:xfrm>
            <a:off x="3507182" y="3491486"/>
            <a:ext cx="4767954" cy="652950"/>
            <a:chOff x="17049" y="0"/>
            <a:chExt cx="4767953" cy="652948"/>
          </a:xfrm>
        </p:grpSpPr>
        <p:sp>
          <p:nvSpPr>
            <p:cNvPr id="97" name="Shape 97"/>
            <p:cNvSpPr/>
            <p:nvPr/>
          </p:nvSpPr>
          <p:spPr>
            <a:xfrm flipH="1" flipV="1">
              <a:off x="3756677" y="0"/>
              <a:ext cx="1028327" cy="652949"/>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98" name="Shape 98"/>
            <p:cNvSpPr/>
            <p:nvPr/>
          </p:nvSpPr>
          <p:spPr>
            <a:xfrm flipH="1" flipV="1">
              <a:off x="17049" y="0"/>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00" name="Shape 100"/>
          <p:cNvSpPr/>
          <p:nvPr/>
        </p:nvSpPr>
        <p:spPr>
          <a:xfrm>
            <a:off x="3224267" y="2675978"/>
            <a:ext cx="4267758"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lang="pl-PL" sz="3200" dirty="0" smtClean="0">
                <a:latin typeface="Open Sans Light"/>
                <a:ea typeface="Open Sans Light"/>
                <a:cs typeface="Open Sans Light"/>
                <a:sym typeface="Open Sans Light"/>
              </a:rPr>
              <a:t>Business Analytics</a:t>
            </a:r>
            <a:endParaRPr sz="3200" dirty="0">
              <a:latin typeface="Open Sans Light"/>
              <a:ea typeface="Open Sans Light"/>
              <a:cs typeface="Open Sans Light"/>
              <a:sym typeface="Open Sans Light"/>
            </a:endParaRPr>
          </a:p>
        </p:txBody>
      </p:sp>
      <p:grpSp>
        <p:nvGrpSpPr>
          <p:cNvPr id="103" name="Group 103"/>
          <p:cNvGrpSpPr/>
          <p:nvPr/>
        </p:nvGrpSpPr>
        <p:grpSpPr>
          <a:xfrm>
            <a:off x="15908084" y="3563346"/>
            <a:ext cx="4857184" cy="509228"/>
            <a:chOff x="0" y="0"/>
            <a:chExt cx="4857182" cy="509227"/>
          </a:xfrm>
        </p:grpSpPr>
        <p:sp>
          <p:nvSpPr>
            <p:cNvPr id="101" name="Shape 101"/>
            <p:cNvSpPr/>
            <p:nvPr/>
          </p:nvSpPr>
          <p:spPr>
            <a:xfrm flipV="1">
              <a:off x="0" y="0"/>
              <a:ext cx="1174178" cy="509227"/>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02" name="Shape 102"/>
            <p:cNvSpPr/>
            <p:nvPr/>
          </p:nvSpPr>
          <p:spPr>
            <a:xfrm>
              <a:off x="1174178" y="0"/>
              <a:ext cx="3683005" cy="0"/>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04" name="Shape 104"/>
          <p:cNvSpPr/>
          <p:nvPr/>
        </p:nvSpPr>
        <p:spPr>
          <a:xfrm>
            <a:off x="16857952" y="2808621"/>
            <a:ext cx="4267757"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sz="3200" dirty="0" err="1" smtClean="0">
                <a:latin typeface="Open Sans Light"/>
                <a:ea typeface="Open Sans Light"/>
                <a:cs typeface="Open Sans Light"/>
                <a:sym typeface="Open Sans Light"/>
              </a:rPr>
              <a:t>Logist</a:t>
            </a:r>
            <a:r>
              <a:rPr lang="pl-PL" sz="3200" dirty="0" err="1" smtClean="0">
                <a:latin typeface="Open Sans Light"/>
                <a:ea typeface="Open Sans Light"/>
                <a:cs typeface="Open Sans Light"/>
                <a:sym typeface="Open Sans Light"/>
              </a:rPr>
              <a:t>ics</a:t>
            </a:r>
            <a:endParaRPr sz="3200" dirty="0">
              <a:latin typeface="Open Sans Light"/>
              <a:ea typeface="Open Sans Light"/>
              <a:cs typeface="Open Sans Light"/>
              <a:sym typeface="Open Sans Light"/>
            </a:endParaRPr>
          </a:p>
        </p:txBody>
      </p:sp>
      <p:grpSp>
        <p:nvGrpSpPr>
          <p:cNvPr id="107" name="Group 107"/>
          <p:cNvGrpSpPr/>
          <p:nvPr/>
        </p:nvGrpSpPr>
        <p:grpSpPr>
          <a:xfrm>
            <a:off x="15908084" y="10196587"/>
            <a:ext cx="4857184" cy="867831"/>
            <a:chOff x="0" y="0"/>
            <a:chExt cx="4857182" cy="867830"/>
          </a:xfrm>
        </p:grpSpPr>
        <p:sp>
          <p:nvSpPr>
            <p:cNvPr id="105" name="Shape 105"/>
            <p:cNvSpPr/>
            <p:nvPr/>
          </p:nvSpPr>
          <p:spPr>
            <a:xfrm>
              <a:off x="0" y="-1"/>
              <a:ext cx="1174178" cy="866562"/>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06" name="Shape 106"/>
            <p:cNvSpPr/>
            <p:nvPr/>
          </p:nvSpPr>
          <p:spPr>
            <a:xfrm>
              <a:off x="1174178" y="867829"/>
              <a:ext cx="3683005"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08" name="Shape 108"/>
          <p:cNvSpPr/>
          <p:nvPr/>
        </p:nvSpPr>
        <p:spPr>
          <a:xfrm>
            <a:off x="16857952" y="9769475"/>
            <a:ext cx="4267757" cy="127419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3200">
                <a:solidFill>
                  <a:srgbClr val="535353"/>
                </a:solidFill>
                <a:latin typeface="Open Sans Light"/>
                <a:ea typeface="Open Sans Light"/>
                <a:cs typeface="Open Sans Light"/>
                <a:sym typeface="Open Sans Light"/>
              </a:defRPr>
            </a:lvl1pPr>
          </a:lstStyle>
          <a:p>
            <a:pPr>
              <a:lnSpc>
                <a:spcPct val="80000"/>
              </a:lnSpc>
            </a:pPr>
            <a:r>
              <a:rPr lang="en-US" altLang="pl-PL" dirty="0">
                <a:solidFill>
                  <a:schemeClr val="tx1">
                    <a:lumMod val="75000"/>
                    <a:lumOff val="25000"/>
                  </a:schemeClr>
                </a:solidFill>
              </a:rPr>
              <a:t>Management and </a:t>
            </a:r>
            <a:r>
              <a:rPr lang="pl-PL" altLang="pl-PL" dirty="0">
                <a:solidFill>
                  <a:schemeClr val="tx1">
                    <a:lumMod val="75000"/>
                    <a:lumOff val="25000"/>
                  </a:schemeClr>
                </a:solidFill>
              </a:rPr>
              <a:t>P</a:t>
            </a:r>
            <a:r>
              <a:rPr lang="en-US" altLang="pl-PL" dirty="0" err="1">
                <a:solidFill>
                  <a:schemeClr val="tx1">
                    <a:lumMod val="75000"/>
                    <a:lumOff val="25000"/>
                  </a:schemeClr>
                </a:solidFill>
              </a:rPr>
              <a:t>roduction</a:t>
            </a:r>
            <a:r>
              <a:rPr lang="en-US" altLang="pl-PL" dirty="0">
                <a:solidFill>
                  <a:schemeClr val="tx1">
                    <a:lumMod val="75000"/>
                    <a:lumOff val="25000"/>
                  </a:schemeClr>
                </a:solidFill>
              </a:rPr>
              <a:t> </a:t>
            </a:r>
            <a:r>
              <a:rPr lang="pl-PL" altLang="pl-PL" dirty="0">
                <a:solidFill>
                  <a:schemeClr val="tx1">
                    <a:lumMod val="75000"/>
                    <a:lumOff val="25000"/>
                  </a:schemeClr>
                </a:solidFill>
              </a:rPr>
              <a:t>E</a:t>
            </a:r>
            <a:r>
              <a:rPr lang="en-US" altLang="pl-PL" dirty="0" err="1">
                <a:solidFill>
                  <a:schemeClr val="tx1">
                    <a:lumMod val="75000"/>
                    <a:lumOff val="25000"/>
                  </a:schemeClr>
                </a:solidFill>
              </a:rPr>
              <a:t>ngineering</a:t>
            </a:r>
            <a:endParaRPr lang="en-US" altLang="pl-PL" dirty="0">
              <a:solidFill>
                <a:schemeClr val="tx1">
                  <a:lumMod val="75000"/>
                  <a:lumOff val="25000"/>
                </a:schemeClr>
              </a:solidFill>
            </a:endParaRPr>
          </a:p>
        </p:txBody>
      </p:sp>
      <p:grpSp>
        <p:nvGrpSpPr>
          <p:cNvPr id="111" name="Group 111"/>
          <p:cNvGrpSpPr/>
          <p:nvPr/>
        </p:nvGrpSpPr>
        <p:grpSpPr>
          <a:xfrm>
            <a:off x="3564912" y="10201668"/>
            <a:ext cx="4767954" cy="857670"/>
            <a:chOff x="17049" y="0"/>
            <a:chExt cx="4767953" cy="857669"/>
          </a:xfrm>
        </p:grpSpPr>
        <p:sp>
          <p:nvSpPr>
            <p:cNvPr id="109" name="Shape 109"/>
            <p:cNvSpPr/>
            <p:nvPr/>
          </p:nvSpPr>
          <p:spPr>
            <a:xfrm flipH="1">
              <a:off x="3756677" y="0"/>
              <a:ext cx="1028327" cy="856399"/>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10" name="Shape 110"/>
            <p:cNvSpPr/>
            <p:nvPr/>
          </p:nvSpPr>
          <p:spPr>
            <a:xfrm flipH="1" flipV="1">
              <a:off x="17049" y="857669"/>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12" name="Shape 112"/>
          <p:cNvSpPr/>
          <p:nvPr/>
        </p:nvSpPr>
        <p:spPr>
          <a:xfrm>
            <a:off x="3224267" y="10173317"/>
            <a:ext cx="4267758" cy="4862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200">
                <a:solidFill>
                  <a:srgbClr val="535353"/>
                </a:solidFill>
                <a:latin typeface="Open Sans Light"/>
                <a:ea typeface="Open Sans Light"/>
                <a:cs typeface="Open Sans Light"/>
                <a:sym typeface="Open Sans Light"/>
              </a:defRPr>
            </a:lvl1pPr>
          </a:lstStyle>
          <a:p>
            <a:pPr>
              <a:lnSpc>
                <a:spcPct val="80000"/>
              </a:lnSpc>
            </a:pPr>
            <a:r>
              <a:rPr lang="pl-PL" altLang="pl-PL" dirty="0">
                <a:solidFill>
                  <a:schemeClr val="tx1">
                    <a:lumMod val="75000"/>
                    <a:lumOff val="25000"/>
                  </a:schemeClr>
                </a:solidFill>
              </a:rPr>
              <a:t>B</a:t>
            </a:r>
            <a:r>
              <a:rPr lang="en-US" altLang="pl-PL" dirty="0" err="1">
                <a:solidFill>
                  <a:schemeClr val="tx1">
                    <a:lumMod val="75000"/>
                    <a:lumOff val="25000"/>
                  </a:schemeClr>
                </a:solidFill>
              </a:rPr>
              <a:t>usiness</a:t>
            </a:r>
            <a:r>
              <a:rPr lang="pl-PL" altLang="pl-PL" dirty="0">
                <a:solidFill>
                  <a:schemeClr val="tx1">
                    <a:lumMod val="75000"/>
                    <a:lumOff val="25000"/>
                  </a:schemeClr>
                </a:solidFill>
              </a:rPr>
              <a:t> </a:t>
            </a:r>
            <a:r>
              <a:rPr lang="pl-PL" altLang="pl-PL" dirty="0" smtClean="0">
                <a:solidFill>
                  <a:schemeClr val="tx1">
                    <a:lumMod val="75000"/>
                    <a:lumOff val="25000"/>
                  </a:schemeClr>
                </a:solidFill>
              </a:rPr>
              <a:t>I</a:t>
            </a:r>
            <a:r>
              <a:rPr lang="en-US" altLang="pl-PL" dirty="0" err="1" smtClean="0">
                <a:solidFill>
                  <a:schemeClr val="tx1">
                    <a:lumMod val="75000"/>
                    <a:lumOff val="25000"/>
                  </a:schemeClr>
                </a:solidFill>
              </a:rPr>
              <a:t>nformatics</a:t>
            </a:r>
            <a:endParaRPr lang="en-US" altLang="pl-PL" dirty="0">
              <a:solidFill>
                <a:schemeClr val="tx1">
                  <a:lumMod val="75000"/>
                  <a:lumOff val="25000"/>
                </a:schemeClr>
              </a:solidFill>
            </a:endParaRPr>
          </a:p>
        </p:txBody>
      </p:sp>
      <p:sp>
        <p:nvSpPr>
          <p:cNvPr id="113" name="Shape 113"/>
          <p:cNvSpPr/>
          <p:nvPr/>
        </p:nvSpPr>
        <p:spPr>
          <a:xfrm>
            <a:off x="8851206" y="3172235"/>
            <a:ext cx="6589605" cy="7752360"/>
          </a:xfrm>
          <a:prstGeom prst="rect">
            <a:avLst/>
          </a:prstGeom>
          <a:blipFill>
            <a:blip r:embed="rId2" cstate="print">
              <a:extLst>
                <a:ext uri="{28A0092B-C50C-407E-A947-70E740481C1C}">
                  <a14:useLocalDpi xmlns:a14="http://schemas.microsoft.com/office/drawing/2010/main"/>
                </a:ext>
              </a:extLst>
            </a:blip>
            <a:stretch>
              <a:fillRect/>
            </a:stretch>
          </a:blipFill>
          <a:ln w="12700">
            <a:miter lim="400000"/>
          </a:ln>
        </p:spPr>
        <p:txBody>
          <a:bodyPr lIns="45719" rIns="45719" anchor="ctr"/>
          <a:lstStyle/>
          <a:p>
            <a:pPr>
              <a:defRPr>
                <a:solidFill>
                  <a:srgbClr val="FFFFFF"/>
                </a:solidFill>
              </a:defRPr>
            </a:pPr>
            <a:endParaRPr/>
          </a:p>
        </p:txBody>
      </p:sp>
      <p:grpSp>
        <p:nvGrpSpPr>
          <p:cNvPr id="116" name="Group 116"/>
          <p:cNvGrpSpPr/>
          <p:nvPr/>
        </p:nvGrpSpPr>
        <p:grpSpPr>
          <a:xfrm>
            <a:off x="15908084" y="5199563"/>
            <a:ext cx="4857184" cy="329670"/>
            <a:chOff x="0" y="0"/>
            <a:chExt cx="4857182" cy="329668"/>
          </a:xfrm>
        </p:grpSpPr>
        <p:sp>
          <p:nvSpPr>
            <p:cNvPr id="114" name="Shape 114"/>
            <p:cNvSpPr/>
            <p:nvPr/>
          </p:nvSpPr>
          <p:spPr>
            <a:xfrm flipV="1">
              <a:off x="0" y="0"/>
              <a:ext cx="1174178" cy="329669"/>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15" name="Shape 115"/>
            <p:cNvSpPr/>
            <p:nvPr/>
          </p:nvSpPr>
          <p:spPr>
            <a:xfrm>
              <a:off x="1174178" y="0"/>
              <a:ext cx="3683005" cy="0"/>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grpSp>
        <p:nvGrpSpPr>
          <p:cNvPr id="119" name="Group 119"/>
          <p:cNvGrpSpPr/>
          <p:nvPr/>
        </p:nvGrpSpPr>
        <p:grpSpPr>
          <a:xfrm>
            <a:off x="15881431" y="8560496"/>
            <a:ext cx="4883837" cy="474065"/>
            <a:chOff x="-26653" y="393765"/>
            <a:chExt cx="4883835" cy="474064"/>
          </a:xfrm>
        </p:grpSpPr>
        <p:sp>
          <p:nvSpPr>
            <p:cNvPr id="117" name="Shape 117"/>
            <p:cNvSpPr/>
            <p:nvPr/>
          </p:nvSpPr>
          <p:spPr>
            <a:xfrm>
              <a:off x="-26654" y="393765"/>
              <a:ext cx="1200832" cy="472796"/>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18" name="Shape 118"/>
            <p:cNvSpPr/>
            <p:nvPr/>
          </p:nvSpPr>
          <p:spPr>
            <a:xfrm>
              <a:off x="1174178" y="867829"/>
              <a:ext cx="3683005"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20" name="Shape 120"/>
          <p:cNvSpPr/>
          <p:nvPr/>
        </p:nvSpPr>
        <p:spPr>
          <a:xfrm>
            <a:off x="16857952" y="8359774"/>
            <a:ext cx="4267757"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lang="pl-PL" sz="3200" dirty="0" smtClean="0">
                <a:latin typeface="Open Sans Light"/>
                <a:ea typeface="Open Sans Light"/>
                <a:cs typeface="Open Sans Light"/>
                <a:sym typeface="Open Sans Light"/>
              </a:rPr>
              <a:t>Management</a:t>
            </a:r>
            <a:endParaRPr sz="3200" dirty="0">
              <a:latin typeface="Open Sans Light"/>
              <a:ea typeface="Open Sans Light"/>
              <a:cs typeface="Open Sans Light"/>
              <a:sym typeface="Open Sans Light"/>
            </a:endParaRPr>
          </a:p>
        </p:txBody>
      </p:sp>
      <p:sp>
        <p:nvSpPr>
          <p:cNvPr id="124" name="Shape 124"/>
          <p:cNvSpPr/>
          <p:nvPr/>
        </p:nvSpPr>
        <p:spPr>
          <a:xfrm>
            <a:off x="3224267" y="4977081"/>
            <a:ext cx="4267758"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sz="3200" dirty="0" smtClean="0">
                <a:latin typeface="Open Sans Light"/>
                <a:ea typeface="Open Sans Light"/>
                <a:cs typeface="Open Sans Light"/>
                <a:sym typeface="Open Sans Light"/>
              </a:rPr>
              <a:t>E</a:t>
            </a:r>
            <a:r>
              <a:rPr lang="pl-PL" sz="3200" dirty="0" err="1" smtClean="0">
                <a:latin typeface="Open Sans Light"/>
                <a:ea typeface="Open Sans Light"/>
                <a:cs typeface="Open Sans Light"/>
                <a:sym typeface="Open Sans Light"/>
              </a:rPr>
              <a:t>conomics</a:t>
            </a:r>
            <a:endParaRPr sz="3200" dirty="0">
              <a:latin typeface="Open Sans Light"/>
              <a:ea typeface="Open Sans Light"/>
              <a:cs typeface="Open Sans Light"/>
              <a:sym typeface="Open Sans Light"/>
            </a:endParaRPr>
          </a:p>
        </p:txBody>
      </p:sp>
      <p:sp>
        <p:nvSpPr>
          <p:cNvPr id="125" name="Shape 125"/>
          <p:cNvSpPr/>
          <p:nvPr/>
        </p:nvSpPr>
        <p:spPr>
          <a:xfrm>
            <a:off x="3224267" y="8163060"/>
            <a:ext cx="5295325" cy="1359236"/>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sz="2800" dirty="0" err="1" smtClean="0">
                <a:solidFill>
                  <a:schemeClr val="tx1">
                    <a:lumMod val="75000"/>
                    <a:lumOff val="25000"/>
                  </a:schemeClr>
                </a:solidFill>
                <a:sym typeface="Open Sans Light"/>
              </a:rPr>
              <a:t>Finan</a:t>
            </a:r>
            <a:r>
              <a:rPr lang="pl-PL" sz="2800" dirty="0" smtClean="0">
                <a:solidFill>
                  <a:schemeClr val="tx1">
                    <a:lumMod val="75000"/>
                    <a:lumOff val="25000"/>
                  </a:schemeClr>
                </a:solidFill>
                <a:sym typeface="Open Sans Light"/>
              </a:rPr>
              <a:t>c</a:t>
            </a:r>
            <a:r>
              <a:rPr sz="2800" dirty="0" smtClean="0">
                <a:solidFill>
                  <a:schemeClr val="tx1">
                    <a:lumMod val="75000"/>
                    <a:lumOff val="25000"/>
                  </a:schemeClr>
                </a:solidFill>
                <a:sym typeface="Open Sans Light"/>
              </a:rPr>
              <a:t>e </a:t>
            </a:r>
            <a:r>
              <a:rPr lang="pl-PL" sz="2800" dirty="0" smtClean="0">
                <a:solidFill>
                  <a:schemeClr val="tx1">
                    <a:lumMod val="75000"/>
                    <a:lumOff val="25000"/>
                  </a:schemeClr>
                </a:solidFill>
                <a:sym typeface="Open Sans Light"/>
              </a:rPr>
              <a:t>and </a:t>
            </a:r>
            <a:r>
              <a:rPr lang="pl-PL" altLang="pl-PL" sz="2800" dirty="0">
                <a:solidFill>
                  <a:schemeClr val="tx1">
                    <a:lumMod val="75000"/>
                    <a:lumOff val="25000"/>
                  </a:schemeClr>
                </a:solidFill>
              </a:rPr>
              <a:t>A</a:t>
            </a:r>
            <a:r>
              <a:rPr lang="en-US" altLang="pl-PL" sz="2800" dirty="0" err="1">
                <a:solidFill>
                  <a:schemeClr val="tx1">
                    <a:lumMod val="75000"/>
                    <a:lumOff val="25000"/>
                  </a:schemeClr>
                </a:solidFill>
              </a:rPr>
              <a:t>ccount</a:t>
            </a:r>
            <a:r>
              <a:rPr lang="pl-PL" altLang="pl-PL" sz="2800" dirty="0" err="1">
                <a:solidFill>
                  <a:schemeClr val="tx1">
                    <a:lumMod val="75000"/>
                    <a:lumOff val="25000"/>
                  </a:schemeClr>
                </a:solidFill>
              </a:rPr>
              <a:t>ancy</a:t>
            </a:r>
            <a:endParaRPr lang="en-US" altLang="pl-PL" sz="2800" dirty="0">
              <a:solidFill>
                <a:schemeClr val="tx1">
                  <a:lumMod val="75000"/>
                  <a:lumOff val="25000"/>
                </a:schemeClr>
              </a:solidFill>
            </a:endParaRPr>
          </a:p>
          <a:p>
            <a:pPr>
              <a:defRPr sz="4300">
                <a:latin typeface="Arial"/>
                <a:ea typeface="Arial"/>
                <a:cs typeface="Arial"/>
                <a:sym typeface="Arial"/>
              </a:defRPr>
            </a:pPr>
            <a:endParaRPr sz="3200" dirty="0">
              <a:latin typeface="Open Sans Light"/>
              <a:ea typeface="Open Sans Light"/>
              <a:cs typeface="Open Sans Light"/>
              <a:sym typeface="Open Sans Light"/>
            </a:endParaRPr>
          </a:p>
        </p:txBody>
      </p:sp>
      <p:grpSp>
        <p:nvGrpSpPr>
          <p:cNvPr id="128" name="Group 128"/>
          <p:cNvGrpSpPr/>
          <p:nvPr/>
        </p:nvGrpSpPr>
        <p:grpSpPr>
          <a:xfrm>
            <a:off x="3507182" y="8629772"/>
            <a:ext cx="4741301" cy="316460"/>
            <a:chOff x="17049" y="-316459"/>
            <a:chExt cx="4741299" cy="316459"/>
          </a:xfrm>
        </p:grpSpPr>
        <p:sp>
          <p:nvSpPr>
            <p:cNvPr id="126" name="Shape 126"/>
            <p:cNvSpPr/>
            <p:nvPr/>
          </p:nvSpPr>
          <p:spPr>
            <a:xfrm flipH="1">
              <a:off x="3756676" y="-316460"/>
              <a:ext cx="1001674" cy="303761"/>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27" name="Shape 127"/>
            <p:cNvSpPr/>
            <p:nvPr/>
          </p:nvSpPr>
          <p:spPr>
            <a:xfrm flipH="1" flipV="1">
              <a:off x="17049" y="0"/>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pic>
        <p:nvPicPr>
          <p:cNvPr id="129" name="analityka gospodarcza.png"/>
          <p:cNvPicPr>
            <a:picLocks noChangeAspect="1"/>
          </p:cNvPicPr>
          <p:nvPr/>
        </p:nvPicPr>
        <p:blipFill>
          <a:blip r:embed="rId3">
            <a:extLst/>
          </a:blip>
          <a:stretch>
            <a:fillRect/>
          </a:stretch>
        </p:blipFill>
        <p:spPr>
          <a:xfrm>
            <a:off x="2019579" y="2535433"/>
            <a:ext cx="867831" cy="867831"/>
          </a:xfrm>
          <a:prstGeom prst="rect">
            <a:avLst/>
          </a:prstGeom>
          <a:ln w="12700">
            <a:miter lim="400000"/>
          </a:ln>
        </p:spPr>
      </p:pic>
      <p:pic>
        <p:nvPicPr>
          <p:cNvPr id="130" name="ekonomia.png"/>
          <p:cNvPicPr>
            <a:picLocks noChangeAspect="1"/>
          </p:cNvPicPr>
          <p:nvPr/>
        </p:nvPicPr>
        <p:blipFill>
          <a:blip r:embed="rId4">
            <a:extLst/>
          </a:blip>
          <a:stretch>
            <a:fillRect/>
          </a:stretch>
        </p:blipFill>
        <p:spPr>
          <a:xfrm>
            <a:off x="2019579" y="4694174"/>
            <a:ext cx="867831" cy="939690"/>
          </a:xfrm>
          <a:prstGeom prst="rect">
            <a:avLst/>
          </a:prstGeom>
          <a:ln w="12700">
            <a:miter lim="400000"/>
          </a:ln>
        </p:spPr>
      </p:pic>
      <p:pic>
        <p:nvPicPr>
          <p:cNvPr id="131" name="finanse i rachunkowosc.png"/>
          <p:cNvPicPr>
            <a:picLocks noChangeAspect="1"/>
          </p:cNvPicPr>
          <p:nvPr/>
        </p:nvPicPr>
        <p:blipFill>
          <a:blip r:embed="rId5">
            <a:extLst/>
          </a:blip>
          <a:stretch>
            <a:fillRect/>
          </a:stretch>
        </p:blipFill>
        <p:spPr>
          <a:xfrm>
            <a:off x="2019579" y="7959384"/>
            <a:ext cx="867831" cy="986848"/>
          </a:xfrm>
          <a:prstGeom prst="rect">
            <a:avLst/>
          </a:prstGeom>
          <a:ln w="12700">
            <a:miter lim="400000"/>
          </a:ln>
        </p:spPr>
      </p:pic>
      <p:grpSp>
        <p:nvGrpSpPr>
          <p:cNvPr id="134" name="Group 134"/>
          <p:cNvGrpSpPr/>
          <p:nvPr/>
        </p:nvGrpSpPr>
        <p:grpSpPr>
          <a:xfrm>
            <a:off x="15934203" y="7037599"/>
            <a:ext cx="4770615" cy="1"/>
            <a:chOff x="17049" y="0"/>
            <a:chExt cx="4770613" cy="0"/>
          </a:xfrm>
        </p:grpSpPr>
        <p:sp>
          <p:nvSpPr>
            <p:cNvPr id="132" name="Shape 132"/>
            <p:cNvSpPr/>
            <p:nvPr/>
          </p:nvSpPr>
          <p:spPr>
            <a:xfrm flipH="1" flipV="1">
              <a:off x="3756677" y="0"/>
              <a:ext cx="1030987" cy="1"/>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33" name="Shape 133"/>
            <p:cNvSpPr/>
            <p:nvPr/>
          </p:nvSpPr>
          <p:spPr>
            <a:xfrm flipH="1" flipV="1">
              <a:off x="17049" y="0"/>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35" name="Shape 135"/>
          <p:cNvSpPr/>
          <p:nvPr/>
        </p:nvSpPr>
        <p:spPr>
          <a:xfrm>
            <a:off x="17687371" y="6092325"/>
            <a:ext cx="3077898" cy="1319704"/>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lvl1pPr>
              <a:defRPr sz="3200">
                <a:solidFill>
                  <a:srgbClr val="535353"/>
                </a:solidFill>
                <a:latin typeface="Open Sans Light"/>
                <a:ea typeface="Open Sans Light"/>
                <a:cs typeface="Open Sans Light"/>
                <a:sym typeface="Open Sans Light"/>
              </a:defRPr>
            </a:lvl1pPr>
          </a:lstStyle>
          <a:p>
            <a:pPr algn="r">
              <a:defRPr sz="4300">
                <a:latin typeface="Arial"/>
                <a:ea typeface="Arial"/>
                <a:cs typeface="Arial"/>
                <a:sym typeface="Arial"/>
              </a:defRPr>
            </a:pPr>
            <a:r>
              <a:rPr lang="pl-PL" altLang="pl-PL" sz="2800" dirty="0" err="1">
                <a:solidFill>
                  <a:schemeClr val="tx1">
                    <a:lumMod val="75000"/>
                    <a:lumOff val="25000"/>
                  </a:schemeClr>
                </a:solidFill>
              </a:rPr>
              <a:t>Tourism</a:t>
            </a:r>
            <a:endParaRPr lang="en-US" altLang="pl-PL" sz="2800" dirty="0">
              <a:solidFill>
                <a:schemeClr val="tx1">
                  <a:lumMod val="75000"/>
                  <a:lumOff val="25000"/>
                </a:schemeClr>
              </a:solidFill>
            </a:endParaRPr>
          </a:p>
          <a:p>
            <a:pPr algn="r">
              <a:defRPr sz="4300">
                <a:latin typeface="Arial"/>
                <a:ea typeface="Arial"/>
                <a:cs typeface="Arial"/>
                <a:sym typeface="Arial"/>
              </a:defRPr>
            </a:pPr>
            <a:endParaRPr sz="3600" dirty="0">
              <a:sym typeface="Open Sans Light"/>
            </a:endParaRPr>
          </a:p>
        </p:txBody>
      </p:sp>
      <p:sp>
        <p:nvSpPr>
          <p:cNvPr id="136" name="Shape 136"/>
          <p:cNvSpPr/>
          <p:nvPr/>
        </p:nvSpPr>
        <p:spPr>
          <a:xfrm>
            <a:off x="16224448" y="3947585"/>
            <a:ext cx="4901261" cy="95410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lang="en-US" altLang="pl-PL" sz="2800" dirty="0">
                <a:solidFill>
                  <a:schemeClr val="tx1">
                    <a:lumMod val="75000"/>
                    <a:lumOff val="25000"/>
                  </a:schemeClr>
                </a:solidFill>
                <a:cs typeface="Aharoni" panose="02010803020104030203" pitchFamily="2" charset="-79"/>
              </a:rPr>
              <a:t>International </a:t>
            </a:r>
            <a:r>
              <a:rPr lang="pl-PL" altLang="pl-PL" sz="2800" dirty="0">
                <a:solidFill>
                  <a:schemeClr val="tx1">
                    <a:lumMod val="75000"/>
                    <a:lumOff val="25000"/>
                  </a:schemeClr>
                </a:solidFill>
                <a:cs typeface="Aharoni" panose="02010803020104030203" pitchFamily="2" charset="-79"/>
              </a:rPr>
              <a:t>E</a:t>
            </a:r>
            <a:r>
              <a:rPr lang="en-US" altLang="pl-PL" sz="2800" dirty="0" err="1">
                <a:solidFill>
                  <a:schemeClr val="tx1">
                    <a:lumMod val="75000"/>
                    <a:lumOff val="25000"/>
                  </a:schemeClr>
                </a:solidFill>
                <a:cs typeface="Aharoni" panose="02010803020104030203" pitchFamily="2" charset="-79"/>
              </a:rPr>
              <a:t>conomic</a:t>
            </a:r>
            <a:r>
              <a:rPr lang="en-US" altLang="pl-PL" sz="2800" dirty="0">
                <a:solidFill>
                  <a:schemeClr val="tx1">
                    <a:lumMod val="75000"/>
                    <a:lumOff val="25000"/>
                  </a:schemeClr>
                </a:solidFill>
                <a:cs typeface="Aharoni" panose="02010803020104030203" pitchFamily="2" charset="-79"/>
              </a:rPr>
              <a:t> </a:t>
            </a:r>
            <a:r>
              <a:rPr lang="pl-PL" altLang="pl-PL" sz="2800" dirty="0">
                <a:solidFill>
                  <a:schemeClr val="tx1">
                    <a:lumMod val="75000"/>
                    <a:lumOff val="25000"/>
                  </a:schemeClr>
                </a:solidFill>
                <a:cs typeface="Aharoni" panose="02010803020104030203" pitchFamily="2" charset="-79"/>
              </a:rPr>
              <a:t>R</a:t>
            </a:r>
            <a:r>
              <a:rPr lang="en-US" altLang="pl-PL" sz="2800" dirty="0" smtClean="0">
                <a:solidFill>
                  <a:schemeClr val="tx1">
                    <a:lumMod val="75000"/>
                    <a:lumOff val="25000"/>
                  </a:schemeClr>
                </a:solidFill>
                <a:cs typeface="Aharoni" panose="02010803020104030203" pitchFamily="2" charset="-79"/>
              </a:rPr>
              <a:t>el</a:t>
            </a:r>
            <a:r>
              <a:rPr lang="pl-PL" altLang="pl-PL" sz="2800" dirty="0" err="1" smtClean="0">
                <a:solidFill>
                  <a:schemeClr val="tx1">
                    <a:lumMod val="75000"/>
                    <a:lumOff val="25000"/>
                  </a:schemeClr>
                </a:solidFill>
                <a:cs typeface="Aharoni" panose="02010803020104030203" pitchFamily="2" charset="-79"/>
              </a:rPr>
              <a:t>ations</a:t>
            </a:r>
            <a:endParaRPr sz="2800" dirty="0">
              <a:cs typeface="Aharoni" panose="02010803020104030203" pitchFamily="2" charset="-79"/>
              <a:sym typeface="Open Sans Light"/>
            </a:endParaRPr>
          </a:p>
        </p:txBody>
      </p:sp>
      <p:pic>
        <p:nvPicPr>
          <p:cNvPr id="137" name="informatyka w biznesie.png"/>
          <p:cNvPicPr>
            <a:picLocks noChangeAspect="1"/>
          </p:cNvPicPr>
          <p:nvPr/>
        </p:nvPicPr>
        <p:blipFill>
          <a:blip r:embed="rId6">
            <a:extLst/>
          </a:blip>
          <a:stretch>
            <a:fillRect/>
          </a:stretch>
        </p:blipFill>
        <p:spPr>
          <a:xfrm>
            <a:off x="2016855" y="9972336"/>
            <a:ext cx="869461" cy="1133519"/>
          </a:xfrm>
          <a:prstGeom prst="rect">
            <a:avLst/>
          </a:prstGeom>
          <a:ln w="12700">
            <a:miter lim="400000"/>
          </a:ln>
        </p:spPr>
      </p:pic>
      <p:pic>
        <p:nvPicPr>
          <p:cNvPr id="138" name="logistyka.png"/>
          <p:cNvPicPr>
            <a:picLocks noChangeAspect="1"/>
          </p:cNvPicPr>
          <p:nvPr/>
        </p:nvPicPr>
        <p:blipFill>
          <a:blip r:embed="rId7">
            <a:extLst/>
          </a:blip>
          <a:stretch>
            <a:fillRect/>
          </a:stretch>
        </p:blipFill>
        <p:spPr>
          <a:xfrm>
            <a:off x="21439023" y="2781423"/>
            <a:ext cx="864760" cy="551073"/>
          </a:xfrm>
          <a:prstGeom prst="rect">
            <a:avLst/>
          </a:prstGeom>
          <a:ln w="12700">
            <a:miter lim="400000"/>
          </a:ln>
        </p:spPr>
      </p:pic>
      <p:pic>
        <p:nvPicPr>
          <p:cNvPr id="139" name="miedzynarodowe stosunki gospodarcze.png"/>
          <p:cNvPicPr>
            <a:picLocks noChangeAspect="1"/>
          </p:cNvPicPr>
          <p:nvPr/>
        </p:nvPicPr>
        <p:blipFill>
          <a:blip r:embed="rId8">
            <a:extLst/>
          </a:blip>
          <a:stretch>
            <a:fillRect/>
          </a:stretch>
        </p:blipFill>
        <p:spPr>
          <a:xfrm>
            <a:off x="21437488" y="4241641"/>
            <a:ext cx="867831" cy="867831"/>
          </a:xfrm>
          <a:prstGeom prst="rect">
            <a:avLst/>
          </a:prstGeom>
          <a:ln w="12700">
            <a:miter lim="400000"/>
          </a:ln>
        </p:spPr>
      </p:pic>
      <p:pic>
        <p:nvPicPr>
          <p:cNvPr id="140" name="turystyka.png"/>
          <p:cNvPicPr>
            <a:picLocks noChangeAspect="1"/>
          </p:cNvPicPr>
          <p:nvPr/>
        </p:nvPicPr>
        <p:blipFill>
          <a:blip r:embed="rId9">
            <a:extLst/>
          </a:blip>
          <a:stretch>
            <a:fillRect/>
          </a:stretch>
        </p:blipFill>
        <p:spPr>
          <a:xfrm>
            <a:off x="21437488" y="6162224"/>
            <a:ext cx="867831" cy="788513"/>
          </a:xfrm>
          <a:prstGeom prst="rect">
            <a:avLst/>
          </a:prstGeom>
          <a:ln w="12700">
            <a:miter lim="400000"/>
          </a:ln>
        </p:spPr>
      </p:pic>
      <p:pic>
        <p:nvPicPr>
          <p:cNvPr id="141" name="zarzadzanie.png"/>
          <p:cNvPicPr>
            <a:picLocks noChangeAspect="1"/>
          </p:cNvPicPr>
          <p:nvPr/>
        </p:nvPicPr>
        <p:blipFill>
          <a:blip r:embed="rId10">
            <a:extLst/>
          </a:blip>
          <a:stretch>
            <a:fillRect/>
          </a:stretch>
        </p:blipFill>
        <p:spPr>
          <a:xfrm>
            <a:off x="21607053" y="8036363"/>
            <a:ext cx="528701" cy="1081164"/>
          </a:xfrm>
          <a:prstGeom prst="rect">
            <a:avLst/>
          </a:prstGeom>
          <a:ln w="12700">
            <a:miter lim="400000"/>
          </a:ln>
        </p:spPr>
      </p:pic>
      <p:pic>
        <p:nvPicPr>
          <p:cNvPr id="142" name="zarzadzanie technologia.png"/>
          <p:cNvPicPr>
            <a:picLocks noChangeAspect="1"/>
          </p:cNvPicPr>
          <p:nvPr/>
        </p:nvPicPr>
        <p:blipFill>
          <a:blip r:embed="rId11">
            <a:extLst/>
          </a:blip>
          <a:stretch>
            <a:fillRect/>
          </a:stretch>
        </p:blipFill>
        <p:spPr>
          <a:xfrm>
            <a:off x="21437488" y="10215853"/>
            <a:ext cx="867831" cy="867831"/>
          </a:xfrm>
          <a:prstGeom prst="rect">
            <a:avLst/>
          </a:prstGeom>
          <a:ln w="12700">
            <a:miter lim="400000"/>
          </a:ln>
        </p:spPr>
      </p:pic>
      <p:pic>
        <p:nvPicPr>
          <p:cNvPr id="143" name="angielski.png"/>
          <p:cNvPicPr>
            <a:picLocks noChangeAspect="1"/>
          </p:cNvPicPr>
          <p:nvPr/>
        </p:nvPicPr>
        <p:blipFill>
          <a:blip r:embed="rId12">
            <a:extLst/>
          </a:blip>
          <a:stretch>
            <a:fillRect/>
          </a:stretch>
        </p:blipFill>
        <p:spPr>
          <a:xfrm>
            <a:off x="827590" y="8154144"/>
            <a:ext cx="867831" cy="867831"/>
          </a:xfrm>
          <a:prstGeom prst="rect">
            <a:avLst/>
          </a:prstGeom>
          <a:ln w="12700">
            <a:miter lim="400000"/>
          </a:ln>
        </p:spPr>
      </p:pic>
      <p:pic>
        <p:nvPicPr>
          <p:cNvPr id="144" name="angielski.png"/>
          <p:cNvPicPr>
            <a:picLocks noChangeAspect="1"/>
          </p:cNvPicPr>
          <p:nvPr/>
        </p:nvPicPr>
        <p:blipFill>
          <a:blip r:embed="rId12">
            <a:extLst/>
          </a:blip>
          <a:stretch>
            <a:fillRect/>
          </a:stretch>
        </p:blipFill>
        <p:spPr>
          <a:xfrm>
            <a:off x="827590" y="10263965"/>
            <a:ext cx="867831" cy="867831"/>
          </a:xfrm>
          <a:prstGeom prst="rect">
            <a:avLst/>
          </a:prstGeom>
          <a:ln w="12700">
            <a:miter lim="400000"/>
          </a:ln>
        </p:spPr>
      </p:pic>
      <p:pic>
        <p:nvPicPr>
          <p:cNvPr id="145" name="angielski.png"/>
          <p:cNvPicPr>
            <a:picLocks noChangeAspect="1"/>
          </p:cNvPicPr>
          <p:nvPr/>
        </p:nvPicPr>
        <p:blipFill>
          <a:blip r:embed="rId12">
            <a:extLst/>
          </a:blip>
          <a:stretch>
            <a:fillRect/>
          </a:stretch>
        </p:blipFill>
        <p:spPr>
          <a:xfrm>
            <a:off x="22617098" y="8210408"/>
            <a:ext cx="867831" cy="867831"/>
          </a:xfrm>
          <a:prstGeom prst="rect">
            <a:avLst/>
          </a:prstGeom>
          <a:ln w="12700">
            <a:miter lim="400000"/>
          </a:ln>
        </p:spPr>
      </p:pic>
      <p:pic>
        <p:nvPicPr>
          <p:cNvPr id="146" name="angielski.png"/>
          <p:cNvPicPr>
            <a:picLocks noChangeAspect="1"/>
          </p:cNvPicPr>
          <p:nvPr/>
        </p:nvPicPr>
        <p:blipFill>
          <a:blip r:embed="rId12">
            <a:extLst/>
          </a:blip>
          <a:stretch>
            <a:fillRect/>
          </a:stretch>
        </p:blipFill>
        <p:spPr>
          <a:xfrm>
            <a:off x="22617098" y="4309019"/>
            <a:ext cx="867831" cy="867831"/>
          </a:xfrm>
          <a:prstGeom prst="rect">
            <a:avLst/>
          </a:prstGeom>
          <a:ln w="12700">
            <a:miter lim="400000"/>
          </a:ln>
        </p:spPr>
      </p:pic>
      <p:pic>
        <p:nvPicPr>
          <p:cNvPr id="147" name="angielski.png"/>
          <p:cNvPicPr>
            <a:picLocks noChangeAspect="1"/>
          </p:cNvPicPr>
          <p:nvPr/>
        </p:nvPicPr>
        <p:blipFill>
          <a:blip r:embed="rId12">
            <a:extLst/>
          </a:blip>
          <a:stretch>
            <a:fillRect/>
          </a:stretch>
        </p:blipFill>
        <p:spPr>
          <a:xfrm>
            <a:off x="22617098" y="2690422"/>
            <a:ext cx="867831" cy="867831"/>
          </a:xfrm>
          <a:prstGeom prst="rect">
            <a:avLst/>
          </a:prstGeom>
          <a:ln w="12700">
            <a:miter lim="400000"/>
          </a:ln>
        </p:spPr>
      </p:pic>
      <p:grpSp>
        <p:nvGrpSpPr>
          <p:cNvPr id="63" name="Group 99"/>
          <p:cNvGrpSpPr/>
          <p:nvPr/>
        </p:nvGrpSpPr>
        <p:grpSpPr>
          <a:xfrm>
            <a:off x="3659582" y="5773002"/>
            <a:ext cx="4767954" cy="652950"/>
            <a:chOff x="17049" y="0"/>
            <a:chExt cx="4767953" cy="652948"/>
          </a:xfrm>
        </p:grpSpPr>
        <p:sp>
          <p:nvSpPr>
            <p:cNvPr id="64" name="Shape 97"/>
            <p:cNvSpPr/>
            <p:nvPr/>
          </p:nvSpPr>
          <p:spPr>
            <a:xfrm flipH="1" flipV="1">
              <a:off x="3756677" y="0"/>
              <a:ext cx="1028327" cy="652949"/>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65" name="Shape 98"/>
            <p:cNvSpPr/>
            <p:nvPr/>
          </p:nvSpPr>
          <p:spPr>
            <a:xfrm flipH="1" flipV="1">
              <a:off x="17049" y="0"/>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174" name="Shape 174"/>
          <p:cNvSpPr>
            <a:spLocks noGrp="1"/>
          </p:cNvSpPr>
          <p:nvPr>
            <p:ph type="title"/>
          </p:nvPr>
        </p:nvSpPr>
        <p:spPr>
          <a:xfrm>
            <a:off x="1568483" y="816467"/>
            <a:ext cx="20729100" cy="1133519"/>
          </a:xfrm>
          <a:prstGeom prst="rect">
            <a:avLst/>
          </a:prstGeom>
        </p:spPr>
        <p:txBody>
          <a:bodyPr/>
          <a:lstStyle/>
          <a:p>
            <a:r>
              <a:rPr lang="pl-PL" b="1" dirty="0" err="1" smtClean="0"/>
              <a:t>Postgraduate</a:t>
            </a:r>
            <a:r>
              <a:rPr lang="pl-PL" b="1" dirty="0" smtClean="0"/>
              <a:t> </a:t>
            </a:r>
            <a:r>
              <a:rPr lang="pl-PL" b="1" dirty="0" err="1" smtClean="0"/>
              <a:t>studies</a:t>
            </a:r>
            <a:r>
              <a:rPr lang="pl-PL" b="1" dirty="0" smtClean="0"/>
              <a:t> – 10 </a:t>
            </a:r>
            <a:r>
              <a:rPr lang="pl-PL" b="1" dirty="0" err="1" smtClean="0"/>
              <a:t>majors</a:t>
            </a:r>
            <a:endParaRPr dirty="0"/>
          </a:p>
        </p:txBody>
      </p:sp>
      <p:sp>
        <p:nvSpPr>
          <p:cNvPr id="175" name="Shape 175"/>
          <p:cNvSpPr/>
          <p:nvPr/>
        </p:nvSpPr>
        <p:spPr>
          <a:xfrm>
            <a:off x="11416769" y="1940386"/>
            <a:ext cx="1553646" cy="128015"/>
          </a:xfrm>
          <a:prstGeom prst="rect">
            <a:avLst/>
          </a:prstGeom>
          <a:solidFill>
            <a:srgbClr val="ECECEC"/>
          </a:solidFill>
          <a:ln w="12700">
            <a:miter lim="400000"/>
          </a:ln>
        </p:spPr>
        <p:txBody>
          <a:bodyPr lIns="45719" rIns="45719" anchor="ctr"/>
          <a:lstStyle/>
          <a:p>
            <a:pPr algn="ctr">
              <a:defRPr>
                <a:solidFill>
                  <a:schemeClr val="accent2"/>
                </a:solidFill>
                <a:latin typeface="Open Sans Light"/>
                <a:ea typeface="Open Sans Light"/>
                <a:cs typeface="Open Sans Light"/>
                <a:sym typeface="Open Sans Light"/>
              </a:defRPr>
            </a:pPr>
            <a:endParaRPr/>
          </a:p>
        </p:txBody>
      </p:sp>
      <p:grpSp>
        <p:nvGrpSpPr>
          <p:cNvPr id="178" name="Group 178"/>
          <p:cNvGrpSpPr/>
          <p:nvPr/>
        </p:nvGrpSpPr>
        <p:grpSpPr>
          <a:xfrm>
            <a:off x="3507182" y="3491486"/>
            <a:ext cx="4767954" cy="652950"/>
            <a:chOff x="17049" y="0"/>
            <a:chExt cx="4767953" cy="652948"/>
          </a:xfrm>
        </p:grpSpPr>
        <p:sp>
          <p:nvSpPr>
            <p:cNvPr id="176" name="Shape 176"/>
            <p:cNvSpPr/>
            <p:nvPr/>
          </p:nvSpPr>
          <p:spPr>
            <a:xfrm flipH="1" flipV="1">
              <a:off x="3756677" y="0"/>
              <a:ext cx="1028327" cy="652949"/>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77" name="Shape 177"/>
            <p:cNvSpPr/>
            <p:nvPr/>
          </p:nvSpPr>
          <p:spPr>
            <a:xfrm flipH="1" flipV="1">
              <a:off x="17049" y="0"/>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79" name="Shape 179"/>
          <p:cNvSpPr/>
          <p:nvPr/>
        </p:nvSpPr>
        <p:spPr>
          <a:xfrm>
            <a:off x="3351267" y="2739478"/>
            <a:ext cx="4267758" cy="10156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lang="pl-PL" sz="2800" dirty="0"/>
              <a:t>Business Analytics</a:t>
            </a:r>
          </a:p>
          <a:p>
            <a:pPr>
              <a:defRPr sz="4300">
                <a:latin typeface="Arial"/>
                <a:ea typeface="Arial"/>
                <a:cs typeface="Arial"/>
                <a:sym typeface="Arial"/>
              </a:defRPr>
            </a:pPr>
            <a:endParaRPr sz="3200" dirty="0">
              <a:latin typeface="Open Sans Light"/>
              <a:ea typeface="Open Sans Light"/>
              <a:cs typeface="Open Sans Light"/>
              <a:sym typeface="Open Sans Light"/>
            </a:endParaRPr>
          </a:p>
        </p:txBody>
      </p:sp>
      <p:grpSp>
        <p:nvGrpSpPr>
          <p:cNvPr id="182" name="Group 182"/>
          <p:cNvGrpSpPr/>
          <p:nvPr/>
        </p:nvGrpSpPr>
        <p:grpSpPr>
          <a:xfrm>
            <a:off x="15908084" y="3626846"/>
            <a:ext cx="4857184" cy="509228"/>
            <a:chOff x="0" y="0"/>
            <a:chExt cx="4857182" cy="509227"/>
          </a:xfrm>
        </p:grpSpPr>
        <p:sp>
          <p:nvSpPr>
            <p:cNvPr id="180" name="Shape 180"/>
            <p:cNvSpPr/>
            <p:nvPr/>
          </p:nvSpPr>
          <p:spPr>
            <a:xfrm flipV="1">
              <a:off x="0" y="0"/>
              <a:ext cx="1174178" cy="509227"/>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81" name="Shape 181"/>
            <p:cNvSpPr/>
            <p:nvPr/>
          </p:nvSpPr>
          <p:spPr>
            <a:xfrm>
              <a:off x="1174178" y="0"/>
              <a:ext cx="3683005" cy="0"/>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83" name="Shape 183"/>
          <p:cNvSpPr/>
          <p:nvPr/>
        </p:nvSpPr>
        <p:spPr>
          <a:xfrm>
            <a:off x="16871883" y="4361748"/>
            <a:ext cx="4267757"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sz="3200" dirty="0" err="1" smtClean="0">
                <a:latin typeface="Open Sans Light"/>
                <a:ea typeface="Open Sans Light"/>
                <a:cs typeface="Open Sans Light"/>
                <a:sym typeface="Open Sans Light"/>
              </a:rPr>
              <a:t>Logis</a:t>
            </a:r>
            <a:r>
              <a:rPr lang="pl-PL" sz="3200" dirty="0" err="1" smtClean="0">
                <a:latin typeface="Open Sans Light"/>
                <a:ea typeface="Open Sans Light"/>
                <a:cs typeface="Open Sans Light"/>
                <a:sym typeface="Open Sans Light"/>
              </a:rPr>
              <a:t>tics</a:t>
            </a:r>
            <a:endParaRPr sz="3200" dirty="0">
              <a:latin typeface="Open Sans Light"/>
              <a:ea typeface="Open Sans Light"/>
              <a:cs typeface="Open Sans Light"/>
              <a:sym typeface="Open Sans Light"/>
            </a:endParaRPr>
          </a:p>
        </p:txBody>
      </p:sp>
      <p:grpSp>
        <p:nvGrpSpPr>
          <p:cNvPr id="186" name="Group 186"/>
          <p:cNvGrpSpPr/>
          <p:nvPr/>
        </p:nvGrpSpPr>
        <p:grpSpPr>
          <a:xfrm>
            <a:off x="15908084" y="10260087"/>
            <a:ext cx="4857184" cy="867831"/>
            <a:chOff x="0" y="0"/>
            <a:chExt cx="4857182" cy="867830"/>
          </a:xfrm>
        </p:grpSpPr>
        <p:sp>
          <p:nvSpPr>
            <p:cNvPr id="184" name="Shape 184"/>
            <p:cNvSpPr/>
            <p:nvPr/>
          </p:nvSpPr>
          <p:spPr>
            <a:xfrm>
              <a:off x="0" y="-1"/>
              <a:ext cx="1174178" cy="866562"/>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85" name="Shape 185"/>
            <p:cNvSpPr/>
            <p:nvPr/>
          </p:nvSpPr>
          <p:spPr>
            <a:xfrm>
              <a:off x="1174178" y="867829"/>
              <a:ext cx="3683005"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87" name="Shape 187"/>
          <p:cNvSpPr/>
          <p:nvPr/>
        </p:nvSpPr>
        <p:spPr>
          <a:xfrm>
            <a:off x="16871883" y="9832975"/>
            <a:ext cx="4267757" cy="78175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3200">
                <a:solidFill>
                  <a:srgbClr val="535353"/>
                </a:solidFill>
                <a:latin typeface="Open Sans Light"/>
                <a:ea typeface="Open Sans Light"/>
                <a:cs typeface="Open Sans Light"/>
                <a:sym typeface="Open Sans Light"/>
              </a:defRPr>
            </a:lvl1pPr>
          </a:lstStyle>
          <a:p>
            <a:pPr>
              <a:lnSpc>
                <a:spcPct val="80000"/>
              </a:lnSpc>
            </a:pPr>
            <a:r>
              <a:rPr lang="en-US" altLang="pl-PL" sz="2800" dirty="0">
                <a:solidFill>
                  <a:schemeClr val="tx1">
                    <a:lumMod val="75000"/>
                    <a:lumOff val="25000"/>
                  </a:schemeClr>
                </a:solidFill>
              </a:rPr>
              <a:t>Management and </a:t>
            </a:r>
            <a:r>
              <a:rPr lang="pl-PL" altLang="pl-PL" sz="2800" dirty="0">
                <a:solidFill>
                  <a:schemeClr val="tx1">
                    <a:lumMod val="75000"/>
                    <a:lumOff val="25000"/>
                  </a:schemeClr>
                </a:solidFill>
              </a:rPr>
              <a:t>P</a:t>
            </a:r>
            <a:r>
              <a:rPr lang="en-US" altLang="pl-PL" sz="2800" dirty="0" err="1">
                <a:solidFill>
                  <a:schemeClr val="tx1">
                    <a:lumMod val="75000"/>
                    <a:lumOff val="25000"/>
                  </a:schemeClr>
                </a:solidFill>
              </a:rPr>
              <a:t>roduction</a:t>
            </a:r>
            <a:r>
              <a:rPr lang="en-US" altLang="pl-PL" sz="2800" dirty="0">
                <a:solidFill>
                  <a:schemeClr val="tx1">
                    <a:lumMod val="75000"/>
                    <a:lumOff val="25000"/>
                  </a:schemeClr>
                </a:solidFill>
              </a:rPr>
              <a:t> </a:t>
            </a:r>
            <a:r>
              <a:rPr lang="pl-PL" altLang="pl-PL" sz="2800" dirty="0">
                <a:solidFill>
                  <a:schemeClr val="tx1">
                    <a:lumMod val="75000"/>
                    <a:lumOff val="25000"/>
                  </a:schemeClr>
                </a:solidFill>
              </a:rPr>
              <a:t>E</a:t>
            </a:r>
            <a:r>
              <a:rPr lang="en-US" altLang="pl-PL" sz="2800" dirty="0" err="1">
                <a:solidFill>
                  <a:schemeClr val="tx1">
                    <a:lumMod val="75000"/>
                    <a:lumOff val="25000"/>
                  </a:schemeClr>
                </a:solidFill>
              </a:rPr>
              <a:t>ngineering</a:t>
            </a:r>
            <a:endParaRPr lang="en-US" altLang="pl-PL" sz="2800" dirty="0">
              <a:solidFill>
                <a:schemeClr val="tx1">
                  <a:lumMod val="75000"/>
                  <a:lumOff val="25000"/>
                </a:schemeClr>
              </a:solidFill>
            </a:endParaRPr>
          </a:p>
        </p:txBody>
      </p:sp>
      <p:grpSp>
        <p:nvGrpSpPr>
          <p:cNvPr id="190" name="Group 190"/>
          <p:cNvGrpSpPr/>
          <p:nvPr/>
        </p:nvGrpSpPr>
        <p:grpSpPr>
          <a:xfrm>
            <a:off x="3564912" y="10201668"/>
            <a:ext cx="4767954" cy="857670"/>
            <a:chOff x="17049" y="0"/>
            <a:chExt cx="4767953" cy="857669"/>
          </a:xfrm>
        </p:grpSpPr>
        <p:sp>
          <p:nvSpPr>
            <p:cNvPr id="188" name="Shape 188"/>
            <p:cNvSpPr/>
            <p:nvPr/>
          </p:nvSpPr>
          <p:spPr>
            <a:xfrm flipH="1">
              <a:off x="3756677" y="0"/>
              <a:ext cx="1028327" cy="856399"/>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89" name="Shape 189"/>
            <p:cNvSpPr/>
            <p:nvPr/>
          </p:nvSpPr>
          <p:spPr>
            <a:xfrm flipH="1" flipV="1">
              <a:off x="17049" y="857669"/>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91" name="Shape 191"/>
          <p:cNvSpPr/>
          <p:nvPr/>
        </p:nvSpPr>
        <p:spPr>
          <a:xfrm>
            <a:off x="3351267" y="10094457"/>
            <a:ext cx="4267758" cy="4862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200">
                <a:solidFill>
                  <a:srgbClr val="535353"/>
                </a:solidFill>
                <a:latin typeface="Open Sans Light"/>
                <a:ea typeface="Open Sans Light"/>
                <a:cs typeface="Open Sans Light"/>
                <a:sym typeface="Open Sans Light"/>
              </a:defRPr>
            </a:lvl1pPr>
          </a:lstStyle>
          <a:p>
            <a:pPr>
              <a:lnSpc>
                <a:spcPct val="80000"/>
              </a:lnSpc>
            </a:pPr>
            <a:r>
              <a:rPr lang="pl-PL" altLang="pl-PL" dirty="0">
                <a:solidFill>
                  <a:schemeClr val="tx1">
                    <a:lumMod val="75000"/>
                    <a:lumOff val="25000"/>
                  </a:schemeClr>
                </a:solidFill>
              </a:rPr>
              <a:t>B</a:t>
            </a:r>
            <a:r>
              <a:rPr lang="en-US" altLang="pl-PL" sz="2800" dirty="0" err="1">
                <a:solidFill>
                  <a:schemeClr val="tx1">
                    <a:lumMod val="75000"/>
                    <a:lumOff val="25000"/>
                  </a:schemeClr>
                </a:solidFill>
              </a:rPr>
              <a:t>usiness</a:t>
            </a:r>
            <a:r>
              <a:rPr lang="pl-PL" altLang="pl-PL" sz="2800" dirty="0">
                <a:solidFill>
                  <a:schemeClr val="tx1">
                    <a:lumMod val="75000"/>
                    <a:lumOff val="25000"/>
                  </a:schemeClr>
                </a:solidFill>
              </a:rPr>
              <a:t> I</a:t>
            </a:r>
            <a:r>
              <a:rPr lang="en-US" altLang="pl-PL" sz="2800" dirty="0" err="1">
                <a:solidFill>
                  <a:schemeClr val="tx1">
                    <a:lumMod val="75000"/>
                    <a:lumOff val="25000"/>
                  </a:schemeClr>
                </a:solidFill>
              </a:rPr>
              <a:t>nformatics</a:t>
            </a:r>
            <a:endParaRPr lang="en-US" altLang="pl-PL" sz="2800" dirty="0">
              <a:solidFill>
                <a:schemeClr val="tx1">
                  <a:lumMod val="75000"/>
                  <a:lumOff val="25000"/>
                </a:schemeClr>
              </a:solidFill>
            </a:endParaRPr>
          </a:p>
        </p:txBody>
      </p:sp>
      <p:sp>
        <p:nvSpPr>
          <p:cNvPr id="192" name="Shape 192"/>
          <p:cNvSpPr/>
          <p:nvPr/>
        </p:nvSpPr>
        <p:spPr>
          <a:xfrm>
            <a:off x="8851206" y="3172235"/>
            <a:ext cx="6589605" cy="7752360"/>
          </a:xfrm>
          <a:prstGeom prst="rect">
            <a:avLst/>
          </a:prstGeom>
          <a:blipFill>
            <a:blip r:embed="rId2" cstate="print">
              <a:extLst>
                <a:ext uri="{28A0092B-C50C-407E-A947-70E740481C1C}">
                  <a14:useLocalDpi xmlns:a14="http://schemas.microsoft.com/office/drawing/2010/main"/>
                </a:ext>
              </a:extLst>
            </a:blip>
            <a:stretch>
              <a:fillRect/>
            </a:stretch>
          </a:blipFill>
          <a:ln w="12700">
            <a:miter lim="400000"/>
          </a:ln>
        </p:spPr>
        <p:txBody>
          <a:bodyPr lIns="45719" rIns="45719" anchor="ctr"/>
          <a:lstStyle/>
          <a:p>
            <a:pPr>
              <a:defRPr>
                <a:solidFill>
                  <a:srgbClr val="FFFFFF"/>
                </a:solidFill>
              </a:defRPr>
            </a:pPr>
            <a:endParaRPr/>
          </a:p>
        </p:txBody>
      </p:sp>
      <p:grpSp>
        <p:nvGrpSpPr>
          <p:cNvPr id="195" name="Group 195"/>
          <p:cNvGrpSpPr/>
          <p:nvPr/>
        </p:nvGrpSpPr>
        <p:grpSpPr>
          <a:xfrm>
            <a:off x="15908084" y="5224963"/>
            <a:ext cx="4857184" cy="329670"/>
            <a:chOff x="0" y="0"/>
            <a:chExt cx="4857182" cy="329668"/>
          </a:xfrm>
        </p:grpSpPr>
        <p:sp>
          <p:nvSpPr>
            <p:cNvPr id="193" name="Shape 193"/>
            <p:cNvSpPr/>
            <p:nvPr/>
          </p:nvSpPr>
          <p:spPr>
            <a:xfrm flipV="1">
              <a:off x="0" y="0"/>
              <a:ext cx="1174178" cy="329669"/>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94" name="Shape 194"/>
            <p:cNvSpPr/>
            <p:nvPr/>
          </p:nvSpPr>
          <p:spPr>
            <a:xfrm>
              <a:off x="1174178" y="0"/>
              <a:ext cx="3683005" cy="0"/>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grpSp>
        <p:nvGrpSpPr>
          <p:cNvPr id="198" name="Group 198"/>
          <p:cNvGrpSpPr/>
          <p:nvPr/>
        </p:nvGrpSpPr>
        <p:grpSpPr>
          <a:xfrm>
            <a:off x="15881431" y="8547796"/>
            <a:ext cx="4883837" cy="474065"/>
            <a:chOff x="-26653" y="393765"/>
            <a:chExt cx="4883835" cy="474064"/>
          </a:xfrm>
        </p:grpSpPr>
        <p:sp>
          <p:nvSpPr>
            <p:cNvPr id="196" name="Shape 196"/>
            <p:cNvSpPr/>
            <p:nvPr/>
          </p:nvSpPr>
          <p:spPr>
            <a:xfrm>
              <a:off x="-26654" y="393765"/>
              <a:ext cx="1200832" cy="472796"/>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197" name="Shape 197"/>
            <p:cNvSpPr/>
            <p:nvPr/>
          </p:nvSpPr>
          <p:spPr>
            <a:xfrm>
              <a:off x="1174178" y="867829"/>
              <a:ext cx="3683005"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199" name="Shape 199"/>
          <p:cNvSpPr/>
          <p:nvPr/>
        </p:nvSpPr>
        <p:spPr>
          <a:xfrm>
            <a:off x="16871883" y="8347074"/>
            <a:ext cx="4267757" cy="95410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lang="pl-PL" sz="2800" dirty="0"/>
              <a:t>Management</a:t>
            </a:r>
          </a:p>
          <a:p>
            <a:pPr>
              <a:defRPr sz="4300">
                <a:latin typeface="Arial"/>
                <a:ea typeface="Arial"/>
                <a:cs typeface="Arial"/>
                <a:sym typeface="Arial"/>
              </a:defRPr>
            </a:pPr>
            <a:endParaRPr sz="2800" dirty="0">
              <a:sym typeface="Open Sans Light"/>
            </a:endParaRPr>
          </a:p>
        </p:txBody>
      </p:sp>
      <p:grpSp>
        <p:nvGrpSpPr>
          <p:cNvPr id="202" name="Group 202"/>
          <p:cNvGrpSpPr/>
          <p:nvPr/>
        </p:nvGrpSpPr>
        <p:grpSpPr>
          <a:xfrm>
            <a:off x="3507182" y="5129208"/>
            <a:ext cx="4741301" cy="267180"/>
            <a:chOff x="17049" y="0"/>
            <a:chExt cx="4741300" cy="267179"/>
          </a:xfrm>
        </p:grpSpPr>
        <p:sp>
          <p:nvSpPr>
            <p:cNvPr id="200" name="Shape 200"/>
            <p:cNvSpPr/>
            <p:nvPr/>
          </p:nvSpPr>
          <p:spPr>
            <a:xfrm flipH="1" flipV="1">
              <a:off x="3756677" y="0"/>
              <a:ext cx="1001673" cy="267180"/>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201" name="Shape 201"/>
            <p:cNvSpPr/>
            <p:nvPr/>
          </p:nvSpPr>
          <p:spPr>
            <a:xfrm flipH="1" flipV="1">
              <a:off x="17049" y="0"/>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203" name="Shape 203"/>
          <p:cNvSpPr/>
          <p:nvPr/>
        </p:nvSpPr>
        <p:spPr>
          <a:xfrm>
            <a:off x="3351267" y="4390478"/>
            <a:ext cx="4267758"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sz="2800" dirty="0" smtClean="0">
                <a:latin typeface="Open Sans Light"/>
                <a:ea typeface="Open Sans Light"/>
                <a:cs typeface="Open Sans Light"/>
                <a:sym typeface="Open Sans Light"/>
              </a:rPr>
              <a:t>E</a:t>
            </a:r>
            <a:r>
              <a:rPr lang="pl-PL" sz="2800" dirty="0" err="1" smtClean="0">
                <a:latin typeface="Open Sans Light"/>
                <a:ea typeface="Open Sans Light"/>
                <a:cs typeface="Open Sans Light"/>
                <a:sym typeface="Open Sans Light"/>
              </a:rPr>
              <a:t>conomics</a:t>
            </a:r>
            <a:endParaRPr sz="2800" dirty="0">
              <a:latin typeface="Open Sans Light"/>
              <a:ea typeface="Open Sans Light"/>
              <a:cs typeface="Open Sans Light"/>
              <a:sym typeface="Open Sans Light"/>
            </a:endParaRPr>
          </a:p>
        </p:txBody>
      </p:sp>
      <p:grpSp>
        <p:nvGrpSpPr>
          <p:cNvPr id="206" name="Group 206"/>
          <p:cNvGrpSpPr/>
          <p:nvPr/>
        </p:nvGrpSpPr>
        <p:grpSpPr>
          <a:xfrm>
            <a:off x="3479032" y="7464287"/>
            <a:ext cx="4770615" cy="1"/>
            <a:chOff x="17049" y="0"/>
            <a:chExt cx="4770613" cy="0"/>
          </a:xfrm>
        </p:grpSpPr>
        <p:sp>
          <p:nvSpPr>
            <p:cNvPr id="204" name="Shape 204"/>
            <p:cNvSpPr/>
            <p:nvPr/>
          </p:nvSpPr>
          <p:spPr>
            <a:xfrm flipH="1" flipV="1">
              <a:off x="3756677" y="0"/>
              <a:ext cx="1030987" cy="1"/>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205" name="Shape 205"/>
            <p:cNvSpPr/>
            <p:nvPr/>
          </p:nvSpPr>
          <p:spPr>
            <a:xfrm flipH="1" flipV="1">
              <a:off x="17049" y="0"/>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207" name="Shape 207"/>
          <p:cNvSpPr/>
          <p:nvPr/>
        </p:nvSpPr>
        <p:spPr>
          <a:xfrm>
            <a:off x="3445153" y="6468935"/>
            <a:ext cx="4758352" cy="1319705"/>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sz="2800" dirty="0" err="1" smtClean="0">
                <a:latin typeface="Open Sans Light"/>
                <a:ea typeface="Open Sans Light"/>
                <a:cs typeface="Open Sans Light"/>
                <a:sym typeface="Open Sans Light"/>
              </a:rPr>
              <a:t>Finan</a:t>
            </a:r>
            <a:r>
              <a:rPr lang="pl-PL" sz="2800" dirty="0" smtClean="0">
                <a:latin typeface="Open Sans Light"/>
                <a:ea typeface="Open Sans Light"/>
                <a:cs typeface="Open Sans Light"/>
                <a:sym typeface="Open Sans Light"/>
              </a:rPr>
              <a:t>c</a:t>
            </a:r>
            <a:r>
              <a:rPr sz="2800" dirty="0" smtClean="0">
                <a:latin typeface="Open Sans Light"/>
                <a:ea typeface="Open Sans Light"/>
                <a:cs typeface="Open Sans Light"/>
                <a:sym typeface="Open Sans Light"/>
              </a:rPr>
              <a:t>e </a:t>
            </a:r>
            <a:r>
              <a:rPr lang="pl-PL" sz="2800" dirty="0" smtClean="0">
                <a:latin typeface="Open Sans Light"/>
                <a:ea typeface="Open Sans Light"/>
                <a:cs typeface="Open Sans Light"/>
                <a:sym typeface="Open Sans Light"/>
              </a:rPr>
              <a:t>and </a:t>
            </a:r>
            <a:r>
              <a:rPr lang="pl-PL" sz="2800" dirty="0" err="1" smtClean="0">
                <a:latin typeface="Open Sans Light"/>
                <a:ea typeface="Open Sans Light"/>
                <a:cs typeface="Open Sans Light"/>
                <a:sym typeface="Open Sans Light"/>
              </a:rPr>
              <a:t>Accountancy</a:t>
            </a:r>
            <a:endParaRPr sz="2800" dirty="0">
              <a:latin typeface="Open Sans Light"/>
              <a:ea typeface="Open Sans Light"/>
              <a:cs typeface="Open Sans Light"/>
              <a:sym typeface="Open Sans Light"/>
            </a:endParaRPr>
          </a:p>
        </p:txBody>
      </p:sp>
      <p:grpSp>
        <p:nvGrpSpPr>
          <p:cNvPr id="210" name="Group 210"/>
          <p:cNvGrpSpPr/>
          <p:nvPr/>
        </p:nvGrpSpPr>
        <p:grpSpPr>
          <a:xfrm>
            <a:off x="3507182" y="8766299"/>
            <a:ext cx="4741301" cy="316460"/>
            <a:chOff x="17049" y="-316459"/>
            <a:chExt cx="4741299" cy="316459"/>
          </a:xfrm>
        </p:grpSpPr>
        <p:sp>
          <p:nvSpPr>
            <p:cNvPr id="208" name="Shape 208"/>
            <p:cNvSpPr/>
            <p:nvPr/>
          </p:nvSpPr>
          <p:spPr>
            <a:xfrm flipH="1">
              <a:off x="3756676" y="-316460"/>
              <a:ext cx="1001674" cy="303761"/>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209" name="Shape 209"/>
            <p:cNvSpPr/>
            <p:nvPr/>
          </p:nvSpPr>
          <p:spPr>
            <a:xfrm flipH="1" flipV="1">
              <a:off x="17049" y="0"/>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pic>
        <p:nvPicPr>
          <p:cNvPr id="211" name="analityka gospodarcza.png"/>
          <p:cNvPicPr>
            <a:picLocks noChangeAspect="1"/>
          </p:cNvPicPr>
          <p:nvPr/>
        </p:nvPicPr>
        <p:blipFill>
          <a:blip r:embed="rId3">
            <a:extLst/>
          </a:blip>
          <a:stretch>
            <a:fillRect/>
          </a:stretch>
        </p:blipFill>
        <p:spPr>
          <a:xfrm>
            <a:off x="2019579" y="2598933"/>
            <a:ext cx="867831" cy="867831"/>
          </a:xfrm>
          <a:prstGeom prst="rect">
            <a:avLst/>
          </a:prstGeom>
          <a:ln w="12700">
            <a:miter lim="400000"/>
          </a:ln>
        </p:spPr>
      </p:pic>
      <p:pic>
        <p:nvPicPr>
          <p:cNvPr id="212" name="ekonomia.png"/>
          <p:cNvPicPr>
            <a:picLocks noChangeAspect="1"/>
          </p:cNvPicPr>
          <p:nvPr/>
        </p:nvPicPr>
        <p:blipFill>
          <a:blip r:embed="rId4">
            <a:extLst/>
          </a:blip>
          <a:stretch>
            <a:fillRect/>
          </a:stretch>
        </p:blipFill>
        <p:spPr>
          <a:xfrm>
            <a:off x="2019579" y="4137803"/>
            <a:ext cx="867831" cy="939690"/>
          </a:xfrm>
          <a:prstGeom prst="rect">
            <a:avLst/>
          </a:prstGeom>
          <a:ln w="12700">
            <a:miter lim="400000"/>
          </a:ln>
        </p:spPr>
      </p:pic>
      <p:pic>
        <p:nvPicPr>
          <p:cNvPr id="213" name="finanse i rachunkowosc.png"/>
          <p:cNvPicPr>
            <a:picLocks noChangeAspect="1"/>
          </p:cNvPicPr>
          <p:nvPr/>
        </p:nvPicPr>
        <p:blipFill>
          <a:blip r:embed="rId5">
            <a:extLst/>
          </a:blip>
          <a:stretch>
            <a:fillRect/>
          </a:stretch>
        </p:blipFill>
        <p:spPr>
          <a:xfrm>
            <a:off x="2019579" y="6048610"/>
            <a:ext cx="867831" cy="986847"/>
          </a:xfrm>
          <a:prstGeom prst="rect">
            <a:avLst/>
          </a:prstGeom>
          <a:ln w="12700">
            <a:miter lim="400000"/>
          </a:ln>
        </p:spPr>
      </p:pic>
      <p:grpSp>
        <p:nvGrpSpPr>
          <p:cNvPr id="216" name="Group 216"/>
          <p:cNvGrpSpPr/>
          <p:nvPr/>
        </p:nvGrpSpPr>
        <p:grpSpPr>
          <a:xfrm>
            <a:off x="15934203" y="7189999"/>
            <a:ext cx="4770615" cy="1"/>
            <a:chOff x="17049" y="0"/>
            <a:chExt cx="4770613" cy="0"/>
          </a:xfrm>
        </p:grpSpPr>
        <p:sp>
          <p:nvSpPr>
            <p:cNvPr id="214" name="Shape 214"/>
            <p:cNvSpPr/>
            <p:nvPr/>
          </p:nvSpPr>
          <p:spPr>
            <a:xfrm flipH="1" flipV="1">
              <a:off x="3756677" y="0"/>
              <a:ext cx="1030987" cy="1"/>
            </a:xfrm>
            <a:prstGeom prst="line">
              <a:avLst/>
            </a:prstGeom>
            <a:noFill/>
            <a:ln w="9525" cap="flat">
              <a:solidFill>
                <a:srgbClr val="808080"/>
              </a:solidFill>
              <a:prstDash val="solid"/>
              <a:bevel/>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sp>
          <p:nvSpPr>
            <p:cNvPr id="215" name="Shape 215"/>
            <p:cNvSpPr/>
            <p:nvPr/>
          </p:nvSpPr>
          <p:spPr>
            <a:xfrm flipH="1" flipV="1">
              <a:off x="17049" y="0"/>
              <a:ext cx="3739631" cy="1"/>
            </a:xfrm>
            <a:prstGeom prst="line">
              <a:avLst/>
            </a:prstGeom>
            <a:noFill/>
            <a:ln w="9525" cap="flat">
              <a:solidFill>
                <a:srgbClr val="808080"/>
              </a:solidFill>
              <a:prstDash val="solid"/>
              <a:bevel/>
              <a:tailEnd type="oval" w="med" len="med"/>
            </a:ln>
            <a:effectLst/>
          </p:spPr>
          <p:txBody>
            <a:bodyPr wrap="square" lIns="45719" tIns="45719" rIns="45719" bIns="45719" numCol="1" anchor="t">
              <a:noAutofit/>
            </a:bodyPr>
            <a:lstStyle/>
            <a:p>
              <a:pPr defTabSz="457200">
                <a:defRPr sz="1200">
                  <a:latin typeface="+mj-lt"/>
                  <a:ea typeface="+mj-ea"/>
                  <a:cs typeface="+mj-cs"/>
                  <a:sym typeface="Helvetica"/>
                </a:defRPr>
              </a:pPr>
              <a:endParaRPr/>
            </a:p>
          </p:txBody>
        </p:sp>
      </p:grpSp>
      <p:sp>
        <p:nvSpPr>
          <p:cNvPr id="217" name="Shape 217"/>
          <p:cNvSpPr/>
          <p:nvPr/>
        </p:nvSpPr>
        <p:spPr>
          <a:xfrm>
            <a:off x="16871883" y="5877115"/>
            <a:ext cx="4267757" cy="95410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lang="en-US" altLang="pl-PL" sz="2800" dirty="0">
                <a:solidFill>
                  <a:schemeClr val="tx1">
                    <a:lumMod val="75000"/>
                    <a:lumOff val="25000"/>
                  </a:schemeClr>
                </a:solidFill>
                <a:cs typeface="Aharoni" panose="02010803020104030203" pitchFamily="2" charset="-79"/>
              </a:rPr>
              <a:t>International Economic Relations</a:t>
            </a:r>
            <a:endParaRPr lang="en-US" sz="2800" dirty="0">
              <a:cs typeface="Aharoni" panose="02010803020104030203" pitchFamily="2" charset="-79"/>
            </a:endParaRPr>
          </a:p>
        </p:txBody>
      </p:sp>
      <p:pic>
        <p:nvPicPr>
          <p:cNvPr id="218" name="gospodarka przestrzenna.png"/>
          <p:cNvPicPr>
            <a:picLocks noChangeAspect="1"/>
          </p:cNvPicPr>
          <p:nvPr/>
        </p:nvPicPr>
        <p:blipFill>
          <a:blip r:embed="rId6">
            <a:extLst/>
          </a:blip>
          <a:stretch>
            <a:fillRect/>
          </a:stretch>
        </p:blipFill>
        <p:spPr>
          <a:xfrm>
            <a:off x="2019579" y="7981174"/>
            <a:ext cx="867831" cy="1002588"/>
          </a:xfrm>
          <a:prstGeom prst="rect">
            <a:avLst/>
          </a:prstGeom>
          <a:ln w="12700">
            <a:miter lim="400000"/>
          </a:ln>
        </p:spPr>
      </p:pic>
      <p:pic>
        <p:nvPicPr>
          <p:cNvPr id="219" name="informatyka w biznesie.png"/>
          <p:cNvPicPr>
            <a:picLocks noChangeAspect="1"/>
          </p:cNvPicPr>
          <p:nvPr/>
        </p:nvPicPr>
        <p:blipFill>
          <a:blip r:embed="rId7">
            <a:extLst/>
          </a:blip>
          <a:stretch>
            <a:fillRect/>
          </a:stretch>
        </p:blipFill>
        <p:spPr>
          <a:xfrm>
            <a:off x="2016855" y="10023024"/>
            <a:ext cx="869461" cy="1133519"/>
          </a:xfrm>
          <a:prstGeom prst="rect">
            <a:avLst/>
          </a:prstGeom>
          <a:ln w="12700">
            <a:miter lim="400000"/>
          </a:ln>
        </p:spPr>
      </p:pic>
      <p:pic>
        <p:nvPicPr>
          <p:cNvPr id="220" name="logistyka.png"/>
          <p:cNvPicPr>
            <a:picLocks noChangeAspect="1"/>
          </p:cNvPicPr>
          <p:nvPr/>
        </p:nvPicPr>
        <p:blipFill>
          <a:blip r:embed="rId8">
            <a:extLst/>
          </a:blip>
          <a:stretch>
            <a:fillRect/>
          </a:stretch>
        </p:blipFill>
        <p:spPr>
          <a:xfrm>
            <a:off x="21439023" y="4404982"/>
            <a:ext cx="864760" cy="551073"/>
          </a:xfrm>
          <a:prstGeom prst="rect">
            <a:avLst/>
          </a:prstGeom>
          <a:ln w="12700">
            <a:miter lim="400000"/>
          </a:ln>
        </p:spPr>
      </p:pic>
      <p:pic>
        <p:nvPicPr>
          <p:cNvPr id="221" name="miedzynarodowe stosunki gospodarcze.png"/>
          <p:cNvPicPr>
            <a:picLocks noChangeAspect="1"/>
          </p:cNvPicPr>
          <p:nvPr/>
        </p:nvPicPr>
        <p:blipFill>
          <a:blip r:embed="rId9">
            <a:extLst/>
          </a:blip>
          <a:stretch>
            <a:fillRect/>
          </a:stretch>
        </p:blipFill>
        <p:spPr>
          <a:xfrm>
            <a:off x="21437488" y="5968684"/>
            <a:ext cx="867831" cy="867831"/>
          </a:xfrm>
          <a:prstGeom prst="rect">
            <a:avLst/>
          </a:prstGeom>
          <a:ln w="12700">
            <a:miter lim="400000"/>
          </a:ln>
        </p:spPr>
      </p:pic>
      <p:pic>
        <p:nvPicPr>
          <p:cNvPr id="222" name="zarzadzanie.png"/>
          <p:cNvPicPr>
            <a:picLocks noChangeAspect="1"/>
          </p:cNvPicPr>
          <p:nvPr/>
        </p:nvPicPr>
        <p:blipFill>
          <a:blip r:embed="rId10">
            <a:extLst/>
          </a:blip>
          <a:stretch>
            <a:fillRect/>
          </a:stretch>
        </p:blipFill>
        <p:spPr>
          <a:xfrm>
            <a:off x="21607053" y="8023663"/>
            <a:ext cx="528701" cy="1081164"/>
          </a:xfrm>
          <a:prstGeom prst="rect">
            <a:avLst/>
          </a:prstGeom>
          <a:ln w="12700">
            <a:miter lim="400000"/>
          </a:ln>
        </p:spPr>
      </p:pic>
      <p:pic>
        <p:nvPicPr>
          <p:cNvPr id="223" name="zarzadzanie technologia.png"/>
          <p:cNvPicPr>
            <a:picLocks noChangeAspect="1"/>
          </p:cNvPicPr>
          <p:nvPr/>
        </p:nvPicPr>
        <p:blipFill>
          <a:blip r:embed="rId11">
            <a:extLst/>
          </a:blip>
          <a:stretch>
            <a:fillRect/>
          </a:stretch>
        </p:blipFill>
        <p:spPr>
          <a:xfrm>
            <a:off x="21437488" y="10279353"/>
            <a:ext cx="867831" cy="867831"/>
          </a:xfrm>
          <a:prstGeom prst="rect">
            <a:avLst/>
          </a:prstGeom>
          <a:ln w="12700">
            <a:miter lim="400000"/>
          </a:ln>
        </p:spPr>
      </p:pic>
      <p:pic>
        <p:nvPicPr>
          <p:cNvPr id="224" name="angielski.png"/>
          <p:cNvPicPr>
            <a:picLocks noChangeAspect="1"/>
          </p:cNvPicPr>
          <p:nvPr/>
        </p:nvPicPr>
        <p:blipFill>
          <a:blip r:embed="rId12">
            <a:extLst/>
          </a:blip>
          <a:stretch>
            <a:fillRect/>
          </a:stretch>
        </p:blipFill>
        <p:spPr>
          <a:xfrm>
            <a:off x="735539" y="6205625"/>
            <a:ext cx="867831" cy="867831"/>
          </a:xfrm>
          <a:prstGeom prst="rect">
            <a:avLst/>
          </a:prstGeom>
          <a:ln w="12700">
            <a:miter lim="400000"/>
          </a:ln>
        </p:spPr>
      </p:pic>
      <p:pic>
        <p:nvPicPr>
          <p:cNvPr id="225" name="angielski.png"/>
          <p:cNvPicPr>
            <a:picLocks noChangeAspect="1"/>
          </p:cNvPicPr>
          <p:nvPr/>
        </p:nvPicPr>
        <p:blipFill>
          <a:blip r:embed="rId12">
            <a:extLst/>
          </a:blip>
          <a:stretch>
            <a:fillRect/>
          </a:stretch>
        </p:blipFill>
        <p:spPr>
          <a:xfrm>
            <a:off x="22617098" y="8197708"/>
            <a:ext cx="867831" cy="867831"/>
          </a:xfrm>
          <a:prstGeom prst="rect">
            <a:avLst/>
          </a:prstGeom>
          <a:ln w="12700">
            <a:miter lim="400000"/>
          </a:ln>
        </p:spPr>
      </p:pic>
      <p:pic>
        <p:nvPicPr>
          <p:cNvPr id="226" name="angielski.png"/>
          <p:cNvPicPr>
            <a:picLocks noChangeAspect="1"/>
          </p:cNvPicPr>
          <p:nvPr/>
        </p:nvPicPr>
        <p:blipFill>
          <a:blip r:embed="rId12">
            <a:extLst/>
          </a:blip>
          <a:stretch>
            <a:fillRect/>
          </a:stretch>
        </p:blipFill>
        <p:spPr>
          <a:xfrm>
            <a:off x="22617098" y="5968684"/>
            <a:ext cx="867831" cy="867831"/>
          </a:xfrm>
          <a:prstGeom prst="rect">
            <a:avLst/>
          </a:prstGeom>
          <a:ln w="12700">
            <a:miter lim="400000"/>
          </a:ln>
        </p:spPr>
      </p:pic>
      <p:sp>
        <p:nvSpPr>
          <p:cNvPr id="227" name="Shape 227"/>
          <p:cNvSpPr/>
          <p:nvPr/>
        </p:nvSpPr>
        <p:spPr>
          <a:xfrm>
            <a:off x="3351267" y="8176757"/>
            <a:ext cx="4874234" cy="1351844"/>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r>
              <a:rPr lang="pl-PL" sz="2800" dirty="0" err="1" smtClean="0">
                <a:solidFill>
                  <a:schemeClr val="tx1">
                    <a:lumMod val="75000"/>
                    <a:lumOff val="25000"/>
                  </a:schemeClr>
                </a:solidFill>
              </a:rPr>
              <a:t>Spatial</a:t>
            </a:r>
            <a:r>
              <a:rPr lang="pl-PL" sz="2800" dirty="0" smtClean="0">
                <a:solidFill>
                  <a:schemeClr val="tx1">
                    <a:lumMod val="75000"/>
                    <a:lumOff val="25000"/>
                  </a:schemeClr>
                </a:solidFill>
              </a:rPr>
              <a:t> Planning </a:t>
            </a:r>
            <a:endParaRPr sz="2800" dirty="0">
              <a:solidFill>
                <a:schemeClr val="tx1">
                  <a:lumMod val="75000"/>
                  <a:lumOff val="25000"/>
                </a:schemeClr>
              </a:solidFill>
              <a:sym typeface="Open Sans Light"/>
            </a:endParaRPr>
          </a:p>
        </p:txBody>
      </p:sp>
      <p:sp>
        <p:nvSpPr>
          <p:cNvPr id="228" name="Shape 228"/>
          <p:cNvSpPr/>
          <p:nvPr/>
        </p:nvSpPr>
        <p:spPr>
          <a:xfrm>
            <a:off x="16871883" y="2212587"/>
            <a:ext cx="4267757" cy="107721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a:solidFill>
                  <a:srgbClr val="535353"/>
                </a:solidFill>
              </a:defRPr>
            </a:pPr>
            <a:r>
              <a:rPr lang="pl-PL" sz="3200" dirty="0" err="1" smtClean="0">
                <a:latin typeface="Open Sans Light"/>
                <a:ea typeface="Open Sans Light"/>
                <a:cs typeface="Open Sans Light"/>
                <a:sym typeface="Open Sans Light"/>
              </a:rPr>
              <a:t>Legal</a:t>
            </a:r>
            <a:r>
              <a:rPr lang="pl-PL" sz="3200" dirty="0" smtClean="0">
                <a:latin typeface="Open Sans Light"/>
                <a:ea typeface="Open Sans Light"/>
                <a:cs typeface="Open Sans Light"/>
                <a:sym typeface="Open Sans Light"/>
              </a:rPr>
              <a:t> and </a:t>
            </a:r>
            <a:r>
              <a:rPr lang="pl-PL" sz="3200" dirty="0" err="1" smtClean="0">
                <a:latin typeface="Open Sans Light"/>
                <a:ea typeface="Open Sans Light"/>
                <a:cs typeface="Open Sans Light"/>
                <a:sym typeface="Open Sans Light"/>
              </a:rPr>
              <a:t>Economic</a:t>
            </a:r>
            <a:r>
              <a:rPr lang="pl-PL" sz="3200" dirty="0" smtClean="0">
                <a:latin typeface="Open Sans Light"/>
                <a:ea typeface="Open Sans Light"/>
                <a:cs typeface="Open Sans Light"/>
                <a:sym typeface="Open Sans Light"/>
              </a:rPr>
              <a:t> Consulting</a:t>
            </a:r>
            <a:endParaRPr sz="3200" dirty="0">
              <a:latin typeface="Open Sans Light"/>
              <a:ea typeface="Open Sans Light"/>
              <a:cs typeface="Open Sans Light"/>
              <a:sym typeface="Open Sans Light"/>
            </a:endParaRPr>
          </a:p>
        </p:txBody>
      </p:sp>
      <p:pic>
        <p:nvPicPr>
          <p:cNvPr id="229" name="zarzadzanie.png"/>
          <p:cNvPicPr>
            <a:picLocks noChangeAspect="1"/>
          </p:cNvPicPr>
          <p:nvPr/>
        </p:nvPicPr>
        <p:blipFill>
          <a:blip r:embed="rId10">
            <a:extLst/>
          </a:blip>
          <a:stretch>
            <a:fillRect/>
          </a:stretch>
        </p:blipFill>
        <p:spPr>
          <a:xfrm>
            <a:off x="21607051" y="2431515"/>
            <a:ext cx="528702" cy="10811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hape 259"/>
          <p:cNvSpPr/>
          <p:nvPr/>
        </p:nvSpPr>
        <p:spPr>
          <a:xfrm>
            <a:off x="10149114" y="2434535"/>
            <a:ext cx="14617623" cy="8807322"/>
          </a:xfrm>
          <a:prstGeom prst="rect">
            <a:avLst/>
          </a:prstGeom>
          <a:blipFill>
            <a:blip r:embed="rId2" cstate="print">
              <a:extLst>
                <a:ext uri="{28A0092B-C50C-407E-A947-70E740481C1C}">
                  <a14:useLocalDpi xmlns:a14="http://schemas.microsoft.com/office/drawing/2010/main"/>
                </a:ext>
              </a:extLst>
            </a:blip>
            <a:stretch>
              <a:fillRect/>
            </a:stretch>
          </a:blipFill>
          <a:ln w="12700">
            <a:miter lim="400000"/>
          </a:ln>
        </p:spPr>
        <p:txBody>
          <a:bodyPr lIns="45719" rIns="45719" anchor="ctr"/>
          <a:lstStyle/>
          <a:p>
            <a:pPr>
              <a:defRPr>
                <a:solidFill>
                  <a:srgbClr val="FFFFFF"/>
                </a:solidFill>
              </a:defRPr>
            </a:pPr>
            <a:endParaRPr/>
          </a:p>
        </p:txBody>
      </p:sp>
      <p:sp>
        <p:nvSpPr>
          <p:cNvPr id="231" name="Shape 231"/>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232" name="Shape 232"/>
          <p:cNvSpPr/>
          <p:nvPr/>
        </p:nvSpPr>
        <p:spPr>
          <a:xfrm>
            <a:off x="11416769" y="1956092"/>
            <a:ext cx="1553646" cy="128015"/>
          </a:xfrm>
          <a:prstGeom prst="rect">
            <a:avLst/>
          </a:prstGeom>
          <a:solidFill>
            <a:srgbClr val="ECECEC"/>
          </a:solidFill>
          <a:ln w="12700">
            <a:miter lim="400000"/>
          </a:ln>
        </p:spPr>
        <p:txBody>
          <a:bodyPr lIns="45719" rIns="45719" anchor="ctr"/>
          <a:lstStyle/>
          <a:p>
            <a:pPr algn="ctr">
              <a:defRPr>
                <a:solidFill>
                  <a:schemeClr val="accent2"/>
                </a:solidFill>
                <a:latin typeface="Open Sans Light"/>
                <a:ea typeface="Open Sans Light"/>
                <a:cs typeface="Open Sans Light"/>
                <a:sym typeface="Open Sans Light"/>
              </a:defRPr>
            </a:pPr>
            <a:endParaRPr/>
          </a:p>
        </p:txBody>
      </p:sp>
      <p:sp>
        <p:nvSpPr>
          <p:cNvPr id="233" name="Shape 233"/>
          <p:cNvSpPr>
            <a:spLocks noGrp="1"/>
          </p:cNvSpPr>
          <p:nvPr>
            <p:ph type="title"/>
          </p:nvPr>
        </p:nvSpPr>
        <p:spPr>
          <a:xfrm>
            <a:off x="1678832" y="449288"/>
            <a:ext cx="20729100" cy="1309841"/>
          </a:xfrm>
          <a:prstGeom prst="rect">
            <a:avLst/>
          </a:prstGeom>
        </p:spPr>
        <p:txBody>
          <a:bodyPr/>
          <a:lstStyle/>
          <a:p>
            <a:r>
              <a:rPr lang="pl-PL" dirty="0" smtClean="0"/>
              <a:t>Programs in English</a:t>
            </a:r>
            <a:endParaRPr dirty="0"/>
          </a:p>
        </p:txBody>
      </p:sp>
      <p:sp>
        <p:nvSpPr>
          <p:cNvPr id="240" name="Shape 240"/>
          <p:cNvSpPr/>
          <p:nvPr/>
        </p:nvSpPr>
        <p:spPr>
          <a:xfrm>
            <a:off x="2110879" y="5345832"/>
            <a:ext cx="8208911"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endParaRPr sz="3200" dirty="0">
              <a:latin typeface="Open Sans Light"/>
              <a:ea typeface="Open Sans Light"/>
              <a:cs typeface="Open Sans Light"/>
              <a:sym typeface="Open Sans Light"/>
            </a:endParaRPr>
          </a:p>
        </p:txBody>
      </p:sp>
      <p:sp>
        <p:nvSpPr>
          <p:cNvPr id="241" name="Shape 241"/>
          <p:cNvSpPr/>
          <p:nvPr/>
        </p:nvSpPr>
        <p:spPr>
          <a:xfrm>
            <a:off x="727391" y="2424946"/>
            <a:ext cx="10873208" cy="1840766"/>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lvl1pPr>
              <a:defRPr sz="3200">
                <a:solidFill>
                  <a:srgbClr val="535353"/>
                </a:solidFill>
                <a:latin typeface="Open Sans Light"/>
                <a:ea typeface="Open Sans Light"/>
                <a:cs typeface="Open Sans Light"/>
                <a:sym typeface="Open Sans Light"/>
              </a:defRPr>
            </a:lvl1pPr>
          </a:lstStyle>
          <a:p>
            <a:pPr marL="571500" indent="-571500">
              <a:buFont typeface="Arial" panose="020B0604020202020204" pitchFamily="34" charset="0"/>
              <a:buChar char="•"/>
              <a:defRPr sz="4300">
                <a:latin typeface="Arial"/>
                <a:ea typeface="Arial"/>
                <a:cs typeface="Arial"/>
                <a:sym typeface="Arial"/>
              </a:defRPr>
            </a:pPr>
            <a:r>
              <a:rPr lang="en-US" sz="3600" dirty="0" smtClean="0"/>
              <a:t>Bachelor</a:t>
            </a:r>
            <a:r>
              <a:rPr lang="pl-PL" sz="3600" dirty="0" smtClean="0"/>
              <a:t>/Master </a:t>
            </a:r>
            <a:r>
              <a:rPr lang="pl-PL" sz="3600" dirty="0" err="1" smtClean="0"/>
              <a:t>Study</a:t>
            </a:r>
            <a:r>
              <a:rPr lang="pl-PL" sz="3600" dirty="0" smtClean="0"/>
              <a:t> in Finance</a:t>
            </a:r>
          </a:p>
          <a:p>
            <a:pPr marL="571500" indent="-571500">
              <a:buFont typeface="Arial" panose="020B0604020202020204" pitchFamily="34" charset="0"/>
              <a:buChar char="•"/>
              <a:defRPr sz="4300">
                <a:latin typeface="Arial"/>
                <a:ea typeface="Arial"/>
                <a:cs typeface="Arial"/>
                <a:sym typeface="Arial"/>
              </a:defRPr>
            </a:pPr>
            <a:endParaRPr lang="pl-PL" sz="3600" dirty="0" smtClean="0"/>
          </a:p>
          <a:p>
            <a:pPr marL="571500" indent="-571500">
              <a:buFont typeface="Arial" panose="020B0604020202020204" pitchFamily="34" charset="0"/>
              <a:buChar char="•"/>
              <a:defRPr sz="4300">
                <a:latin typeface="Arial"/>
                <a:ea typeface="Arial"/>
                <a:cs typeface="Arial"/>
                <a:sym typeface="Arial"/>
              </a:defRPr>
            </a:pPr>
            <a:r>
              <a:rPr lang="pl-PL" sz="3600" dirty="0" err="1" smtClean="0"/>
              <a:t>Bachelor</a:t>
            </a:r>
            <a:r>
              <a:rPr lang="pl-PL" sz="3600" dirty="0" smtClean="0"/>
              <a:t> </a:t>
            </a:r>
            <a:r>
              <a:rPr lang="en-US" sz="3600" dirty="0" smtClean="0"/>
              <a:t> in Management and Marketing</a:t>
            </a:r>
            <a:r>
              <a:rPr lang="pl-PL" sz="3600" dirty="0" smtClean="0"/>
              <a:t/>
            </a:r>
            <a:br>
              <a:rPr lang="pl-PL" sz="3600" dirty="0" smtClean="0"/>
            </a:br>
            <a:r>
              <a:rPr lang="en-US" sz="3600" dirty="0" smtClean="0"/>
              <a:t> </a:t>
            </a:r>
          </a:p>
          <a:p>
            <a:pPr marL="571500" indent="-571500">
              <a:buFont typeface="Arial" panose="020B0604020202020204" pitchFamily="34" charset="0"/>
              <a:buChar char="•"/>
              <a:defRPr sz="4300">
                <a:latin typeface="Arial"/>
                <a:ea typeface="Arial"/>
                <a:cs typeface="Arial"/>
                <a:sym typeface="Arial"/>
              </a:defRPr>
            </a:pPr>
            <a:r>
              <a:rPr lang="en-US" sz="3600" dirty="0" smtClean="0"/>
              <a:t>Bachelor Studies in Business Informatics</a:t>
            </a:r>
            <a:r>
              <a:rPr lang="pl-PL" sz="3600" dirty="0" smtClean="0"/>
              <a:t/>
            </a:r>
            <a:br>
              <a:rPr lang="pl-PL" sz="3600" dirty="0" smtClean="0"/>
            </a:br>
            <a:endParaRPr lang="en-US" sz="3600" dirty="0" smtClean="0"/>
          </a:p>
          <a:p>
            <a:pPr marL="571500" indent="-571500">
              <a:buFont typeface="Arial" panose="020B0604020202020204" pitchFamily="34" charset="0"/>
              <a:buChar char="•"/>
              <a:defRPr sz="4300">
                <a:latin typeface="Arial"/>
                <a:ea typeface="Arial"/>
                <a:cs typeface="Arial"/>
                <a:sym typeface="Arial"/>
              </a:defRPr>
            </a:pPr>
            <a:r>
              <a:rPr lang="en-US" sz="3600" dirty="0" smtClean="0"/>
              <a:t>Bachelor/Master  in Logistics</a:t>
            </a:r>
            <a:r>
              <a:rPr lang="pl-PL" sz="3600" dirty="0" smtClean="0"/>
              <a:t/>
            </a:r>
            <a:br>
              <a:rPr lang="pl-PL" sz="3600" dirty="0" smtClean="0"/>
            </a:br>
            <a:endParaRPr lang="en-US" sz="3600" dirty="0" smtClean="0"/>
          </a:p>
          <a:p>
            <a:pPr marL="571500" indent="-571500">
              <a:buFont typeface="Arial" panose="020B0604020202020204" pitchFamily="34" charset="0"/>
              <a:buChar char="•"/>
              <a:defRPr sz="4300">
                <a:latin typeface="Arial"/>
                <a:ea typeface="Arial"/>
                <a:cs typeface="Arial"/>
                <a:sym typeface="Arial"/>
              </a:defRPr>
            </a:pPr>
            <a:r>
              <a:rPr lang="en-US" sz="3600" dirty="0" smtClean="0"/>
              <a:t>Bachelor/Master of Business </a:t>
            </a:r>
            <a:r>
              <a:rPr lang="en-US" sz="3600" dirty="0" smtClean="0"/>
              <a:t>Management </a:t>
            </a:r>
            <a:r>
              <a:rPr lang="pl-PL" sz="3600" dirty="0" smtClean="0"/>
              <a:t/>
            </a:r>
            <a:br>
              <a:rPr lang="pl-PL" sz="3600" dirty="0" smtClean="0"/>
            </a:br>
            <a:endParaRPr lang="en-US" sz="3600" dirty="0" smtClean="0"/>
          </a:p>
          <a:p>
            <a:pPr marL="571500" indent="-571500">
              <a:buFont typeface="Arial" panose="020B0604020202020204" pitchFamily="34" charset="0"/>
              <a:buChar char="•"/>
              <a:defRPr sz="4300">
                <a:latin typeface="Arial"/>
                <a:ea typeface="Arial"/>
                <a:cs typeface="Arial"/>
                <a:sym typeface="Arial"/>
              </a:defRPr>
            </a:pPr>
            <a:r>
              <a:rPr lang="en-US" sz="3600" dirty="0" smtClean="0"/>
              <a:t>Bachelor/Master Studies in International </a:t>
            </a:r>
            <a:r>
              <a:rPr lang="en-US" sz="3600" dirty="0" smtClean="0"/>
              <a:t>Business</a:t>
            </a:r>
            <a:r>
              <a:rPr lang="pl-PL" sz="3600" dirty="0" smtClean="0"/>
              <a:t/>
            </a:r>
            <a:br>
              <a:rPr lang="pl-PL" sz="3600" dirty="0" smtClean="0"/>
            </a:br>
            <a:endParaRPr lang="en-US" sz="3600" dirty="0" smtClean="0"/>
          </a:p>
          <a:p>
            <a:pPr marL="571500" indent="-571500">
              <a:buFont typeface="Arial" panose="020B0604020202020204" pitchFamily="34" charset="0"/>
              <a:buChar char="•"/>
              <a:defRPr sz="4300">
                <a:latin typeface="Arial"/>
                <a:ea typeface="Arial"/>
                <a:cs typeface="Arial"/>
                <a:sym typeface="Arial"/>
              </a:defRPr>
            </a:pPr>
            <a:r>
              <a:rPr lang="en-US" sz="3600" dirty="0" smtClean="0"/>
              <a:t>Executive MBA Program</a:t>
            </a:r>
            <a:r>
              <a:rPr lang="pl-PL" sz="3600" dirty="0" smtClean="0"/>
              <a:t/>
            </a:r>
            <a:br>
              <a:rPr lang="pl-PL" sz="3600" dirty="0" smtClean="0"/>
            </a:br>
            <a:endParaRPr lang="en-US" sz="3600" dirty="0" smtClean="0"/>
          </a:p>
          <a:p>
            <a:pPr marL="571500" indent="-571500">
              <a:buFont typeface="Arial" panose="020B0604020202020204" pitchFamily="34" charset="0"/>
              <a:buChar char="•"/>
              <a:defRPr sz="4300">
                <a:latin typeface="Arial"/>
                <a:ea typeface="Arial"/>
                <a:cs typeface="Arial"/>
                <a:sym typeface="Arial"/>
              </a:defRPr>
            </a:pPr>
            <a:r>
              <a:rPr lang="en-US" sz="3600" dirty="0" smtClean="0"/>
              <a:t>European Doctoral Program</a:t>
            </a:r>
            <a:endParaRPr lang="en-US" sz="3600" dirty="0"/>
          </a:p>
        </p:txBody>
      </p:sp>
      <p:sp>
        <p:nvSpPr>
          <p:cNvPr id="246" name="Shape 246"/>
          <p:cNvSpPr/>
          <p:nvPr/>
        </p:nvSpPr>
        <p:spPr>
          <a:xfrm>
            <a:off x="2074860" y="7827475"/>
            <a:ext cx="8770266"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endParaRPr sz="3200" dirty="0">
              <a:latin typeface="Open Sans Light"/>
              <a:ea typeface="Open Sans Light"/>
              <a:cs typeface="Open Sans Light"/>
              <a:sym typeface="Open Sans Light"/>
            </a:endParaRPr>
          </a:p>
        </p:txBody>
      </p:sp>
      <p:sp>
        <p:nvSpPr>
          <p:cNvPr id="20" name="Shape 246"/>
          <p:cNvSpPr/>
          <p:nvPr/>
        </p:nvSpPr>
        <p:spPr>
          <a:xfrm>
            <a:off x="2044852" y="9011116"/>
            <a:ext cx="8770266"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endParaRPr sz="3200" dirty="0">
              <a:latin typeface="Open Sans Light"/>
              <a:ea typeface="Open Sans Light"/>
              <a:cs typeface="Open Sans Light"/>
              <a:sym typeface="Open Sans Light"/>
            </a:endParaRPr>
          </a:p>
        </p:txBody>
      </p:sp>
      <p:sp>
        <p:nvSpPr>
          <p:cNvPr id="17" name="Shape 162"/>
          <p:cNvSpPr/>
          <p:nvPr/>
        </p:nvSpPr>
        <p:spPr>
          <a:xfrm>
            <a:off x="2165645" y="4409728"/>
            <a:ext cx="7506075"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endParaRPr sz="3200" dirty="0">
              <a:latin typeface="Open Sans Light"/>
              <a:ea typeface="Open Sans Light"/>
              <a:cs typeface="Open Sans Light"/>
              <a:sym typeface="Open Sans Light"/>
            </a:endParaRPr>
          </a:p>
        </p:txBody>
      </p:sp>
      <p:sp>
        <p:nvSpPr>
          <p:cNvPr id="18" name="Shape 163"/>
          <p:cNvSpPr/>
          <p:nvPr/>
        </p:nvSpPr>
        <p:spPr>
          <a:xfrm>
            <a:off x="2165645" y="3422743"/>
            <a:ext cx="7996700"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3200">
                <a:solidFill>
                  <a:srgbClr val="535353"/>
                </a:solidFill>
                <a:latin typeface="Open Sans Light"/>
                <a:ea typeface="Open Sans Light"/>
                <a:cs typeface="Open Sans Light"/>
                <a:sym typeface="Open Sans Light"/>
              </a:defRPr>
            </a:lvl1pPr>
          </a:lstStyle>
          <a:p>
            <a:pPr>
              <a:defRPr sz="4300">
                <a:latin typeface="Arial"/>
                <a:ea typeface="Arial"/>
                <a:cs typeface="Arial"/>
                <a:sym typeface="Arial"/>
              </a:defRPr>
            </a:pPr>
            <a:endParaRPr sz="3200" dirty="0">
              <a:latin typeface="Open Sans Light"/>
              <a:ea typeface="Open Sans Light"/>
              <a:cs typeface="Open Sans Light"/>
              <a:sym typeface="Open Sans Light"/>
            </a:endParaRPr>
          </a:p>
        </p:txBody>
      </p:sp>
      <p:sp>
        <p:nvSpPr>
          <p:cNvPr id="28" name="Shape 166"/>
          <p:cNvSpPr/>
          <p:nvPr/>
        </p:nvSpPr>
        <p:spPr>
          <a:xfrm>
            <a:off x="2165644" y="6572870"/>
            <a:ext cx="8154147"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a:solidFill>
                  <a:srgbClr val="535353"/>
                </a:solidFill>
              </a:defRPr>
            </a:pPr>
            <a:endParaRPr sz="3200" dirty="0">
              <a:latin typeface="Open Sans Light"/>
              <a:ea typeface="Open Sans Light"/>
              <a:cs typeface="Open Sans Light"/>
              <a:sym typeface="Open Sans Light"/>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8AB147"/>
      </a:accent1>
      <a:accent2>
        <a:srgbClr val="216BA9"/>
      </a:accent2>
      <a:accent3>
        <a:srgbClr val="212F3F"/>
      </a:accent3>
      <a:accent4>
        <a:srgbClr val="4D6F96"/>
      </a:accent4>
      <a:accent5>
        <a:srgbClr val="22C199"/>
      </a:accent5>
      <a:accent6>
        <a:srgbClr val="B1B1B1"/>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8AB147"/>
      </a:accent1>
      <a:accent2>
        <a:srgbClr val="216BA9"/>
      </a:accent2>
      <a:accent3>
        <a:srgbClr val="212F3F"/>
      </a:accent3>
      <a:accent4>
        <a:srgbClr val="4D6F96"/>
      </a:accent4>
      <a:accent5>
        <a:srgbClr val="22C199"/>
      </a:accent5>
      <a:accent6>
        <a:srgbClr val="B1B1B1"/>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088638"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792</TotalTime>
  <Words>1244</Words>
  <Application>Microsoft Office PowerPoint</Application>
  <PresentationFormat>Niestandardowy</PresentationFormat>
  <Paragraphs>216</Paragraphs>
  <Slides>24</Slides>
  <Notes>1</Notes>
  <HiddenSlides>0</HiddenSlides>
  <MMClips>0</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24</vt:i4>
      </vt:variant>
    </vt:vector>
  </HeadingPairs>
  <TitlesOfParts>
    <vt:vector size="26" baseType="lpstr">
      <vt:lpstr>Default</vt:lpstr>
      <vt:lpstr>CorelDRAW</vt:lpstr>
      <vt:lpstr>Prezentacja programu PowerPoint</vt:lpstr>
      <vt:lpstr>Wrocław</vt:lpstr>
      <vt:lpstr>Wrocław – Poland’s great academic centre</vt:lpstr>
      <vt:lpstr>Popular? Yes, we are</vt:lpstr>
      <vt:lpstr>Facts and figures</vt:lpstr>
      <vt:lpstr>Four faculties</vt:lpstr>
      <vt:lpstr>Undergraduate studies – 9 majors</vt:lpstr>
      <vt:lpstr>Postgraduate studies – 10 majors</vt:lpstr>
      <vt:lpstr>Programs in English</vt:lpstr>
      <vt:lpstr>Other educational projects</vt:lpstr>
      <vt:lpstr>International cooperation</vt:lpstr>
      <vt:lpstr>We popularize science</vt:lpstr>
      <vt:lpstr>We popularize business </vt:lpstr>
      <vt:lpstr>Modern library</vt:lpstr>
      <vt:lpstr>Department of Foreign Languages</vt:lpstr>
      <vt:lpstr>Department of Physical Education and Sports</vt:lpstr>
      <vt:lpstr>Campus of the Wrocław University of Economics</vt:lpstr>
      <vt:lpstr>Cooperation with business environment</vt:lpstr>
      <vt:lpstr>Career services for student &amp; alumni</vt:lpstr>
      <vt:lpstr> Career Services for employers </vt:lpstr>
      <vt:lpstr>Our alumni: What business high-fliers say about our university </vt:lpstr>
      <vt:lpstr>Our alumni on the labour market </vt:lpstr>
      <vt:lpstr>Accreditations</vt:lpstr>
      <vt:lpstr>Our mascot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NAUCZ SIĘ ZASAD    NA NASZYCH STUDIACH</dc:title>
  <dc:creator>Biuro</dc:creator>
  <cp:lastModifiedBy>user</cp:lastModifiedBy>
  <cp:revision>100</cp:revision>
  <dcterms:modified xsi:type="dcterms:W3CDTF">2019-01-09T10:47:21Z</dcterms:modified>
</cp:coreProperties>
</file>