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321" r:id="rId3"/>
    <p:sldId id="318" r:id="rId4"/>
    <p:sldId id="319" r:id="rId5"/>
    <p:sldId id="313" r:id="rId6"/>
    <p:sldId id="315" r:id="rId7"/>
    <p:sldId id="320" r:id="rId8"/>
    <p:sldId id="314" r:id="rId9"/>
    <p:sldId id="322" r:id="rId10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2E"/>
    <a:srgbClr val="33CC33"/>
    <a:srgbClr val="DDDDDD"/>
    <a:srgbClr val="5C607A"/>
    <a:srgbClr val="008B2B"/>
    <a:srgbClr val="0C4686"/>
    <a:srgbClr val="EDBE1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3810" autoAdjust="0"/>
  </p:normalViewPr>
  <p:slideViewPr>
    <p:cSldViewPr>
      <p:cViewPr varScale="1">
        <p:scale>
          <a:sx n="78" d="100"/>
          <a:sy n="78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506919-F5A0-4583-A18E-C502DDB28EFB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C0813-C857-4DB1-B029-14D426BD3A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788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EA7F26-9307-46BA-9EC9-1B28616FF1D4}" type="datetimeFigureOut">
              <a:rPr lang="en-US"/>
              <a:pPr>
                <a:defRPr/>
              </a:pPr>
              <a:t>6/26/2018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BCF6EB-7F5A-40FD-A35A-113A1238DB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6698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8" descr="logo poziom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5113"/>
            <a:ext cx="5703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12"/>
          <p:cNvSpPr/>
          <p:nvPr userDrawn="1"/>
        </p:nvSpPr>
        <p:spPr>
          <a:xfrm>
            <a:off x="0" y="1885950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4954588" y="1439863"/>
            <a:ext cx="418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2200" b="1" smtClean="0">
                <a:solidFill>
                  <a:srgbClr val="A4002E"/>
                </a:solidFill>
                <a:latin typeface="Calibri" pitchFamily="34" charset="0"/>
              </a:rPr>
              <a:t>WYDZIAŁ NAUK EKONOMICZNYCH</a:t>
            </a:r>
          </a:p>
        </p:txBody>
      </p:sp>
    </p:spTree>
    <p:extLst>
      <p:ext uri="{BB962C8B-B14F-4D97-AF65-F5344CB8AC3E}">
        <p14:creationId xmlns:p14="http://schemas.microsoft.com/office/powerpoint/2010/main" val="118287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FFE4-3D79-4C21-8225-912D095DD3EC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9459-A86F-4201-9920-4D5396339E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259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2FF1-9D2F-4191-AF6C-0C6AFC1D2AEF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4786-8446-475E-ACF8-82646B3580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37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5664200" y="6481763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b="1" smtClean="0">
                <a:solidFill>
                  <a:srgbClr val="A4002E"/>
                </a:solidFill>
                <a:latin typeface="Calibri" pitchFamily="34" charset="0"/>
              </a:rPr>
              <a:t>WYDZIAŁ NAUK EKONOMICZNYCH</a:t>
            </a:r>
          </a:p>
        </p:txBody>
      </p:sp>
      <p:sp>
        <p:nvSpPr>
          <p:cNvPr id="6" name="Prostokąt 5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6"/>
          <p:cNvSpPr>
            <a:spLocks noChangeArrowheads="1"/>
          </p:cNvSpPr>
          <p:nvPr userDrawn="1"/>
        </p:nvSpPr>
        <p:spPr bwMode="auto">
          <a:xfrm>
            <a:off x="31750" y="6480175"/>
            <a:ext cx="411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1600" b="1" smtClean="0">
                <a:solidFill>
                  <a:srgbClr val="A4002E"/>
                </a:solidFill>
                <a:latin typeface="Calibri" pitchFamily="34" charset="0"/>
              </a:rPr>
              <a:t>Studia I/II stopnia (licencjackie / magisterskie)</a:t>
            </a:r>
          </a:p>
        </p:txBody>
      </p:sp>
    </p:spTree>
    <p:extLst>
      <p:ext uri="{BB962C8B-B14F-4D97-AF65-F5344CB8AC3E}">
        <p14:creationId xmlns:p14="http://schemas.microsoft.com/office/powerpoint/2010/main" val="2946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910C-8F1E-47F6-8367-DE0F3732CB4D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3206-D203-4188-A189-E059D399D9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132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2B3-6881-44ED-A6AB-281D54F13963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A91B-F5B3-43B1-A6C5-D7C0DAD5EA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499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2787-5520-41D6-BF18-D3558242D6B5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FCF5-45E5-4C7E-A6EC-0AC1CC7B5D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52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D9D9-135B-4791-9856-71CE6206AA2D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306D-F619-4CD9-A0D7-4D07CC284E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31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1666-1A64-44A7-9DC1-2959FD7784EA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6F10-D322-4791-9ECE-ABD006620E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19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B852-3837-4C09-9989-4757DD68ABFC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EF24-B982-4454-8AE0-B149F8E73D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16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111D-B034-4EF2-9A45-A86371B9DA52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6F2D-A33A-4823-95E1-3306B1B471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488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8592AF-38E2-4E17-AF67-8A01A75701AE}" type="datetimeFigureOut">
              <a:rPr lang="pl-PL"/>
              <a:pPr>
                <a:defRPr/>
              </a:pPr>
              <a:t>2018-06-26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D2C618-1AA1-4C4D-B172-42308918EE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64" r:id="rId3"/>
    <p:sldLayoutId id="2147483765" r:id="rId4"/>
    <p:sldLayoutId id="2147483766" r:id="rId5"/>
    <p:sldLayoutId id="2147483767" r:id="rId6"/>
    <p:sldLayoutId id="2147483774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e.wroc.pl/jednostki/katedra_technologii_zywnosci_pochodzenia_zwierzecego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.wroc.pl/jednostki/katedra_technologii_zywnosci_pochodzenia_zwierzecego.html" TargetMode="External"/><Relationship Id="rId2" Type="http://schemas.openxmlformats.org/officeDocument/2006/relationships/hyperlink" Target="mailto:andrzej.okruszek@ue.wroc.p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64266" y="32281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>
                <a:solidFill>
                  <a:schemeClr val="bg1"/>
                </a:solidFill>
              </a:rPr>
              <a:t>p</a:t>
            </a:r>
            <a:r>
              <a:rPr lang="pl-PL" altLang="pl-PL" sz="3000" b="1" dirty="0" smtClean="0">
                <a:solidFill>
                  <a:schemeClr val="bg1"/>
                </a:solidFill>
              </a:rPr>
              <a:t>rof. dr hab. inż. Edmund Cibis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720" y="1225277"/>
            <a:ext cx="6880100" cy="4119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174625" indent="-17462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Dorobek </a:t>
            </a:r>
            <a:r>
              <a:rPr lang="pl-PL" sz="1300" dirty="0">
                <a:latin typeface="+mj-lt"/>
                <a:cs typeface="Times New Roman" pitchFamily="18" charset="0"/>
              </a:rPr>
              <a:t>obejmuje około 110 pozycji autorskich i współautorskich, w tym 5  patentów oraz </a:t>
            </a:r>
            <a:r>
              <a:rPr lang="pl-PL" sz="1300" dirty="0" smtClean="0">
                <a:latin typeface="+mj-lt"/>
                <a:cs typeface="Times New Roman" pitchFamily="18" charset="0"/>
              </a:rPr>
              <a:t/>
            </a:r>
            <a:br>
              <a:rPr lang="pl-PL" sz="1300" dirty="0" smtClean="0">
                <a:latin typeface="+mj-lt"/>
                <a:cs typeface="Times New Roman" pitchFamily="18" charset="0"/>
              </a:rPr>
            </a:br>
            <a:r>
              <a:rPr lang="pl-PL" sz="1300" dirty="0" smtClean="0">
                <a:latin typeface="+mj-lt"/>
                <a:cs typeface="Times New Roman" pitchFamily="18" charset="0"/>
              </a:rPr>
              <a:t>17 </a:t>
            </a:r>
            <a:r>
              <a:rPr lang="pl-PL" sz="1300" dirty="0">
                <a:latin typeface="+mj-lt"/>
                <a:cs typeface="Times New Roman" pitchFamily="18" charset="0"/>
              </a:rPr>
              <a:t>artykułów opublikowanych w czasopismach rejestrowanych przez </a:t>
            </a:r>
            <a:r>
              <a:rPr lang="pl-PL" sz="1300" dirty="0" err="1">
                <a:latin typeface="+mj-lt"/>
                <a:cs typeface="Times New Roman" pitchFamily="18" charset="0"/>
              </a:rPr>
              <a:t>Journal</a:t>
            </a:r>
            <a:r>
              <a:rPr lang="pl-PL" sz="1300" dirty="0">
                <a:latin typeface="+mj-lt"/>
                <a:cs typeface="Times New Roman" pitchFamily="18" charset="0"/>
              </a:rPr>
              <a:t> </a:t>
            </a:r>
            <a:r>
              <a:rPr lang="pl-PL" sz="1300" dirty="0" err="1">
                <a:latin typeface="+mj-lt"/>
                <a:cs typeface="Times New Roman" pitchFamily="18" charset="0"/>
              </a:rPr>
              <a:t>Citation</a:t>
            </a:r>
            <a:r>
              <a:rPr lang="pl-PL" sz="1300" dirty="0">
                <a:latin typeface="+mj-lt"/>
                <a:cs typeface="Times New Roman" pitchFamily="18" charset="0"/>
              </a:rPr>
              <a:t> </a:t>
            </a:r>
            <a:r>
              <a:rPr lang="pl-PL" sz="1300" dirty="0" err="1">
                <a:latin typeface="+mj-lt"/>
                <a:cs typeface="Times New Roman" pitchFamily="18" charset="0"/>
              </a:rPr>
              <a:t>Reports</a:t>
            </a:r>
            <a:r>
              <a:rPr lang="pl-PL" sz="1300" baseline="30000" dirty="0" smtClean="0">
                <a:latin typeface="+mj-lt"/>
              </a:rPr>
              <a:t>®</a:t>
            </a:r>
            <a:r>
              <a:rPr lang="pl-PL" sz="13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74625" indent="-17462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Wykonawca</a:t>
            </a:r>
            <a:r>
              <a:rPr lang="pl-PL" sz="1300" dirty="0">
                <a:latin typeface="+mj-lt"/>
                <a:cs typeface="Times New Roman" pitchFamily="18" charset="0"/>
              </a:rPr>
              <a:t>, główny wykonawca lub kierownik w 7 krajowych projektach badawczych oraz </a:t>
            </a:r>
            <a:r>
              <a:rPr lang="pl-PL" sz="1300" dirty="0" smtClean="0">
                <a:latin typeface="+mj-lt"/>
                <a:cs typeface="Times New Roman" pitchFamily="18" charset="0"/>
              </a:rPr>
              <a:t/>
            </a:r>
            <a:br>
              <a:rPr lang="pl-PL" sz="1300" dirty="0" smtClean="0">
                <a:latin typeface="+mj-lt"/>
                <a:cs typeface="Times New Roman" pitchFamily="18" charset="0"/>
              </a:rPr>
            </a:br>
            <a:r>
              <a:rPr lang="pl-PL" sz="1300" dirty="0" smtClean="0">
                <a:latin typeface="+mj-lt"/>
                <a:cs typeface="Times New Roman" pitchFamily="18" charset="0"/>
              </a:rPr>
              <a:t>w </a:t>
            </a:r>
            <a:r>
              <a:rPr lang="pl-PL" sz="1300" dirty="0">
                <a:latin typeface="+mj-lt"/>
                <a:cs typeface="Times New Roman" pitchFamily="18" charset="0"/>
              </a:rPr>
              <a:t>3 finansowanych ze środków Unii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Europejskiej.</a:t>
            </a:r>
          </a:p>
          <a:p>
            <a:pPr marL="174625" indent="-17462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Promotor </a:t>
            </a:r>
            <a:r>
              <a:rPr lang="pl-PL" sz="1300" dirty="0">
                <a:latin typeface="+mj-lt"/>
                <a:cs typeface="Times New Roman" pitchFamily="18" charset="0"/>
              </a:rPr>
              <a:t>2 obronionych prac doktorskich.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 </a:t>
            </a:r>
            <a:r>
              <a:rPr lang="pl-PL" sz="13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  <a:endParaRPr lang="pl-PL" sz="1300" b="1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Dziedzina</a:t>
            </a:r>
            <a:r>
              <a:rPr lang="pl-PL" sz="1300" dirty="0">
                <a:latin typeface="+mj-lt"/>
                <a:cs typeface="Times New Roman" pitchFamily="18" charset="0"/>
              </a:rPr>
              <a:t>: nauki rolnicze, </a:t>
            </a:r>
            <a:r>
              <a:rPr lang="pl-PL" sz="1300" b="1" dirty="0">
                <a:latin typeface="+mj-lt"/>
                <a:cs typeface="Times New Roman" pitchFamily="18" charset="0"/>
              </a:rPr>
              <a:t>dyscyplina</a:t>
            </a:r>
            <a:r>
              <a:rPr lang="pl-PL" sz="1300" dirty="0">
                <a:latin typeface="+mj-lt"/>
                <a:cs typeface="Times New Roman" pitchFamily="18" charset="0"/>
              </a:rPr>
              <a:t>: technologia żywności 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żywienia 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174625" indent="-17462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Zagospodarowywanie </a:t>
            </a:r>
            <a:r>
              <a:rPr lang="pl-PL" sz="1300" dirty="0">
                <a:latin typeface="+mj-lt"/>
                <a:cs typeface="Times New Roman" pitchFamily="18" charset="0"/>
              </a:rPr>
              <a:t>odpadów oraz oczyszczanie ścieków przemysłu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spożywczego </a:t>
            </a:r>
            <a:br>
              <a:rPr lang="pl-PL" sz="1300" dirty="0" smtClean="0">
                <a:latin typeface="+mj-lt"/>
                <a:cs typeface="Times New Roman" pitchFamily="18" charset="0"/>
              </a:rPr>
            </a:br>
            <a:r>
              <a:rPr lang="pl-PL" sz="1300" dirty="0" smtClean="0">
                <a:latin typeface="+mj-lt"/>
                <a:cs typeface="Times New Roman" pitchFamily="18" charset="0"/>
              </a:rPr>
              <a:t>ze </a:t>
            </a:r>
            <a:r>
              <a:rPr lang="pl-PL" sz="1300" dirty="0">
                <a:latin typeface="+mj-lt"/>
                <a:cs typeface="Times New Roman" pitchFamily="18" charset="0"/>
              </a:rPr>
              <a:t>szczególnym uwzględnieniem przemysłu fermentacyjnego 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owocowo-warzywnego.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174625" indent="-17462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Procesy biosyntezy z wykorzystaniem surowców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odpadowych.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  <a:endParaRPr lang="pl-PL" sz="1300" b="1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11138" indent="-2476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Umiejętność </a:t>
            </a:r>
            <a:r>
              <a:rPr lang="pl-PL" sz="1300" dirty="0">
                <a:latin typeface="+mj-lt"/>
                <a:cs typeface="Times New Roman" pitchFamily="18" charset="0"/>
              </a:rPr>
              <a:t>współpracy w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zespole.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11138" indent="-2476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Zdolność analitycznego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myślenia.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11138" indent="-2476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Propozycja programu badawczego w przypadku przygotowywania doktoratu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wdrożeniowego.</a:t>
            </a:r>
            <a:endParaRPr lang="pl-PL" sz="1300" dirty="0">
              <a:latin typeface="+mj-lt"/>
              <a:cs typeface="Times New Roman" pitchFamily="18" charset="0"/>
            </a:endParaRPr>
          </a:p>
        </p:txBody>
      </p:sp>
      <p:sp>
        <p:nvSpPr>
          <p:cNvPr id="15364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15365" name="pole tekstowe 1"/>
          <p:cNvSpPr txBox="1">
            <a:spLocks noChangeArrowheads="1"/>
          </p:cNvSpPr>
          <p:nvPr/>
        </p:nvSpPr>
        <p:spPr bwMode="auto">
          <a:xfrm>
            <a:off x="-20149" y="6093296"/>
            <a:ext cx="91773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tel. (71) 36-80-285</a:t>
            </a:r>
            <a:r>
              <a:rPr lang="pl-PL" altLang="pl-PL" sz="1000" b="1" dirty="0">
                <a:latin typeface="Arial" panose="020B0604020202020204" pitchFamily="34" charset="0"/>
              </a:rPr>
              <a:t>;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(71) 36-80-143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edmund.cibis@ue.wroc.pl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 http://</a:t>
            </a:r>
            <a:r>
              <a:rPr lang="pl-PL" altLang="pl-PL" sz="1000" b="1" dirty="0" smtClean="0">
                <a:latin typeface="Arial" panose="020B0604020202020204" pitchFamily="34" charset="0"/>
              </a:rPr>
              <a:t>www.ue.wroc.pl/pracownicy/edmund_cibis.html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publikacji: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15366" name="pole tekstowe 9"/>
          <p:cNvSpPr txBox="1">
            <a:spLocks noChangeArrowheads="1"/>
          </p:cNvSpPr>
          <p:nvPr/>
        </p:nvSpPr>
        <p:spPr bwMode="auto">
          <a:xfrm>
            <a:off x="35496" y="3312660"/>
            <a:ext cx="208778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Inżynierii </a:t>
            </a:r>
            <a:r>
              <a:rPr lang="pl-PL" altLang="pl-PL" sz="1300" dirty="0">
                <a:latin typeface="+mj-lt"/>
              </a:rPr>
              <a:t>Bioprocesowej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Funkcje/Stanowisko</a:t>
            </a:r>
            <a:r>
              <a:rPr lang="pl-PL" altLang="pl-PL" sz="1300" dirty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>
                <a:latin typeface="+mj-lt"/>
              </a:rPr>
              <a:t>Kierownik </a:t>
            </a:r>
            <a:r>
              <a:rPr lang="pl-PL" altLang="pl-PL" sz="1300" dirty="0" smtClean="0">
                <a:latin typeface="+mj-lt"/>
              </a:rPr>
              <a:t>Katedry/Profesor </a:t>
            </a:r>
            <a:r>
              <a:rPr lang="pl-PL" altLang="pl-PL" sz="1300" dirty="0">
                <a:latin typeface="+mj-lt"/>
              </a:rPr>
              <a:t>zwyczajny</a:t>
            </a:r>
          </a:p>
        </p:txBody>
      </p:sp>
      <p:pic>
        <p:nvPicPr>
          <p:cNvPr id="15367" name="Picture 8" descr="C:\Users\Wrzosek\Desktop\obrazek_maly_3101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8731"/>
            <a:ext cx="1800200" cy="22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dr hab. inż. Zbigniew Garncarek,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Technologia żywności, a szczególnie biotechnologia żywności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Dorobek obejmuje między innymi pond 40 oryginalnych prac twórczych, ponad 60 patentów, współautorstwo 5 monografii.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Projekty badawcze: realizowane w ramach 4 i 5 Programu Ramowego Unii Europejskiej, programu CPBR oraz KBN.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Obszar nauk rolniczych, leśnych i weterynaryjnych;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dyscyplina: technologia żywności i żywienia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Problematyka związana z prowadzonymi badaniami w zakresie:</a:t>
            </a:r>
          </a:p>
          <a:p>
            <a:pPr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- otrzymywania enzymów mających potencjalne zastosowanie w technologii żywności,</a:t>
            </a:r>
          </a:p>
          <a:p>
            <a:pPr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- immobilizacji enzymów, ich charakterystyki oraz zastosowania w technologii żywności,</a:t>
            </a:r>
          </a:p>
          <a:p>
            <a:pPr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- eliminacji zanieczyszczeń żywności metodami biologicznymi,</a:t>
            </a:r>
          </a:p>
          <a:p>
            <a:pPr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- otrzymywania dodatków do żywności metodami biotechnologicznymi,</a:t>
            </a:r>
          </a:p>
          <a:p>
            <a:pPr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- zastosowania mikroorganizmów w technologii żywności,</a:t>
            </a:r>
          </a:p>
          <a:p>
            <a:pPr>
              <a:defRPr/>
            </a:pPr>
            <a:r>
              <a:rPr lang="pl-PL" sz="1500" dirty="0">
                <a:latin typeface="+mn-lt"/>
                <a:cs typeface="Arial" panose="020B0604020202020204" pitchFamily="34" charset="0"/>
              </a:rPr>
              <a:t>- jakości sensorycznej żywności.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Przedstawienie opracowania dotyczącego zainteresowań badawczych kandydata.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Umiejętność pracy w zespole oraz łatwość uczenia się.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Zdolność analitycznego myślenia.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Umiejętność pracy w  laboratorium, np. nabyta w trakcie zajęć laboratoryjnych, w czasie studiów.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400" dirty="0"/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400" dirty="0"/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400" dirty="0"/>
          </a:p>
          <a:p>
            <a:pPr>
              <a:defRPr/>
            </a:pPr>
            <a:endParaRPr lang="pl-PL" sz="1400" dirty="0"/>
          </a:p>
          <a:p>
            <a:pPr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-63500" y="6153150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Kontakt: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Email: zbigniew.garncarek@ue.wroc.pl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Strona internetowa: kbiaz.ue.wroc.pl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Link do listy publikacji:</a:t>
            </a: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Katedra: Biotechnologii </a:t>
            </a:r>
            <a:br>
              <a:rPr lang="pl-PL" altLang="pl-PL" sz="1200">
                <a:latin typeface="Arial" panose="020B0604020202020204" pitchFamily="34" charset="0"/>
              </a:rPr>
            </a:br>
            <a:r>
              <a:rPr lang="pl-PL" altLang="pl-PL" sz="1200">
                <a:latin typeface="Arial" panose="020B0604020202020204" pitchFamily="34" charset="0"/>
              </a:rPr>
              <a:t>i Analizy Żywności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Funkcje/Stanowisko: profesor nadzwyczajny</a:t>
            </a:r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2763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11125" y="238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inż. Zuzanna Goluch,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57413" y="871538"/>
            <a:ext cx="6913562" cy="493395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700" b="1" dirty="0">
                <a:latin typeface="+mn-lt"/>
                <a:cs typeface="Times New Roman" pitchFamily="18" charset="0"/>
              </a:rPr>
              <a:t>Zainteresowania i projekty badawcze: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  <a:cs typeface="Times New Roman" pitchFamily="18" charset="0"/>
              </a:rPr>
              <a:t>Dyscyplina, obszar: nauki rolnicze, technologia żywności i żywienia.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  <a:cs typeface="Times New Roman" pitchFamily="18" charset="0"/>
              </a:rPr>
              <a:t>Dorobek naukowy dotyczący: 1) oceny wpływu stosowania suplementów diety i żywności wzbogacanej na tory metaboliczne u ludzi i zwierząt modelowych 2) jakości i bezpieczeństwa żywności 3) oceny sposobu żywienia, stanu odżywienia i składu ciała ludności: w różnych stanach fizjologicznych, stosującej diety alternatywne, z różnych grup zawodowych 4) wpływu prozdrowotnej edukacji żywieniowej na zmiany </a:t>
            </a:r>
            <a:r>
              <a:rPr lang="pl-PL" sz="1700" dirty="0" err="1">
                <a:latin typeface="+mn-lt"/>
                <a:cs typeface="Times New Roman" pitchFamily="18" charset="0"/>
              </a:rPr>
              <a:t>zachowań</a:t>
            </a:r>
            <a:r>
              <a:rPr lang="pl-PL" sz="1700" dirty="0">
                <a:latin typeface="+mn-lt"/>
                <a:cs typeface="Times New Roman" pitchFamily="18" charset="0"/>
              </a:rPr>
              <a:t> żywieniowych ludności.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</a:rPr>
              <a:t>Autorka/Współautorka ponad 90 publikacji naukowych, monografii, rozdziałów w  monografiach oraz 16 publikacji popularno-naukowych z zakresu prozdrowotnej edukacji żywieniowej.</a:t>
            </a:r>
            <a:endParaRPr lang="pl-PL" sz="1700" dirty="0">
              <a:latin typeface="+mn-lt"/>
              <a:cs typeface="Times New Roman" pitchFamily="18" charset="0"/>
            </a:endParaRPr>
          </a:p>
          <a:p>
            <a:pPr marL="342900" indent="-39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700" b="1" dirty="0">
                <a:latin typeface="+mn-lt"/>
                <a:cs typeface="Times New Roman" pitchFamily="18" charset="0"/>
              </a:rPr>
              <a:t>___________________________________________________________________</a:t>
            </a:r>
          </a:p>
          <a:p>
            <a:pPr marL="342900" indent="-3960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700" b="1" dirty="0">
                <a:latin typeface="+mn-lt"/>
                <a:cs typeface="Times New Roman" pitchFamily="18" charset="0"/>
              </a:rPr>
              <a:t>Proponowana tematyka doktoratów: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  <a:cs typeface="Times New Roman" pitchFamily="18" charset="0"/>
              </a:rPr>
              <a:t>Obszar nauki, dyscyplina: nauki rolnicze, technologia żywności i żywienia.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  <a:cs typeface="Times New Roman" pitchFamily="18" charset="0"/>
              </a:rPr>
              <a:t>Żywieniowe, technologiczne i ekonomiczne aspekty produkcji suplementów diety, ich stosowanie przez różne grupy ludności oraz bezpieczeństwo zdrowotne.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  <a:cs typeface="Times New Roman" pitchFamily="18" charset="0"/>
              </a:rPr>
              <a:t>Żywieniowe, technologiczne i ekonomiczne aspekty produkcji żywności wzbogacanej, jej  spożycie przez różne grupy ludności oraz bezpieczeństwo zdrowotne.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  <a:cs typeface="Times New Roman" pitchFamily="18" charset="0"/>
              </a:rPr>
              <a:t>Ocena możliwości zastosowania wybranych witamin z grupy B do wzbogacania żywności pochodzenia zwierzęcego, jako projektowanie żywności funkcjonalnej.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  <a:cs typeface="Times New Roman" pitchFamily="18" charset="0"/>
              </a:rPr>
              <a:t>Każda inna zaproponowana przez kandydata po uprzednim przedyskutowaniu i uzgodnieniu.</a:t>
            </a:r>
          </a:p>
          <a:p>
            <a:pPr marL="342900" indent="-39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700" b="1" dirty="0">
                <a:latin typeface="+mn-lt"/>
                <a:cs typeface="Times New Roman" pitchFamily="18" charset="0"/>
              </a:rPr>
              <a:t>___________________________________________________________________</a:t>
            </a:r>
          </a:p>
          <a:p>
            <a:pPr marL="342900" indent="-3960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700" b="1" dirty="0">
                <a:latin typeface="+mn-lt"/>
                <a:cs typeface="Times New Roman" pitchFamily="18" charset="0"/>
              </a:rPr>
              <a:t>Oczekiwania wobec kandydatów:</a:t>
            </a:r>
          </a:p>
          <a:p>
            <a:pPr marL="285750" indent="-285750" algn="just">
              <a:buClr>
                <a:srgbClr val="A4002E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</a:rPr>
              <a:t>Przedstawienie wstępnych założeń programu badawczego z zakresu wybranej tematyki badań. </a:t>
            </a:r>
            <a:endParaRPr lang="pl-PL" sz="1700" dirty="0">
              <a:latin typeface="+mn-lt"/>
              <a:cs typeface="Times New Roman" pitchFamily="18" charset="0"/>
            </a:endParaRPr>
          </a:p>
          <a:p>
            <a:pPr marL="285750" indent="-285750" algn="just">
              <a:buClr>
                <a:srgbClr val="A4002E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</a:rPr>
              <a:t>Zainteresowanie ww. dyscypliną naukową, zaangażowanie i determinacja w realizacji tematu badań.</a:t>
            </a:r>
          </a:p>
          <a:p>
            <a:pPr marL="285750" indent="-285750" algn="just">
              <a:buClr>
                <a:srgbClr val="A4002E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</a:rPr>
              <a:t>Zdolność analitycznego myślenia, kreatywność, swoboda wypowiedzi.</a:t>
            </a:r>
          </a:p>
          <a:p>
            <a:pPr marL="285750" indent="-285750" algn="just">
              <a:buClr>
                <a:srgbClr val="A4002E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</a:rPr>
              <a:t>Wskazane doświadczenie w prowadzeniu badań laboratoryjnych.</a:t>
            </a:r>
          </a:p>
          <a:p>
            <a:pPr marL="285750" indent="-285750" algn="just">
              <a:buClr>
                <a:srgbClr val="A4002E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</a:rPr>
              <a:t>Atutem będzie doświadczenie zawodowe związane z pracą w: instytucjach zewnętrznej kontroli żywności np.:  Stacja Sanitarno-Epidemiologiczna, Państwowa Inspekcja Handlowa, Inspekcja Jakości Handlowej Artykułów Rolno-Spożywczych, Inspekcja Weterynaryjna; zakładach produkcyjnych w wewnętrznej kontroli żywności.</a:t>
            </a:r>
          </a:p>
          <a:p>
            <a:pPr marL="285750" indent="-285750" algn="just">
              <a:buClr>
                <a:srgbClr val="A4002E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n-lt"/>
              </a:rPr>
              <a:t>Ponadto atutem będzie posiadany dorobek naukowy i/lub popularno-naukowy.</a:t>
            </a:r>
            <a:endParaRPr lang="pl-PL" sz="15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84138" y="6149975"/>
            <a:ext cx="8955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tel. (71) 36-80-254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zuzanna.goluch@ue.wroc.pl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 </a:t>
            </a:r>
            <a:r>
              <a:rPr lang="pl-PL" altLang="pl-PL" sz="1000" b="1" dirty="0">
                <a:latin typeface="Arial" panose="020B0604020202020204" pitchFamily="34" charset="0"/>
                <a:hlinkClick r:id="rId2"/>
              </a:rPr>
              <a:t>http://www.ue.wroc.pl/jednostki/katedra_technologii_zywnosci_pochodzenia_zwierzecego.html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publikacji:</a:t>
            </a: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1955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300" u="sng" dirty="0" smtClean="0">
                <a:latin typeface="+mj-lt"/>
                <a:cs typeface="Times New Roman" pitchFamily="18" charset="0"/>
              </a:rPr>
              <a:t>Katedra</a:t>
            </a:r>
            <a:r>
              <a:rPr lang="pl-PL" altLang="pl-PL" sz="1300" dirty="0" smtClean="0">
                <a:latin typeface="+mj-lt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300" dirty="0" smtClean="0">
                <a:latin typeface="+mj-lt"/>
                <a:cs typeface="Times New Roman" pitchFamily="18" charset="0"/>
              </a:rPr>
              <a:t>Katedra Technologii Żywności Pochodzenia Zwierzęcego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300" u="sng" dirty="0" smtClean="0">
                <a:latin typeface="+mj-lt"/>
                <a:cs typeface="Times New Roman" pitchFamily="18" charset="0"/>
              </a:rPr>
              <a:t>Funkcje/Stanowisko</a:t>
            </a:r>
            <a:r>
              <a:rPr lang="pl-PL" altLang="pl-PL" sz="1300" dirty="0" smtClean="0">
                <a:latin typeface="+mj-lt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300" dirty="0" smtClean="0">
                <a:latin typeface="+mj-lt"/>
                <a:cs typeface="Times New Roman" pitchFamily="18" charset="0"/>
              </a:rPr>
              <a:t>Profesor nadzwyczajny</a:t>
            </a:r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6208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inż. Joanna Harasym,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65380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1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5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324000" indent="-324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u="sng" dirty="0" smtClean="0">
                <a:latin typeface="+mn-lt"/>
                <a:cs typeface="Times New Roman" pitchFamily="18" charset="0"/>
              </a:rPr>
              <a:t>Dorobek</a:t>
            </a:r>
            <a:r>
              <a:rPr lang="pl-PL" sz="2500" dirty="0" smtClean="0">
                <a:latin typeface="+mn-lt"/>
                <a:cs typeface="Times New Roman" pitchFamily="18" charset="0"/>
              </a:rPr>
              <a:t> obejmuje ponad 100 publikacji polsko i anglojęzycznych,  w tym artykuły naukowe w czasopismach indeksowanych przez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Journal</a:t>
            </a:r>
            <a:r>
              <a:rPr lang="pl-PL" sz="2500" dirty="0" smtClean="0">
                <a:latin typeface="+mn-lt"/>
                <a:cs typeface="Times New Roman" pitchFamily="18" charset="0"/>
              </a:rPr>
              <a:t>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Citation</a:t>
            </a:r>
            <a:r>
              <a:rPr lang="pl-PL" sz="2500" dirty="0" smtClean="0">
                <a:latin typeface="+mn-lt"/>
                <a:cs typeface="Times New Roman" pitchFamily="18" charset="0"/>
              </a:rPr>
              <a:t> Report, czasopismach branżowych, rozdziały w monografiach polsko- i angielskojęzycznych, patenty polskie i europejskie, prezentacje na konferencjach polskich i międzynarodowych. Promotor posiada szeroką sieć kontaktów z innymi ośrodkami akademickimi w Polsce, Włoszech, Hiszpanii, Grecji, Argentynie, Chinach i Australii; instytutami badawczymi w Polsce, Portugalii, Grecji i Hiszpanii; podmiotami gospodarczymi w kraju i zagranicą. Wykształcenie: mgr inż. biotechnolog (Politechnika Wrocławska), doktor nauk rolniczych w dyscyplinie: technologia żywności i żywienia (Uniwersytet Przyrodniczy we Wrocławiu), menadżer projektów badawczo-rozwojowych (Wyższa Szkołą Bankowa we Wrocławiu), rzecznik patentowy (Krajowa Izba Rzeczników Patentowych, Warszawa), doktor habilitowany nauk rolniczych w dyscyplinie: technologia żywności i żywienia (Szkoła Główna Gospodarstwa Wiejskiego w Warszawie). </a:t>
            </a:r>
          </a:p>
          <a:p>
            <a:pPr marL="324000" indent="-324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u="sng" dirty="0" smtClean="0">
                <a:latin typeface="+mn-lt"/>
                <a:cs typeface="Times New Roman" pitchFamily="18" charset="0"/>
              </a:rPr>
              <a:t>Zainteresowania badawcze skupiają się wokół zagadnień innowacji technologicznych w przemyśle spożywczym, np.:</a:t>
            </a:r>
          </a:p>
          <a:p>
            <a:pPr marL="324000" indent="-324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nowoczesne technologie umożliwiające zmianę właściwości funkcjonalnych i odżywczych surowca roślinnego z wykorzystaniem czynników fizycznych (fale elektromagnetyczne, pole magnetyczne i elektryczne, zimna plazma,  ultradźwięki, fale radiowe, itp.) oraz chemicznych (sieciowanie kwasami organicznymi, zmiana grup funkcyjnych). </a:t>
            </a:r>
          </a:p>
          <a:p>
            <a:pPr marL="324000" indent="-324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ekstrakcję substancji aktywnych z surowców roślinnych (białka, polisacharydy,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polifenole</a:t>
            </a:r>
            <a:r>
              <a:rPr lang="pl-PL" sz="2500" dirty="0" smtClean="0">
                <a:latin typeface="+mn-lt"/>
                <a:cs typeface="Times New Roman" pitchFamily="18" charset="0"/>
              </a:rPr>
              <a:t>, flawonoidy) oraz  określenie ich bioaktywności.</a:t>
            </a:r>
          </a:p>
          <a:p>
            <a:pPr marL="324000" indent="-324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projektowanie produktów spożywczych, o wartości dodanej (bezglutenowych, z błonnikiem, o niskim indeksie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glikemicznym</a:t>
            </a:r>
            <a:r>
              <a:rPr lang="pl-PL" sz="2500" dirty="0" smtClean="0">
                <a:latin typeface="+mn-lt"/>
                <a:cs typeface="Times New Roman" pitchFamily="18" charset="0"/>
              </a:rPr>
              <a:t>) wraz ze opracowaniem i skalowaniem technologii wytwarzania. </a:t>
            </a:r>
            <a:endParaRPr lang="pl-PL" sz="2500" dirty="0">
              <a:latin typeface="+mn-lt"/>
              <a:cs typeface="Times New Roman" pitchFamily="18" charset="0"/>
            </a:endParaRPr>
          </a:p>
          <a:p>
            <a:pPr marL="324000" indent="-324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u="sng" dirty="0" smtClean="0">
                <a:latin typeface="+mn-lt"/>
                <a:cs typeface="Times New Roman" pitchFamily="18" charset="0"/>
              </a:rPr>
              <a:t>Projekty badawcze w toku </a:t>
            </a:r>
            <a:r>
              <a:rPr lang="pl-PL" sz="2500" dirty="0" smtClean="0">
                <a:latin typeface="+mn-lt"/>
                <a:cs typeface="Times New Roman" pitchFamily="18" charset="0"/>
              </a:rPr>
              <a:t>– OPUS 11 (NCN), Stypendium Marie Skłodowskiej Curie (Horyzont 2020, Komisja Europejska), Akcja programu COST  FA1403, Akcja programu COST </a:t>
            </a:r>
            <a:r>
              <a:rPr lang="pl-PL" sz="2500" dirty="0" smtClean="0">
                <a:latin typeface="+mn-lt"/>
              </a:rPr>
              <a:t>CA15136, AGL2015-63849-C2-2-R (</a:t>
            </a:r>
            <a:r>
              <a:rPr lang="pl-PL" sz="2500" dirty="0" err="1" smtClean="0">
                <a:latin typeface="+mn-lt"/>
              </a:rPr>
              <a:t>Ministerio</a:t>
            </a:r>
            <a:r>
              <a:rPr lang="pl-PL" sz="2500" dirty="0" smtClean="0">
                <a:latin typeface="+mn-lt"/>
              </a:rPr>
              <a:t> de </a:t>
            </a:r>
            <a:r>
              <a:rPr lang="pl-PL" sz="2500" dirty="0" err="1" smtClean="0">
                <a:latin typeface="+mn-lt"/>
              </a:rPr>
              <a:t>Economía</a:t>
            </a:r>
            <a:r>
              <a:rPr lang="pl-PL" sz="2500" dirty="0" smtClean="0">
                <a:latin typeface="+mn-lt"/>
              </a:rPr>
              <a:t> y </a:t>
            </a:r>
            <a:r>
              <a:rPr lang="pl-PL" sz="2500" dirty="0" err="1" smtClean="0">
                <a:latin typeface="+mn-lt"/>
              </a:rPr>
              <a:t>Competitividad</a:t>
            </a:r>
            <a:r>
              <a:rPr lang="pl-PL" sz="2500" dirty="0" smtClean="0">
                <a:latin typeface="+mn-lt"/>
              </a:rPr>
              <a:t>, </a:t>
            </a:r>
            <a:r>
              <a:rPr lang="pl-PL" sz="2500" dirty="0" err="1" smtClean="0">
                <a:latin typeface="+mn-lt"/>
              </a:rPr>
              <a:t>Spain</a:t>
            </a:r>
            <a:r>
              <a:rPr lang="pl-PL" sz="2500" dirty="0" smtClean="0">
                <a:latin typeface="+mn-lt"/>
              </a:rPr>
              <a:t>), </a:t>
            </a:r>
            <a:r>
              <a:rPr lang="pl-PL" sz="2400" dirty="0" smtClean="0">
                <a:latin typeface="+mn-lt"/>
              </a:rPr>
              <a:t>VA072P17</a:t>
            </a:r>
            <a:r>
              <a:rPr lang="pl-PL" sz="2500" dirty="0" smtClean="0">
                <a:latin typeface="+mn-lt"/>
              </a:rPr>
              <a:t> (Junta de Castilla y Leon, </a:t>
            </a:r>
            <a:r>
              <a:rPr lang="pl-PL" sz="2500" dirty="0" err="1" smtClean="0">
                <a:latin typeface="+mn-lt"/>
              </a:rPr>
              <a:t>Spain</a:t>
            </a:r>
            <a:r>
              <a:rPr lang="pl-PL" sz="2500" dirty="0" smtClean="0">
                <a:latin typeface="+mn-lt"/>
              </a:rPr>
              <a:t>)/FEDER. </a:t>
            </a:r>
            <a:endParaRPr lang="pl-PL" sz="2500" dirty="0">
              <a:latin typeface="+mn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1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500" b="1" dirty="0">
                <a:latin typeface="+mn-lt"/>
                <a:cs typeface="Times New Roman" pitchFamily="18" charset="0"/>
              </a:rPr>
              <a:t>Proponowana tematyka doktoratów: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b="1" dirty="0" smtClean="0">
                <a:latin typeface="+mn-lt"/>
                <a:cs typeface="Times New Roman" pitchFamily="18" charset="0"/>
              </a:rPr>
              <a:t>Dziedzina</a:t>
            </a:r>
            <a:r>
              <a:rPr lang="pl-PL" sz="2500" dirty="0" smtClean="0">
                <a:latin typeface="+mn-lt"/>
                <a:cs typeface="Times New Roman" pitchFamily="18" charset="0"/>
              </a:rPr>
              <a:t>: nauki rolnicze, </a:t>
            </a:r>
            <a:r>
              <a:rPr lang="pl-PL" sz="2500" b="1" dirty="0" smtClean="0">
                <a:latin typeface="+mn-lt"/>
                <a:cs typeface="Times New Roman" pitchFamily="18" charset="0"/>
              </a:rPr>
              <a:t>dyscyplina</a:t>
            </a:r>
            <a:r>
              <a:rPr lang="pl-PL" sz="2500" dirty="0" smtClean="0">
                <a:latin typeface="+mn-lt"/>
                <a:cs typeface="Times New Roman" pitchFamily="18" charset="0"/>
              </a:rPr>
              <a:t>: technologia żywności i żywienia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Innowacje techniczne i technologiczne w produkcji żywności bezglutenowej, funkcjonalnej i prozdrowotnej.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Niekonwencjonalne surowce roślinne w produkcji żywności bezglutenowej, funkcjonalnej i prozdrowotnej.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Nowoczesne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formulacje</a:t>
            </a:r>
            <a:r>
              <a:rPr lang="pl-PL" sz="2500" dirty="0" smtClean="0">
                <a:latin typeface="+mn-lt"/>
                <a:cs typeface="Times New Roman" pitchFamily="18" charset="0"/>
              </a:rPr>
              <a:t> i receptury produktów spożywczych dedykowanych.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wykorzystanie produktów ubocznych z przemysłu spożywczego jako wartościowych surowców w celu stworzenia produktów o wartości dodanej - zrównoważona gospodarka zasobami.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Zjawisko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postrozwoju</a:t>
            </a:r>
            <a:r>
              <a:rPr lang="pl-PL" sz="2500" dirty="0" smtClean="0">
                <a:latin typeface="+mn-lt"/>
                <a:cs typeface="Times New Roman" pitchFamily="18" charset="0"/>
              </a:rPr>
              <a:t> (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degrowth</a:t>
            </a:r>
            <a:r>
              <a:rPr lang="pl-PL" sz="2500" dirty="0" smtClean="0">
                <a:latin typeface="+mn-lt"/>
                <a:cs typeface="Times New Roman" pitchFamily="18" charset="0"/>
              </a:rPr>
              <a:t>) w produkcji żywności w oparciu o produkty z rynków niszowych.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Fenomen ekonomiczny produktów spożywczych o wartości dodanej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(urba</a:t>
            </a:r>
            <a:r>
              <a:rPr lang="pl-PL" sz="2500" dirty="0" smtClean="0">
                <a:latin typeface="+mn-lt"/>
                <a:cs typeface="Times New Roman" pitchFamily="18" charset="0"/>
              </a:rPr>
              <a:t>n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creative-food</a:t>
            </a:r>
            <a:r>
              <a:rPr lang="pl-PL" sz="2500" dirty="0" smtClean="0">
                <a:latin typeface="+mn-lt"/>
                <a:cs typeface="Times New Roman" pitchFamily="18" charset="0"/>
              </a:rPr>
              <a:t>,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eco-products</a:t>
            </a:r>
            <a:r>
              <a:rPr lang="pl-PL" sz="2500" dirty="0" smtClean="0">
                <a:latin typeface="+mn-lt"/>
                <a:cs typeface="Times New Roman" pitchFamily="18" charset="0"/>
              </a:rPr>
              <a:t>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economy</a:t>
            </a:r>
            <a:r>
              <a:rPr lang="pl-PL" sz="2500" dirty="0" smtClean="0">
                <a:latin typeface="+mn-lt"/>
                <a:cs typeface="Times New Roman" pitchFamily="18" charset="0"/>
              </a:rPr>
              <a:t> and market, fair-trade products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economy</a:t>
            </a:r>
            <a:r>
              <a:rPr lang="pl-PL" sz="2500" dirty="0" smtClean="0">
                <a:latin typeface="+mn-lt"/>
                <a:cs typeface="Times New Roman" pitchFamily="18" charset="0"/>
              </a:rPr>
              <a:t> and market). 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Wizualizacja i optymalizacja procesów technologicznych w przemyśle spożywczym z wykorzystaniem oprogramowania </a:t>
            </a:r>
            <a:r>
              <a:rPr lang="pl-PL" sz="2500" dirty="0" err="1" smtClean="0">
                <a:latin typeface="+mn-lt"/>
                <a:cs typeface="Times New Roman" pitchFamily="18" charset="0"/>
              </a:rPr>
              <a:t>Witness</a:t>
            </a:r>
            <a:r>
              <a:rPr lang="pl-PL" sz="2500" dirty="0" smtClean="0">
                <a:latin typeface="+mn-lt"/>
                <a:cs typeface="Times New Roman" pitchFamily="18" charset="0"/>
              </a:rPr>
              <a:t>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Inicjatywa własna doktoranta w ramach innowacji technologicznych w przemyśle spożywczym i zainteresowań badawczych promotora.</a:t>
            </a:r>
            <a:endParaRPr lang="pl-PL" sz="2500" dirty="0">
              <a:latin typeface="+mn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1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1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Zdefiniowany lub przybliżony zakres zainteresowań badawczych.</a:t>
            </a:r>
            <a:endParaRPr lang="pl-PL" sz="2500" dirty="0">
              <a:latin typeface="+mn-lt"/>
              <a:cs typeface="Times New Roman" pitchFamily="18" charset="0"/>
            </a:endParaRP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Silna motywacja do pracy naukowej.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Umiejętność </a:t>
            </a:r>
            <a:r>
              <a:rPr lang="pl-PL" sz="2500" dirty="0">
                <a:latin typeface="+mn-lt"/>
                <a:cs typeface="Times New Roman" pitchFamily="18" charset="0"/>
              </a:rPr>
              <a:t>współpracy w </a:t>
            </a:r>
            <a:r>
              <a:rPr lang="pl-PL" sz="2500" dirty="0" smtClean="0">
                <a:latin typeface="+mn-lt"/>
                <a:cs typeface="Times New Roman" pitchFamily="18" charset="0"/>
              </a:rPr>
              <a:t>zespole interdyscyplinarnym i międzynarodowym.</a:t>
            </a:r>
            <a:endParaRPr lang="pl-PL" sz="2500" dirty="0">
              <a:latin typeface="+mn-lt"/>
              <a:cs typeface="Times New Roman" pitchFamily="18" charset="0"/>
            </a:endParaRP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Znajomości j. angielskiego umożliwiająca samodzielną pracę z literaturą (znajomości dodatkowych języków – hiszpański, włoski, niemiecki czy rosyjski).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Zdolność </a:t>
            </a:r>
            <a:r>
              <a:rPr lang="pl-PL" sz="2500" dirty="0">
                <a:latin typeface="+mn-lt"/>
                <a:cs typeface="Times New Roman" pitchFamily="18" charset="0"/>
              </a:rPr>
              <a:t>analitycznego </a:t>
            </a:r>
            <a:r>
              <a:rPr lang="pl-PL" sz="2500" dirty="0" smtClean="0">
                <a:latin typeface="+mn-lt"/>
                <a:cs typeface="Times New Roman" pitchFamily="18" charset="0"/>
              </a:rPr>
              <a:t>myślenia, stawiania hipotez i wyciągania wniosków.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Dyspozycyjność do wyjazdów na polskie i zagraniczne pobyty badawcze.</a:t>
            </a:r>
          </a:p>
          <a:p>
            <a:pPr marL="324000" indent="-32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500" dirty="0" smtClean="0">
                <a:latin typeface="+mn-lt"/>
                <a:cs typeface="Times New Roman" pitchFamily="18" charset="0"/>
              </a:rPr>
              <a:t>Dyspozycyjność  do odbycia praktyk badawczych w podmiotach gospodarczych z obszaru produkcji spożywczej.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dirty="0">
              <a:latin typeface="Calibri" pitchFamily="32" charset="0"/>
            </a:endParaRP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0" y="5996226"/>
            <a:ext cx="91773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000" b="1" dirty="0"/>
              <a:t>Kontakt: </a:t>
            </a:r>
            <a:endParaRPr lang="pl-PL" altLang="pl-PL" sz="1000" b="1" dirty="0" smtClean="0"/>
          </a:p>
          <a:p>
            <a:pPr eaLnBrk="1" hangingPunct="1"/>
            <a:r>
              <a:rPr lang="pl-PL" altLang="pl-PL" sz="1000" b="1" dirty="0" smtClean="0"/>
              <a:t>Messenger: @</a:t>
            </a:r>
            <a:r>
              <a:rPr lang="pl-PL" altLang="pl-PL" sz="1000" b="1" dirty="0" err="1" smtClean="0"/>
              <a:t>joanna.harasym</a:t>
            </a:r>
            <a:endParaRPr lang="pl-PL" altLang="pl-PL" sz="1000" b="1" dirty="0" smtClean="0"/>
          </a:p>
          <a:p>
            <a:pPr eaLnBrk="1" hangingPunct="1"/>
            <a:r>
              <a:rPr lang="pl-PL" altLang="pl-PL" sz="1000" b="1" dirty="0" smtClean="0"/>
              <a:t>Email: </a:t>
            </a:r>
            <a:r>
              <a:rPr lang="pl-PL" altLang="pl-PL" sz="1000" b="1" dirty="0" err="1" smtClean="0"/>
              <a:t>joanna.harasym@ue.wroc.pl</a:t>
            </a:r>
            <a:endParaRPr lang="pl-PL" altLang="pl-PL" sz="1000" b="1" dirty="0"/>
          </a:p>
          <a:p>
            <a:pPr eaLnBrk="1" hangingPunct="1"/>
            <a:r>
              <a:rPr lang="pl-PL" altLang="pl-PL" sz="1000" b="1" dirty="0"/>
              <a:t>Strona internetowa</a:t>
            </a:r>
            <a:r>
              <a:rPr lang="pl-PL" altLang="pl-PL" sz="1000" b="1" dirty="0" smtClean="0"/>
              <a:t>: http://www.ue.wroc.pl/pracownicy/joanna_harasym.html</a:t>
            </a:r>
            <a:endParaRPr lang="pl-PL" altLang="pl-PL" sz="1000" b="1" dirty="0"/>
          </a:p>
          <a:p>
            <a:pPr eaLnBrk="1" hangingPunct="1"/>
            <a:r>
              <a:rPr lang="pl-PL" altLang="pl-PL" sz="1000" b="1" dirty="0"/>
              <a:t>Link do listy publikacji</a:t>
            </a:r>
            <a:r>
              <a:rPr lang="pl-PL" altLang="pl-PL" sz="1000" b="1" dirty="0" smtClean="0"/>
              <a:t>: https://www.researchgate.net/profile/Joanna_Harasym2/contributions</a:t>
            </a:r>
            <a:endParaRPr lang="pl-PL" altLang="pl-PL" sz="1000" b="1" dirty="0"/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29000"/>
            <a:ext cx="19796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200" dirty="0"/>
              <a:t>Katedra</a:t>
            </a:r>
            <a:r>
              <a:rPr lang="pl-PL" altLang="pl-PL" sz="1200" dirty="0" smtClean="0"/>
              <a:t>:</a:t>
            </a:r>
          </a:p>
          <a:p>
            <a:pPr eaLnBrk="1" hangingPunct="1"/>
            <a:r>
              <a:rPr lang="pl-PL" altLang="pl-PL" sz="1200" dirty="0" smtClean="0"/>
              <a:t>Biotechnologii i Analizy Żywności</a:t>
            </a:r>
          </a:p>
          <a:p>
            <a:pPr eaLnBrk="1" hangingPunct="1"/>
            <a:endParaRPr lang="pl-PL" altLang="pl-PL" sz="1200" dirty="0"/>
          </a:p>
          <a:p>
            <a:pPr eaLnBrk="1" hangingPunct="1"/>
            <a:r>
              <a:rPr lang="pl-PL" altLang="pl-PL" sz="1200" dirty="0"/>
              <a:t>Funkcje/Stanowisko</a:t>
            </a:r>
            <a:r>
              <a:rPr lang="pl-PL" altLang="pl-PL" sz="1200" dirty="0" smtClean="0"/>
              <a:t>:</a:t>
            </a:r>
          </a:p>
          <a:p>
            <a:pPr eaLnBrk="1" hangingPunct="1"/>
            <a:r>
              <a:rPr lang="pl-PL" altLang="pl-PL" sz="1200" dirty="0" smtClean="0"/>
              <a:t>Profesor nadzwyczajny UE.</a:t>
            </a:r>
          </a:p>
        </p:txBody>
      </p:sp>
      <p:pic>
        <p:nvPicPr>
          <p:cNvPr id="9" name="Obraz 8" descr="JH-mini.jpg"/>
          <p:cNvPicPr>
            <a:picLocks noChangeAspect="1"/>
          </p:cNvPicPr>
          <p:nvPr/>
        </p:nvPicPr>
        <p:blipFill>
          <a:blip r:embed="rId2" cstate="print"/>
          <a:srcRect l="13260" r="46478" b="34493"/>
          <a:stretch>
            <a:fillRect/>
          </a:stretch>
        </p:blipFill>
        <p:spPr>
          <a:xfrm>
            <a:off x="251520" y="1052736"/>
            <a:ext cx="1642263" cy="19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3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</a:rPr>
              <a:t>dr hab. inż. Małgorzata Krzywonos,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21789" y="871538"/>
            <a:ext cx="7092950" cy="586983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52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Dorobek </a:t>
            </a:r>
            <a:r>
              <a:rPr lang="pl-PL" sz="5200" dirty="0">
                <a:latin typeface="+mj-lt"/>
                <a:cs typeface="Times New Roman" pitchFamily="18" charset="0"/>
              </a:rPr>
              <a:t>naukowy obejmuje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ponad 30 </a:t>
            </a:r>
            <a:r>
              <a:rPr lang="pl-PL" sz="5200" dirty="0">
                <a:latin typeface="+mj-lt"/>
                <a:cs typeface="Times New Roman" pitchFamily="18" charset="0"/>
              </a:rPr>
              <a:t>artykułów opublikowanych w czasopismach rejestrowanych przez </a:t>
            </a:r>
            <a:r>
              <a:rPr lang="pl-PL" sz="5200" dirty="0" err="1">
                <a:latin typeface="+mj-lt"/>
                <a:cs typeface="Times New Roman" pitchFamily="18" charset="0"/>
              </a:rPr>
              <a:t>Journal</a:t>
            </a:r>
            <a:r>
              <a:rPr lang="pl-PL" sz="5200" dirty="0">
                <a:latin typeface="+mj-lt"/>
                <a:cs typeface="Times New Roman" pitchFamily="18" charset="0"/>
              </a:rPr>
              <a:t> </a:t>
            </a:r>
            <a:r>
              <a:rPr lang="pl-PL" sz="5200" dirty="0" err="1">
                <a:latin typeface="+mj-lt"/>
                <a:cs typeface="Times New Roman" pitchFamily="18" charset="0"/>
              </a:rPr>
              <a:t>Citation</a:t>
            </a:r>
            <a:r>
              <a:rPr lang="pl-PL" sz="5200" dirty="0">
                <a:latin typeface="+mj-lt"/>
                <a:cs typeface="Times New Roman" pitchFamily="18" charset="0"/>
              </a:rPr>
              <a:t> </a:t>
            </a:r>
            <a:r>
              <a:rPr lang="pl-PL" sz="5200" dirty="0" err="1">
                <a:latin typeface="+mj-lt"/>
                <a:cs typeface="Times New Roman" pitchFamily="18" charset="0"/>
              </a:rPr>
              <a:t>Reports</a:t>
            </a:r>
            <a:r>
              <a:rPr lang="pl-PL" sz="5200" baseline="30000" dirty="0">
                <a:latin typeface="+mj-lt"/>
              </a:rPr>
              <a:t>®</a:t>
            </a:r>
            <a:r>
              <a:rPr lang="pl-PL" sz="5200" dirty="0">
                <a:latin typeface="+mj-lt"/>
                <a:cs typeface="Times New Roman" pitchFamily="18" charset="0"/>
              </a:rPr>
              <a:t>.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 Promotor trzech obronionych prac doktorskich.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Wykonawca lub </a:t>
            </a:r>
            <a:r>
              <a:rPr lang="pl-PL" sz="5200" dirty="0">
                <a:latin typeface="+mj-lt"/>
                <a:cs typeface="Times New Roman" pitchFamily="18" charset="0"/>
              </a:rPr>
              <a:t>kierownik w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9 </a:t>
            </a:r>
            <a:r>
              <a:rPr lang="pl-PL" sz="5200" dirty="0">
                <a:latin typeface="+mj-lt"/>
                <a:cs typeface="Times New Roman" pitchFamily="18" charset="0"/>
              </a:rPr>
              <a:t>krajowych projektach badawczych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oraz w 7 finansowanych </a:t>
            </a:r>
            <a:br>
              <a:rPr lang="pl-PL" sz="5200" dirty="0" smtClean="0">
                <a:latin typeface="+mj-lt"/>
                <a:cs typeface="Times New Roman" pitchFamily="18" charset="0"/>
              </a:rPr>
            </a:br>
            <a:r>
              <a:rPr lang="pl-PL" sz="5200" dirty="0" smtClean="0">
                <a:latin typeface="+mj-lt"/>
                <a:cs typeface="Times New Roman" pitchFamily="18" charset="0"/>
              </a:rPr>
              <a:t>ze </a:t>
            </a:r>
            <a:r>
              <a:rPr lang="pl-PL" sz="5200" dirty="0">
                <a:latin typeface="+mj-lt"/>
                <a:cs typeface="Times New Roman" pitchFamily="18" charset="0"/>
              </a:rPr>
              <a:t>środków Unii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Europejskiej.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Niezależny ekspert Komisji Europejskiej w 7. Programie Ramowym, Horyzont </a:t>
            </a:r>
            <a:br>
              <a:rPr lang="pl-PL" sz="5200" dirty="0" smtClean="0">
                <a:latin typeface="+mj-lt"/>
                <a:cs typeface="Times New Roman" pitchFamily="18" charset="0"/>
              </a:rPr>
            </a:br>
            <a:r>
              <a:rPr lang="pl-PL" sz="5200" dirty="0" smtClean="0">
                <a:latin typeface="+mj-lt"/>
                <a:cs typeface="Times New Roman" pitchFamily="18" charset="0"/>
              </a:rPr>
              <a:t>2020 oraz Narodowego Centrum Badań i Rozwoju. Recenzent artykułów w czasopismach JCR.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Zainteresowania </a:t>
            </a:r>
            <a:r>
              <a:rPr lang="pl-PL" sz="5200" dirty="0">
                <a:latin typeface="+mj-lt"/>
                <a:cs typeface="Times New Roman" pitchFamily="18" charset="0"/>
              </a:rPr>
              <a:t>badawcze: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zagadnienia dotyczące biogospodarki </a:t>
            </a:r>
            <a:r>
              <a:rPr lang="pl-PL" sz="5200" dirty="0">
                <a:latin typeface="+mj-lt"/>
                <a:cs typeface="Times New Roman" pitchFamily="18" charset="0"/>
              </a:rPr>
              <a:t>tj. produkcja </a:t>
            </a:r>
            <a:r>
              <a:rPr lang="pl-PL" sz="5200" dirty="0" err="1" smtClean="0">
                <a:latin typeface="+mj-lt"/>
                <a:cs typeface="Times New Roman" pitchFamily="18" charset="0"/>
              </a:rPr>
              <a:t>bioproduktów</a:t>
            </a:r>
            <a:r>
              <a:rPr lang="pl-PL" sz="5200" dirty="0" smtClean="0">
                <a:latin typeface="+mj-lt"/>
                <a:cs typeface="Times New Roman" pitchFamily="18" charset="0"/>
              </a:rPr>
              <a:t/>
            </a:r>
            <a:br>
              <a:rPr lang="pl-PL" sz="5200" dirty="0" smtClean="0">
                <a:latin typeface="+mj-lt"/>
                <a:cs typeface="Times New Roman" pitchFamily="18" charset="0"/>
              </a:rPr>
            </a:br>
            <a:r>
              <a:rPr lang="pl-PL" sz="5200" dirty="0" smtClean="0">
                <a:latin typeface="+mj-lt"/>
                <a:cs typeface="Times New Roman" pitchFamily="18" charset="0"/>
              </a:rPr>
              <a:t>o </a:t>
            </a:r>
            <a:r>
              <a:rPr lang="pl-PL" sz="5200" dirty="0">
                <a:latin typeface="+mj-lt"/>
                <a:cs typeface="Times New Roman" pitchFamily="18" charset="0"/>
              </a:rPr>
              <a:t>wartości dodanej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(tj. dodatków </a:t>
            </a:r>
            <a:r>
              <a:rPr lang="pl-PL" sz="5200" dirty="0">
                <a:latin typeface="+mj-lt"/>
                <a:cs typeface="Times New Roman" pitchFamily="18" charset="0"/>
              </a:rPr>
              <a:t>do żywności, paszy, kwasów 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spożywczych i  bioenergii) </a:t>
            </a:r>
            <a:r>
              <a:rPr lang="pl-PL" sz="5200" dirty="0">
                <a:latin typeface="+mj-lt"/>
                <a:cs typeface="Times New Roman" pitchFamily="18" charset="0"/>
              </a:rPr>
              <a:t>poprzez przetwarzanie strumieni odpadów z przemysłu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spożywczego.</a:t>
            </a:r>
            <a:endParaRPr lang="pl-PL" sz="52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52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  <a:endParaRPr lang="pl-PL" sz="5200" b="1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52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5200" b="1" dirty="0">
                <a:latin typeface="+mj-lt"/>
                <a:cs typeface="Times New Roman" pitchFamily="18" charset="0"/>
              </a:rPr>
              <a:t>Dziedzina</a:t>
            </a:r>
            <a:r>
              <a:rPr lang="pl-PL" sz="5200" dirty="0">
                <a:latin typeface="+mj-lt"/>
                <a:cs typeface="Times New Roman" pitchFamily="18" charset="0"/>
              </a:rPr>
              <a:t>: nauki rolnicze, </a:t>
            </a:r>
            <a:r>
              <a:rPr lang="pl-PL" sz="5200" b="1" dirty="0">
                <a:latin typeface="+mj-lt"/>
                <a:cs typeface="Times New Roman" pitchFamily="18" charset="0"/>
              </a:rPr>
              <a:t>dyscyplina</a:t>
            </a:r>
            <a:r>
              <a:rPr lang="pl-PL" sz="5200" dirty="0">
                <a:latin typeface="+mj-lt"/>
                <a:cs typeface="Times New Roman" pitchFamily="18" charset="0"/>
              </a:rPr>
              <a:t>: technologia żywości i żywienia.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Opracowywanie innowacyjnych </a:t>
            </a:r>
            <a:r>
              <a:rPr lang="pl-PL" sz="5200" dirty="0">
                <a:latin typeface="+mj-lt"/>
                <a:cs typeface="Times New Roman" pitchFamily="18" charset="0"/>
              </a:rPr>
              <a:t>produktów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żywnościowych – środki spożywcze </a:t>
            </a:r>
            <a:r>
              <a:rPr lang="pl-PL" sz="5200" dirty="0">
                <a:latin typeface="+mj-lt"/>
                <a:cs typeface="Times New Roman" pitchFamily="18" charset="0"/>
              </a:rPr>
              <a:t>specjalnego przeznaczenia, np.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suplementy diety, naturalne </a:t>
            </a:r>
            <a:r>
              <a:rPr lang="pl-PL" sz="5200" dirty="0">
                <a:latin typeface="+mj-lt"/>
                <a:cs typeface="Times New Roman" pitchFamily="18" charset="0"/>
              </a:rPr>
              <a:t>dodatków do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żywności. </a:t>
            </a:r>
            <a:endParaRPr lang="pl-PL" sz="52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Optymalizacja </a:t>
            </a:r>
            <a:r>
              <a:rPr lang="pl-PL" sz="5200" dirty="0">
                <a:latin typeface="+mj-lt"/>
                <a:cs typeface="Times New Roman" pitchFamily="18" charset="0"/>
              </a:rPr>
              <a:t>procesów w przemyśle spożywczym i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biotechnologicznym.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Sposoby </a:t>
            </a:r>
            <a:r>
              <a:rPr lang="pl-PL" sz="5200" dirty="0">
                <a:latin typeface="+mj-lt"/>
                <a:cs typeface="Times New Roman" pitchFamily="18" charset="0"/>
              </a:rPr>
              <a:t>zagospodarowania ścieków oraz odpadów z przemysłu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spożywczego.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Wykorzystanie </a:t>
            </a:r>
            <a:r>
              <a:rPr lang="pl-PL" sz="5200" dirty="0">
                <a:latin typeface="+mj-lt"/>
                <a:cs typeface="Times New Roman" pitchFamily="18" charset="0"/>
              </a:rPr>
              <a:t>odpadów z przemysłu spożywczego w kierunku pozyskiwania produktów o wartości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dodanej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Optymalizacja </a:t>
            </a:r>
            <a:r>
              <a:rPr lang="pl-PL" sz="5200" dirty="0">
                <a:latin typeface="+mj-lt"/>
                <a:cs typeface="Times New Roman" pitchFamily="18" charset="0"/>
              </a:rPr>
              <a:t>warunków hodowli mikroorganizmów  (drożdże,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bakterie).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Wykorzystanie </a:t>
            </a:r>
            <a:r>
              <a:rPr lang="pl-PL" sz="5200" dirty="0">
                <a:latin typeface="+mj-lt"/>
                <a:cs typeface="Times New Roman" pitchFamily="18" charset="0"/>
              </a:rPr>
              <a:t>różnych drobnoustrojów (drożdże, bakterie) do procesów biosorpcji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oraz </a:t>
            </a:r>
            <a:r>
              <a:rPr lang="pl-PL" sz="5200" dirty="0">
                <a:latin typeface="+mj-lt"/>
                <a:cs typeface="Times New Roman" pitchFamily="18" charset="0"/>
              </a:rPr>
              <a:t>biodegradacji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ścieków</a:t>
            </a:r>
            <a:r>
              <a:rPr lang="pl-PL" sz="5200" dirty="0">
                <a:latin typeface="+mj-lt"/>
                <a:cs typeface="Times New Roman" pitchFamily="18" charset="0"/>
              </a:rPr>
              <a:t>, zwłaszcza wytwarzanych w przemyśle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spożywczym.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Zastosowania </a:t>
            </a:r>
            <a:r>
              <a:rPr lang="pl-PL" sz="5200" dirty="0">
                <a:latin typeface="+mj-lt"/>
                <a:cs typeface="Times New Roman" pitchFamily="18" charset="0"/>
              </a:rPr>
              <a:t>bakterii fermentacji  mlekowej w procesach technologicznych.</a:t>
            </a:r>
            <a:endParaRPr lang="pl-PL" sz="5200" dirty="0" smtClean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>
                <a:latin typeface="+mj-lt"/>
                <a:cs typeface="Times New Roman" pitchFamily="18" charset="0"/>
              </a:rPr>
              <a:t>K</a:t>
            </a:r>
            <a:r>
              <a:rPr lang="pl-PL" sz="5200" dirty="0" smtClean="0">
                <a:latin typeface="+mj-lt"/>
                <a:cs typeface="Times New Roman" pitchFamily="18" charset="0"/>
              </a:rPr>
              <a:t>ażdy </a:t>
            </a:r>
            <a:r>
              <a:rPr lang="pl-PL" sz="5200" dirty="0">
                <a:latin typeface="+mj-lt"/>
                <a:cs typeface="Times New Roman" pitchFamily="18" charset="0"/>
              </a:rPr>
              <a:t>inny po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uprzednim uzgodnieniu.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52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5200" b="1" dirty="0" smtClean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Umiejętność współpracy w zespole, samodzielność oraz chęć pogłębiania wiedzy.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Zdolność </a:t>
            </a:r>
            <a:r>
              <a:rPr lang="pl-PL" sz="5200" dirty="0">
                <a:latin typeface="+mj-lt"/>
                <a:cs typeface="Times New Roman" pitchFamily="18" charset="0"/>
              </a:rPr>
              <a:t>analitycznego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myślenia oraz dobra znajomość </a:t>
            </a:r>
            <a:r>
              <a:rPr lang="pl-PL" sz="5200" dirty="0">
                <a:latin typeface="+mj-lt"/>
                <a:cs typeface="Times New Roman" pitchFamily="18" charset="0"/>
              </a:rPr>
              <a:t>języka angielskiego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w mowie i w piśmie.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>
                <a:latin typeface="+mj-lt"/>
                <a:cs typeface="Times New Roman" pitchFamily="18" charset="0"/>
              </a:rPr>
              <a:t>U</a:t>
            </a:r>
            <a:r>
              <a:rPr lang="pl-PL" sz="5200" dirty="0" smtClean="0">
                <a:latin typeface="+mj-lt"/>
                <a:cs typeface="Times New Roman" pitchFamily="18" charset="0"/>
              </a:rPr>
              <a:t>miejętność prezentowania własnych tez na forum publicznym w formie ustnej i pisemnej.</a:t>
            </a:r>
            <a:endParaRPr lang="pl-PL" sz="52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>
                <a:latin typeface="+mj-lt"/>
                <a:cs typeface="Times New Roman" pitchFamily="18" charset="0"/>
              </a:rPr>
              <a:t>Zaangażowanie, dyspozycyjność i priorytetowe traktowanie pracy nad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doktoratem.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Doświadczenie </a:t>
            </a:r>
            <a:r>
              <a:rPr lang="pl-PL" sz="5200" dirty="0">
                <a:latin typeface="+mj-lt"/>
                <a:cs typeface="Times New Roman" pitchFamily="18" charset="0"/>
              </a:rPr>
              <a:t>w pracy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laboratoryjnej nabyte np</a:t>
            </a:r>
            <a:r>
              <a:rPr lang="pl-PL" sz="5200" dirty="0">
                <a:latin typeface="+mj-lt"/>
                <a:cs typeface="Times New Roman" pitchFamily="18" charset="0"/>
              </a:rPr>
              <a:t>. w trakcie prowadzenia badań na potrzeby przygotowania pracy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dyplomowej.</a:t>
            </a:r>
            <a:endParaRPr lang="pl-PL" sz="52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5200" dirty="0" smtClean="0">
                <a:latin typeface="+mj-lt"/>
                <a:cs typeface="Times New Roman" pitchFamily="18" charset="0"/>
              </a:rPr>
              <a:t>Wstępne </a:t>
            </a:r>
            <a:r>
              <a:rPr lang="pl-PL" sz="5200" dirty="0">
                <a:latin typeface="+mj-lt"/>
                <a:cs typeface="Times New Roman" pitchFamily="18" charset="0"/>
              </a:rPr>
              <a:t>założenia programu </a:t>
            </a:r>
            <a:r>
              <a:rPr lang="pl-PL" sz="5200" dirty="0" smtClean="0">
                <a:latin typeface="+mj-lt"/>
                <a:cs typeface="Times New Roman" pitchFamily="18" charset="0"/>
              </a:rPr>
              <a:t>badawczego.</a:t>
            </a:r>
            <a:endParaRPr lang="pl-PL" sz="5200" dirty="0">
              <a:latin typeface="+mj-lt"/>
              <a:cs typeface="Times New Roman" pitchFamily="18" charset="0"/>
            </a:endParaRPr>
          </a:p>
        </p:txBody>
      </p:sp>
      <p:sp>
        <p:nvSpPr>
          <p:cNvPr id="18436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18437" name="pole tekstowe 1"/>
          <p:cNvSpPr txBox="1">
            <a:spLocks noChangeArrowheads="1"/>
          </p:cNvSpPr>
          <p:nvPr/>
        </p:nvSpPr>
        <p:spPr bwMode="auto">
          <a:xfrm>
            <a:off x="69626" y="6185065"/>
            <a:ext cx="9177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tel.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(71) 36-80-872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 smtClean="0">
                <a:latin typeface="Arial" panose="020B0604020202020204" pitchFamily="34" charset="0"/>
              </a:rPr>
              <a:t>Email: malgorzata.krzywonos@ue.wroc.pl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 http://</a:t>
            </a:r>
            <a:r>
              <a:rPr lang="pl-PL" altLang="pl-PL" sz="1000" b="1" dirty="0" smtClean="0">
                <a:latin typeface="Arial" panose="020B0604020202020204" pitchFamily="34" charset="0"/>
              </a:rPr>
              <a:t>www.ue.wroc.pl/pracownicy/malgorzata_krzywonos.html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l-PL" altLang="pl-PL" sz="1000" b="1" dirty="0" smtClean="0">
                <a:latin typeface="Arial" panose="020B0604020202020204" pitchFamily="34" charset="0"/>
              </a:rPr>
              <a:t>Link do </a:t>
            </a:r>
            <a:r>
              <a:rPr lang="pl-PL" altLang="pl-PL" sz="1000" b="1" dirty="0">
                <a:latin typeface="Arial" panose="020B0604020202020204" pitchFamily="34" charset="0"/>
              </a:rPr>
              <a:t>listy publikacji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 http</a:t>
            </a:r>
            <a:r>
              <a:rPr lang="pl-PL" altLang="pl-PL" sz="1000" b="1" dirty="0">
                <a:latin typeface="Arial" panose="020B0604020202020204" pitchFamily="34" charset="0"/>
              </a:rPr>
              <a:t>://</a:t>
            </a:r>
            <a:r>
              <a:rPr lang="pl-PL" altLang="pl-PL" sz="1000" b="1" dirty="0" smtClean="0">
                <a:latin typeface="Arial" panose="020B0604020202020204" pitchFamily="34" charset="0"/>
              </a:rPr>
              <a:t>www.kib.ue.wroc.pl/dorobek.html</a:t>
            </a:r>
            <a:r>
              <a:rPr lang="pl-PL" altLang="pl-PL" sz="1000" b="1">
                <a:latin typeface="Arial" panose="020B0604020202020204" pitchFamily="34" charset="0"/>
              </a:rPr>
              <a:t>; https://www.researchgate.net/profile/Matgorzata_Krzywonos/contributions</a:t>
            </a:r>
            <a:r>
              <a:rPr lang="pl-PL" altLang="pl-PL" sz="1000" b="1" smtClean="0">
                <a:latin typeface="Arial" panose="020B0604020202020204" pitchFamily="34" charset="0"/>
              </a:rPr>
              <a:t> 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18438" name="pole tekstowe 9"/>
          <p:cNvSpPr txBox="1">
            <a:spLocks noChangeArrowheads="1"/>
          </p:cNvSpPr>
          <p:nvPr/>
        </p:nvSpPr>
        <p:spPr bwMode="auto">
          <a:xfrm>
            <a:off x="0" y="3734471"/>
            <a:ext cx="197961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n-lt"/>
              </a:rPr>
              <a:t>Katedra</a:t>
            </a:r>
            <a:r>
              <a:rPr lang="pl-PL" altLang="pl-PL" sz="1300" dirty="0" smtClean="0">
                <a:latin typeface="+mn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n-lt"/>
              </a:rPr>
              <a:t>Katedra Inżynierii Bioprocesowej</a:t>
            </a:r>
            <a:endParaRPr lang="pl-PL" altLang="pl-PL" sz="13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n-lt"/>
              </a:rPr>
              <a:t>Funkcje/Stanowisko</a:t>
            </a:r>
            <a:r>
              <a:rPr lang="pl-PL" altLang="pl-PL" sz="1300" dirty="0" smtClean="0">
                <a:latin typeface="+mn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n-lt"/>
              </a:rPr>
              <a:t>Profesor nadzwyczajny</a:t>
            </a:r>
            <a:endParaRPr lang="pl-PL" altLang="pl-PL" sz="13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880303"/>
            <a:ext cx="1826512" cy="19726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/>
            <a:r>
              <a:rPr lang="pl-PL" altLang="pl-PL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</a:t>
            </a:r>
            <a:r>
              <a:rPr lang="pl-PL" altLang="pl-PL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Jadwiga Anna Lorenc, prof. UE</a:t>
            </a:r>
            <a:endParaRPr lang="pl-PL" altLang="pl-PL" sz="30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16125" y="836613"/>
            <a:ext cx="7092950" cy="5905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A4002E"/>
              </a:buClr>
              <a:buSzPct val="80000"/>
            </a:pPr>
            <a:r>
              <a:rPr lang="pl-PL" altLang="pl-PL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</a:t>
            </a:r>
          </a:p>
          <a:p>
            <a:pPr eaLnBrk="1" hangingPunct="1">
              <a:buClr>
                <a:srgbClr val="A4002E"/>
              </a:buClr>
              <a:buSzPct val="80000"/>
            </a:pPr>
            <a:r>
              <a:rPr lang="pl-PL" altLang="pl-PL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Zainteresowania i projekty badawcze: </a:t>
            </a:r>
          </a:p>
          <a:p>
            <a:pPr marL="174625" indent="-174625" eaLnBrk="1" hangingPunct="1"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altLang="pl-PL" sz="1300" dirty="0" smtClean="0">
                <a:latin typeface="+mj-lt"/>
                <a:cs typeface="Times New Roman" pitchFamily="18" charset="0"/>
              </a:rPr>
              <a:t>Dorobek </a:t>
            </a:r>
            <a:r>
              <a:rPr lang="pl-PL" altLang="pl-PL" sz="1300" dirty="0">
                <a:latin typeface="+mj-lt"/>
                <a:cs typeface="Times New Roman" pitchFamily="18" charset="0"/>
              </a:rPr>
              <a:t>obejmuje:  50 publikacji naukowych, w tym 47 w renomowanych czasopismach międzynarodowych cytowanych w </a:t>
            </a:r>
            <a:r>
              <a:rPr lang="pl-PL" altLang="pl-PL" sz="1300" dirty="0" err="1">
                <a:latin typeface="+mj-lt"/>
                <a:cs typeface="Times New Roman" pitchFamily="18" charset="0"/>
              </a:rPr>
              <a:t>Journal</a:t>
            </a:r>
            <a:r>
              <a:rPr lang="pl-PL" altLang="pl-PL" sz="1300" dirty="0">
                <a:latin typeface="+mj-lt"/>
                <a:cs typeface="Times New Roman" pitchFamily="18" charset="0"/>
              </a:rPr>
              <a:t> </a:t>
            </a:r>
            <a:r>
              <a:rPr lang="pl-PL" altLang="pl-PL" sz="1300" dirty="0" err="1">
                <a:latin typeface="+mj-lt"/>
                <a:cs typeface="Times New Roman" pitchFamily="18" charset="0"/>
              </a:rPr>
              <a:t>Citation</a:t>
            </a:r>
            <a:r>
              <a:rPr lang="pl-PL" altLang="pl-PL" sz="1300" dirty="0">
                <a:latin typeface="+mj-lt"/>
                <a:cs typeface="Times New Roman" pitchFamily="18" charset="0"/>
              </a:rPr>
              <a:t> Report, 25 doniesień naukowych na krajowych i międzynarodowych konferencjach naukowych, recenzje artykułów naukowych dla czasopism naukowych o krajowym i międzynarodowym zasięgu. </a:t>
            </a:r>
          </a:p>
          <a:p>
            <a:pPr marL="174625" indent="-174625" eaLnBrk="1" hangingPunct="1"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altLang="pl-PL" sz="1300" dirty="0">
                <a:latin typeface="+mj-lt"/>
                <a:cs typeface="Times New Roman" pitchFamily="18" charset="0"/>
              </a:rPr>
              <a:t>Realizowane projekty badawcze dotyczą głównie syntezy związków organicznych, a zwłaszcza pochodnych pirydyny, oraz wykorzystania metod spektroskopowych (FT-IR, FT-</a:t>
            </a:r>
            <a:r>
              <a:rPr lang="pl-PL" altLang="pl-PL" sz="1300" dirty="0" err="1">
                <a:latin typeface="+mj-lt"/>
                <a:cs typeface="Times New Roman" pitchFamily="18" charset="0"/>
              </a:rPr>
              <a:t>Raman</a:t>
            </a:r>
            <a:r>
              <a:rPr lang="pl-PL" altLang="pl-PL" sz="1300" dirty="0">
                <a:latin typeface="+mj-lt"/>
                <a:cs typeface="Times New Roman" pitchFamily="18" charset="0"/>
              </a:rPr>
              <a:t>, UV/VIS, X-</a:t>
            </a:r>
            <a:r>
              <a:rPr lang="pl-PL" altLang="pl-PL" sz="1300" dirty="0" err="1">
                <a:latin typeface="+mj-lt"/>
                <a:cs typeface="Times New Roman" pitchFamily="18" charset="0"/>
              </a:rPr>
              <a:t>ray</a:t>
            </a:r>
            <a:r>
              <a:rPr lang="pl-PL" altLang="pl-PL" sz="1300" dirty="0">
                <a:latin typeface="+mj-lt"/>
                <a:cs typeface="Times New Roman" pitchFamily="18" charset="0"/>
              </a:rPr>
              <a:t>) do badania charakterystyk materiałów chemicznych i biologicznych w tym produktów spożywczych.</a:t>
            </a:r>
          </a:p>
          <a:p>
            <a:pPr eaLnBrk="1" hangingPunct="1"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altLang="pl-PL" sz="1300" dirty="0">
                <a:latin typeface="+mj-lt"/>
                <a:cs typeface="Times New Roman" pitchFamily="18" charset="0"/>
              </a:rPr>
              <a:t>___________</a:t>
            </a:r>
            <a:r>
              <a:rPr lang="pl-PL" altLang="pl-PL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</a:t>
            </a:r>
          </a:p>
          <a:p>
            <a:pPr eaLnBrk="1" hangingPunct="1">
              <a:buClr>
                <a:srgbClr val="A4002E"/>
              </a:buClr>
              <a:buSzPct val="80000"/>
            </a:pPr>
            <a:r>
              <a:rPr lang="pl-PL" altLang="pl-PL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Proponowana tematyka doktoratów:</a:t>
            </a:r>
          </a:p>
          <a:p>
            <a:pPr marL="0" indent="0" eaLnBrk="1" hangingPunct="1">
              <a:buClr>
                <a:srgbClr val="A4002E"/>
              </a:buClr>
              <a:buSzPct val="80000"/>
            </a:pPr>
            <a:r>
              <a:rPr lang="pl-PL" sz="1300" b="1" dirty="0">
                <a:latin typeface="+mj-lt"/>
                <a:cs typeface="Times New Roman" pitchFamily="18" charset="0"/>
              </a:rPr>
              <a:t>Dziedzina</a:t>
            </a:r>
            <a:r>
              <a:rPr lang="pl-PL" sz="1300" dirty="0">
                <a:latin typeface="+mj-lt"/>
                <a:cs typeface="Times New Roman" pitchFamily="18" charset="0"/>
              </a:rPr>
              <a:t>: nauki rolnicze, </a:t>
            </a:r>
            <a:r>
              <a:rPr lang="pl-PL" sz="1300" b="1" dirty="0">
                <a:latin typeface="+mj-lt"/>
                <a:cs typeface="Times New Roman" pitchFamily="18" charset="0"/>
              </a:rPr>
              <a:t>dyscyplina</a:t>
            </a:r>
            <a:r>
              <a:rPr lang="pl-PL" sz="1300" dirty="0">
                <a:latin typeface="+mj-lt"/>
                <a:cs typeface="Times New Roman" pitchFamily="18" charset="0"/>
              </a:rPr>
              <a:t>: technologia żywości 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żywienia</a:t>
            </a:r>
            <a:endParaRPr lang="pl-PL" altLang="pl-PL" sz="1300" dirty="0">
              <a:latin typeface="+mj-lt"/>
              <a:cs typeface="Times New Roman" pitchFamily="18" charset="0"/>
            </a:endParaRPr>
          </a:p>
          <a:p>
            <a:pPr marL="174625" indent="-174625" eaLnBrk="1" hangingPunct="1"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altLang="pl-PL" sz="1300" dirty="0">
                <a:latin typeface="+mj-lt"/>
                <a:cs typeface="Times New Roman" pitchFamily="18" charset="0"/>
              </a:rPr>
              <a:t>Problematyka związana z prowadzonymi badaniami opiekuna dotyczącymi zastosowania metod spektroskopowych do identyfikacji i oznaczeń ilościowych składników chemicznych w żywności, zmian składu chemicznego produktów spożywczych podczas procesów przetwórczych bądź w trakcie ich przechowywania. </a:t>
            </a:r>
          </a:p>
          <a:p>
            <a:pPr eaLnBrk="1" hangingPunct="1">
              <a:buClr>
                <a:srgbClr val="A4002E"/>
              </a:buClr>
              <a:buSzPct val="80000"/>
            </a:pPr>
            <a:r>
              <a:rPr lang="pl-PL" altLang="pl-PL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</a:t>
            </a:r>
          </a:p>
          <a:p>
            <a:pPr eaLnBrk="1" hangingPunct="1">
              <a:buClr>
                <a:srgbClr val="A4002E"/>
              </a:buClr>
              <a:buSzPct val="80000"/>
            </a:pPr>
            <a:r>
              <a:rPr lang="pl-PL" altLang="pl-PL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Oczekiwania wobec kandydatów:</a:t>
            </a:r>
          </a:p>
          <a:p>
            <a:pPr marL="139700" indent="-139700" eaLnBrk="1" hangingPunct="1"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altLang="pl-PL" sz="1300" dirty="0">
                <a:latin typeface="+mj-lt"/>
                <a:cs typeface="Times New Roman" pitchFamily="18" charset="0"/>
              </a:rPr>
              <a:t>Program badawczy obejmujący badania, które doktorant może wykonać w macierzystej firmie. </a:t>
            </a:r>
          </a:p>
          <a:p>
            <a:pPr marL="139700" indent="-139700" eaLnBrk="1" hangingPunct="1"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altLang="pl-PL" sz="1300" dirty="0">
                <a:latin typeface="+mj-lt"/>
                <a:cs typeface="Times New Roman" pitchFamily="18" charset="0"/>
              </a:rPr>
              <a:t>Umiejętność współpracy w zespole.</a:t>
            </a:r>
          </a:p>
          <a:p>
            <a:pPr marL="139700" indent="-139700" eaLnBrk="1" hangingPunct="1"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altLang="pl-PL" sz="1300" dirty="0">
                <a:latin typeface="+mj-lt"/>
                <a:cs typeface="Times New Roman" pitchFamily="18" charset="0"/>
              </a:rPr>
              <a:t>Doświadczenie badawcze, zawodowe w planowaniu i wykonywaniu analiz chemicznych oraz śledzeniu doniesień literaturowych.</a:t>
            </a:r>
          </a:p>
          <a:p>
            <a:pPr marL="139700" indent="-139700" eaLnBrk="1" hangingPunct="1"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altLang="pl-PL" sz="1300" dirty="0">
                <a:latin typeface="+mj-lt"/>
                <a:cs typeface="Times New Roman" pitchFamily="18" charset="0"/>
              </a:rPr>
              <a:t>Zdolność analitycznego myślenia, kreatywność, zapał do pracy naukowej.</a:t>
            </a: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38033" y="6047952"/>
            <a:ext cx="7198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: tel. (71)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36-80-302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jadwiga.lorenc@ue.wroc.pl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 http://www.ue.wroc.pl/wydzial_ie/3567/katedra_chemii_bioorganicznej.html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</a:t>
            </a:r>
            <a:r>
              <a:rPr lang="pl-PL" altLang="pl-PL" sz="1000" b="1" dirty="0" err="1">
                <a:latin typeface="Arial" panose="020B0604020202020204" pitchFamily="34" charset="0"/>
              </a:rPr>
              <a:t>publikacji:http</a:t>
            </a:r>
            <a:r>
              <a:rPr lang="pl-PL" altLang="pl-PL" sz="1000" b="1" dirty="0">
                <a:latin typeface="Arial" panose="020B0604020202020204" pitchFamily="34" charset="0"/>
              </a:rPr>
              <a:t>://www.ue.wroc.pl/wydzial_ie/3567/katedra_chemii_bioorganicznej.html</a:t>
            </a: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29000"/>
            <a:ext cx="1979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u="sng" dirty="0">
                <a:cs typeface="Times New Roman" pitchFamily="18" charset="0"/>
              </a:rPr>
              <a:t>Katedra</a:t>
            </a:r>
            <a:r>
              <a:rPr lang="pl-PL" altLang="pl-PL" sz="1200" dirty="0"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dirty="0">
                <a:cs typeface="Times New Roman" pitchFamily="18" charset="0"/>
              </a:rPr>
              <a:t>Katedra </a:t>
            </a:r>
            <a:r>
              <a:rPr lang="pl-PL" altLang="pl-PL" sz="1200" dirty="0" smtClean="0">
                <a:cs typeface="Times New Roman" pitchFamily="18" charset="0"/>
              </a:rPr>
              <a:t>Chemii Bioorganicznej</a:t>
            </a:r>
            <a:endParaRPr lang="pl-PL" altLang="pl-PL" sz="12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u="sng" dirty="0">
                <a:cs typeface="Times New Roman" pitchFamily="18" charset="0"/>
              </a:rPr>
              <a:t>Funkcje/Stanowisko</a:t>
            </a:r>
            <a:r>
              <a:rPr lang="pl-PL" altLang="pl-PL" sz="1200" dirty="0"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dirty="0">
                <a:cs typeface="Times New Roman" pitchFamily="18" charset="0"/>
              </a:rPr>
              <a:t>Kierownik Katedry/Profesor nadzwyczajny</a:t>
            </a:r>
          </a:p>
        </p:txBody>
      </p:sp>
      <p:pic>
        <p:nvPicPr>
          <p:cNvPr id="9" name="Obraz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20130" r="18858" b="24935"/>
          <a:stretch/>
        </p:blipFill>
        <p:spPr bwMode="auto">
          <a:xfrm>
            <a:off x="71438" y="980729"/>
            <a:ext cx="1954941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50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11125" y="238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inż. Andrzej Okruszek,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57413" y="871538"/>
            <a:ext cx="6913562" cy="52943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500" b="1" dirty="0">
                <a:latin typeface="+mj-lt"/>
                <a:cs typeface="Times New Roman" pitchFamily="18" charset="0"/>
              </a:rPr>
              <a:t>Zainteresowania i projekty badawcze: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Dyscyplina, obszar: nauki rolnicze, technologia żywności i żywienia.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Dorobek naukowy związany jest wpływem fizycznych, chemicznych i biologicznych czynników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na zmiany właściwości funkcjonalnych, składu chemicznego oraz wartości odżywczej surowca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mięsnego pozyskiwanego od różnych gatunków zwierząt rzeźnych, a także z możliwościami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diagnozowania odchyleń jakościowych mięsa na podstawie przebiegu glikolizy poubojowej.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Autor/Współautor ponad 90 publikacji naukowych, w tym ponad 50 oryginalnych prac 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twórczych, z czego ok. 30 zostało opublikowanych w czasopismach o zasięgu  międzynarodowym, posiadającym współczynnik wpływu </a:t>
            </a:r>
            <a:r>
              <a:rPr lang="pl-PL" sz="1500" i="1" dirty="0" err="1">
                <a:latin typeface="+mj-lt"/>
                <a:cs typeface="Times New Roman" pitchFamily="18" charset="0"/>
              </a:rPr>
              <a:t>impact</a:t>
            </a:r>
            <a:r>
              <a:rPr lang="pl-PL" sz="1500" i="1" dirty="0">
                <a:latin typeface="+mj-lt"/>
                <a:cs typeface="Times New Roman" pitchFamily="18" charset="0"/>
              </a:rPr>
              <a:t> </a:t>
            </a:r>
            <a:r>
              <a:rPr lang="pl-PL" sz="1500" i="1" dirty="0" err="1">
                <a:latin typeface="+mj-lt"/>
                <a:cs typeface="Times New Roman" pitchFamily="18" charset="0"/>
              </a:rPr>
              <a:t>factor</a:t>
            </a:r>
            <a:r>
              <a:rPr lang="pl-PL" sz="1500" dirty="0">
                <a:latin typeface="+mj-lt"/>
                <a:cs typeface="Times New Roman" pitchFamily="18" charset="0"/>
              </a:rPr>
              <a:t>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500" b="1" dirty="0">
                <a:latin typeface="+mj-lt"/>
                <a:cs typeface="Times New Roman" pitchFamily="18" charset="0"/>
              </a:rPr>
              <a:t>Proponowana tematyka doktoratów</a:t>
            </a:r>
            <a:r>
              <a:rPr lang="pl-PL" sz="1400" b="1" dirty="0">
                <a:latin typeface="+mj-lt"/>
                <a:cs typeface="Times New Roman" pitchFamily="18" charset="0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Obszar nauki, dyscyplina: nauki rolnicze, technologia żywności i żywienia.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Wpływ czynników biologicznych i technologicznych na jakość surowca mięsnego.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Wpływ warunków przechowywania mięsa i jego przetworów na ich parametry jakościowe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i bezpieczeństwo zdrowotne konsumentów.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Wpływ czynników genetycznych i środowiskowych na jakość i wartość odżywczą mięsa różnych gatunków zwierząt rzeźnych.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Dodatki funkcjonalne i prozdrowotne w technologii przetwórstwa mięsnego.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Wpływ różnych technik utrwalania surowca mięsnego na jego wartość odżywczą oraz przydatność kulinarną i technologiczną.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5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Przedstawienie wstępnego zarysu tematycznego badań, zgodnego ze wskazanym powyżej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obszarem.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Dobra znajomość metoda analitycznych wykorzystywanych w analizie składu ilościowego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surowców pochodzenia zwierzęcego.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Chęć poszerzania zakresu swojej wiedzy, wraz z umiejętnością konstruktywnej i krytycznej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analizy  przeczytanego tekstu oraz swobodą formułowania myśli w formie tekstu.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Wskazane jest, aby potencjalny kandydat posiadał doświadczenie w pracy laboratoryjnej,</a:t>
            </a:r>
            <a:br>
              <a:rPr lang="pl-PL" sz="1500" dirty="0">
                <a:latin typeface="+mj-lt"/>
                <a:cs typeface="Times New Roman" pitchFamily="18" charset="0"/>
              </a:rPr>
            </a:br>
            <a:r>
              <a:rPr lang="pl-PL" sz="1500" dirty="0">
                <a:latin typeface="+mj-lt"/>
                <a:cs typeface="Times New Roman" pitchFamily="18" charset="0"/>
              </a:rPr>
              <a:t>nabyte   np. w trakcie prowadzenia badań na potrzeby przygotowania pracy dyplomowej.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+mj-lt"/>
                <a:cs typeface="Times New Roman" pitchFamily="18" charset="0"/>
              </a:rPr>
              <a:t>Motywacja i entuzjazm do pracy naukowej.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84138" y="6149975"/>
            <a:ext cx="8955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Kontakt: tel. (71) 36-80-266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Email: </a:t>
            </a:r>
            <a:r>
              <a:rPr lang="pl-PL" altLang="pl-PL" sz="1000" b="1">
                <a:latin typeface="Arial" panose="020B0604020202020204" pitchFamily="34" charset="0"/>
                <a:hlinkClick r:id="rId2"/>
              </a:rPr>
              <a:t>andrzej.okruszek@ue.wroc.pl</a:t>
            </a:r>
            <a:endParaRPr lang="pl-PL" altLang="pl-PL" sz="1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Strona internetowa: </a:t>
            </a:r>
            <a:r>
              <a:rPr lang="pl-PL" altLang="pl-PL" sz="1000" b="1">
                <a:latin typeface="Arial" panose="020B0604020202020204" pitchFamily="34" charset="0"/>
                <a:hlinkClick r:id="rId3"/>
              </a:rPr>
              <a:t>http://www.ue.wroc.pl/jednostki/katedra_technologii_zywnosci_pochodzenia_zwierzecego.html</a:t>
            </a:r>
            <a:endParaRPr lang="pl-PL" altLang="pl-PL" sz="1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Link do listy publikacji:</a:t>
            </a: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1955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300" u="sng" dirty="0" smtClean="0">
                <a:latin typeface="+mj-lt"/>
                <a:cs typeface="Times New Roman" pitchFamily="18" charset="0"/>
              </a:rPr>
              <a:t>Katedra</a:t>
            </a:r>
            <a:r>
              <a:rPr lang="pl-PL" altLang="pl-PL" sz="1300" dirty="0" smtClean="0">
                <a:latin typeface="+mj-lt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300" dirty="0" smtClean="0">
                <a:latin typeface="+mj-lt"/>
                <a:cs typeface="Times New Roman" pitchFamily="18" charset="0"/>
              </a:rPr>
              <a:t>Katedra Technologii Żywności Pochodzenia Zwierzęcego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300" u="sng" dirty="0" smtClean="0">
                <a:latin typeface="+mj-lt"/>
                <a:cs typeface="Times New Roman" pitchFamily="18" charset="0"/>
              </a:rPr>
              <a:t>Funkcje/Stanowisko</a:t>
            </a:r>
            <a:r>
              <a:rPr lang="pl-PL" altLang="pl-PL" sz="1300" dirty="0" smtClean="0">
                <a:latin typeface="+mj-lt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300" dirty="0" smtClean="0">
                <a:latin typeface="+mj-lt"/>
                <a:cs typeface="Times New Roman" pitchFamily="18" charset="0"/>
              </a:rPr>
              <a:t>Kierownik Katedry/Profesor nadzwyczajny</a:t>
            </a:r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54100"/>
            <a:ext cx="154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>
                <a:solidFill>
                  <a:schemeClr val="bg1"/>
                </a:solidFill>
              </a:rPr>
              <a:t>d</a:t>
            </a:r>
            <a:r>
              <a:rPr lang="pl-PL" altLang="pl-PL" sz="3000" b="1" dirty="0" smtClean="0">
                <a:solidFill>
                  <a:schemeClr val="bg1"/>
                </a:solidFill>
              </a:rPr>
              <a:t>r hab. inż. Hanna </a:t>
            </a:r>
            <a:r>
              <a:rPr lang="pl-PL" altLang="pl-PL" sz="3000" b="1" dirty="0" err="1" smtClean="0">
                <a:solidFill>
                  <a:schemeClr val="bg1"/>
                </a:solidFill>
              </a:rPr>
              <a:t>Pińkowska</a:t>
            </a:r>
            <a:r>
              <a:rPr lang="pl-PL" altLang="pl-PL" sz="3000" b="1" dirty="0" smtClean="0">
                <a:solidFill>
                  <a:schemeClr val="bg1"/>
                </a:solidFill>
              </a:rPr>
              <a:t>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Zainteresowania i projekty badawcze</a:t>
            </a:r>
            <a:r>
              <a:rPr lang="pl-PL" sz="1300" b="1" dirty="0" smtClean="0">
                <a:latin typeface="+mj-lt"/>
                <a:cs typeface="Times New Roman" pitchFamily="18" charset="0"/>
              </a:rPr>
              <a:t>:</a:t>
            </a:r>
            <a:endParaRPr lang="pl-PL" sz="1300" b="1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1300" b="1" dirty="0" smtClean="0">
                <a:latin typeface="+mj-lt"/>
                <a:cs typeface="Times New Roman" pitchFamily="18" charset="0"/>
              </a:rPr>
              <a:t>Zakres zainteresowań badawczych:</a:t>
            </a:r>
            <a:endParaRPr lang="pl-PL" sz="1300" dirty="0" smtClean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koncepcja </a:t>
            </a:r>
            <a:r>
              <a:rPr lang="pl-PL" sz="1300" dirty="0">
                <a:latin typeface="+mj-lt"/>
                <a:cs typeface="Times New Roman" pitchFamily="18" charset="0"/>
              </a:rPr>
              <a:t>technologiczna funkcjonowania lokalnej </a:t>
            </a:r>
            <a:r>
              <a:rPr lang="pl-PL" sz="1300" dirty="0" err="1">
                <a:latin typeface="+mj-lt"/>
                <a:cs typeface="Times New Roman" pitchFamily="18" charset="0"/>
              </a:rPr>
              <a:t>biorafinerii</a:t>
            </a:r>
            <a:r>
              <a:rPr lang="pl-PL" sz="1300" dirty="0">
                <a:latin typeface="+mj-lt"/>
                <a:cs typeface="Times New Roman" pitchFamily="18" charset="0"/>
              </a:rPr>
              <a:t>, termochemiczna konwersja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odpadowej </a:t>
            </a:r>
            <a:r>
              <a:rPr lang="pl-PL" sz="1300" dirty="0">
                <a:latin typeface="+mj-lt"/>
                <a:cs typeface="Times New Roman" pitchFamily="18" charset="0"/>
              </a:rPr>
              <a:t>biomasy zarówno pochodzenia roślinnego, jak i zwierzęcego do użytecznych </a:t>
            </a:r>
            <a:r>
              <a:rPr lang="pl-PL" sz="1300" dirty="0" err="1">
                <a:latin typeface="+mj-lt"/>
                <a:cs typeface="Times New Roman" pitchFamily="18" charset="0"/>
              </a:rPr>
              <a:t>bioproduktów</a:t>
            </a:r>
            <a:r>
              <a:rPr lang="pl-PL" sz="1300" dirty="0">
                <a:latin typeface="+mj-lt"/>
                <a:cs typeface="Times New Roman" pitchFamily="18" charset="0"/>
              </a:rPr>
              <a:t>, zastosowanie płynów w stanie nadkrytycznym SCF (</a:t>
            </a:r>
            <a:r>
              <a:rPr lang="pl-PL" sz="1300" dirty="0" err="1">
                <a:latin typeface="+mj-lt"/>
                <a:cs typeface="Times New Roman" pitchFamily="18" charset="0"/>
              </a:rPr>
              <a:t>supercritical</a:t>
            </a:r>
            <a:r>
              <a:rPr lang="pl-PL" sz="1300" dirty="0">
                <a:latin typeface="+mj-lt"/>
                <a:cs typeface="Times New Roman" pitchFamily="18" charset="0"/>
              </a:rPr>
              <a:t> </a:t>
            </a:r>
            <a:r>
              <a:rPr lang="pl-PL" sz="1300" dirty="0" err="1" smtClean="0">
                <a:latin typeface="+mj-lt"/>
                <a:cs typeface="Times New Roman" pitchFamily="18" charset="0"/>
              </a:rPr>
              <a:t>fluids</a:t>
            </a:r>
            <a:r>
              <a:rPr lang="pl-PL" sz="1300" dirty="0" smtClean="0">
                <a:latin typeface="+mj-lt"/>
                <a:cs typeface="Times New Roman" pitchFamily="18" charset="0"/>
              </a:rPr>
              <a:t>)</a:t>
            </a:r>
            <a:br>
              <a:rPr lang="pl-PL" sz="1300" dirty="0" smtClean="0">
                <a:latin typeface="+mj-lt"/>
                <a:cs typeface="Times New Roman" pitchFamily="18" charset="0"/>
              </a:rPr>
            </a:br>
            <a:r>
              <a:rPr lang="pl-PL" sz="1300" dirty="0" smtClean="0">
                <a:latin typeface="+mj-lt"/>
                <a:cs typeface="Times New Roman" pitchFamily="18" charset="0"/>
              </a:rPr>
              <a:t>w  </a:t>
            </a:r>
            <a:r>
              <a:rPr lang="pl-PL" sz="1300" dirty="0">
                <a:latin typeface="+mj-lt"/>
                <a:cs typeface="Times New Roman" pitchFamily="18" charset="0"/>
              </a:rPr>
              <a:t>procesach przetwarzania odpadowej biomasy prowadzących do otrzymywania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masowych</a:t>
            </a:r>
            <a:br>
              <a:rPr lang="pl-PL" sz="1300" dirty="0" smtClean="0">
                <a:latin typeface="+mj-lt"/>
                <a:cs typeface="Times New Roman" pitchFamily="18" charset="0"/>
              </a:rPr>
            </a:br>
            <a:r>
              <a:rPr lang="pl-PL" sz="1300" dirty="0" smtClean="0">
                <a:latin typeface="+mj-lt"/>
                <a:cs typeface="Times New Roman" pitchFamily="18" charset="0"/>
              </a:rPr>
              <a:t>i wysoko przetworzonych </a:t>
            </a:r>
            <a:r>
              <a:rPr lang="pl-PL" sz="1300" dirty="0" err="1" smtClean="0">
                <a:latin typeface="+mj-lt"/>
                <a:cs typeface="Times New Roman" pitchFamily="18" charset="0"/>
              </a:rPr>
              <a:t>bioproduktów</a:t>
            </a:r>
            <a:r>
              <a:rPr lang="pl-PL" sz="1300" dirty="0" smtClean="0">
                <a:latin typeface="+mj-lt"/>
                <a:cs typeface="Times New Roman" pitchFamily="18" charset="0"/>
              </a:rPr>
              <a:t> o wartości dodanej.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Dorobek naukowy obejmuje artykuły naukowe eksperymentalne i przeglądowe, opublikowane  zarówno w polskojęzycznych, jak i w renomowanych,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wysoko punktowanych czasopismach </a:t>
            </a:r>
            <a:r>
              <a:rPr lang="pl-PL" sz="1300" dirty="0">
                <a:latin typeface="+mj-lt"/>
                <a:cs typeface="Times New Roman" pitchFamily="18" charset="0"/>
              </a:rPr>
              <a:t>angielskojęzycznych znajdujących się w bazie JCR. </a:t>
            </a:r>
          </a:p>
          <a:p>
            <a:pPr marL="342900" indent="-39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1300" dirty="0" smtClean="0">
                <a:latin typeface="+mj-lt"/>
                <a:cs typeface="Times New Roman" pitchFamily="18" charset="0"/>
              </a:rPr>
              <a:t>: nauki </a:t>
            </a:r>
            <a:r>
              <a:rPr lang="pl-PL" sz="1300" dirty="0">
                <a:latin typeface="+mj-lt"/>
                <a:cs typeface="Times New Roman" pitchFamily="18" charset="0"/>
              </a:rPr>
              <a:t>rolnicze, </a:t>
            </a:r>
            <a:r>
              <a:rPr lang="pl-PL" sz="1300" b="1" dirty="0" smtClean="0">
                <a:latin typeface="+mj-lt"/>
                <a:cs typeface="Times New Roman" pitchFamily="18" charset="0"/>
              </a:rPr>
              <a:t>dyscyplina</a:t>
            </a:r>
            <a:r>
              <a:rPr lang="pl-PL" sz="1300" dirty="0" smtClean="0">
                <a:latin typeface="+mj-lt"/>
                <a:cs typeface="Times New Roman" pitchFamily="18" charset="0"/>
              </a:rPr>
              <a:t>: technologia </a:t>
            </a:r>
            <a:r>
              <a:rPr lang="pl-PL" sz="1300" dirty="0">
                <a:latin typeface="+mj-lt"/>
                <a:cs typeface="Times New Roman" pitchFamily="18" charset="0"/>
              </a:rPr>
              <a:t>żywności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i żywienia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Problematyka – techniczne</a:t>
            </a:r>
            <a:r>
              <a:rPr lang="pl-PL" sz="1300" dirty="0">
                <a:latin typeface="+mj-lt"/>
                <a:cs typeface="Times New Roman" pitchFamily="18" charset="0"/>
              </a:rPr>
              <a:t>, technologiczne i ekonomiczne aspekty </a:t>
            </a:r>
            <a:r>
              <a:rPr lang="pl-PL" sz="1300" dirty="0" err="1">
                <a:latin typeface="+mj-lt"/>
                <a:cs typeface="Times New Roman" pitchFamily="18" charset="0"/>
              </a:rPr>
              <a:t>hydrotermolizy</a:t>
            </a:r>
            <a:r>
              <a:rPr lang="pl-PL" sz="1300" dirty="0">
                <a:latin typeface="+mj-lt"/>
                <a:cs typeface="Times New Roman" pitchFamily="18" charset="0"/>
              </a:rPr>
              <a:t> (depolimeryzacja w wodzie w stanie podkrytycznym) i upłynniania (w wodzie w stanie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pod-</a:t>
            </a:r>
            <a:br>
              <a:rPr lang="pl-PL" sz="1300" dirty="0" smtClean="0">
                <a:latin typeface="+mj-lt"/>
                <a:cs typeface="Times New Roman" pitchFamily="18" charset="0"/>
              </a:rPr>
            </a:br>
            <a:r>
              <a:rPr lang="pl-PL" sz="1300" dirty="0" smtClean="0">
                <a:latin typeface="+mj-lt"/>
                <a:cs typeface="Times New Roman" pitchFamily="18" charset="0"/>
              </a:rPr>
              <a:t>i </a:t>
            </a:r>
            <a:r>
              <a:rPr lang="pl-PL" sz="1300" dirty="0">
                <a:latin typeface="+mj-lt"/>
                <a:cs typeface="Times New Roman" pitchFamily="18" charset="0"/>
              </a:rPr>
              <a:t>nadkrytycznym) składników dominujących ilościowo w odpadowej biomasie pochodzenia roślinnego i zwierzęcego do użytecznych  </a:t>
            </a:r>
            <a:r>
              <a:rPr lang="pl-PL" sz="1300" dirty="0" err="1">
                <a:latin typeface="+mj-lt"/>
                <a:cs typeface="Times New Roman" pitchFamily="18" charset="0"/>
              </a:rPr>
              <a:t>bioproduktów</a:t>
            </a:r>
            <a:r>
              <a:rPr lang="pl-PL" sz="1300" dirty="0">
                <a:latin typeface="+mj-lt"/>
                <a:cs typeface="Times New Roman" pitchFamily="18" charset="0"/>
              </a:rPr>
              <a:t>.</a:t>
            </a:r>
          </a:p>
          <a:p>
            <a:pPr marL="342900" indent="-39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Zgodnie z wymaganiami zasad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rekrutacji.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Umiejętność współpracy w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zespole.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Wstępne założenia programu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badawczego.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Zdolność analitycznego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myślenia.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Znajomość języka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angielskiego.</a:t>
            </a:r>
            <a:endParaRPr lang="pl-PL" sz="1300" b="1" dirty="0">
              <a:latin typeface="+mj-lt"/>
              <a:cs typeface="Times New Roman" pitchFamily="18" charset="0"/>
            </a:endParaRPr>
          </a:p>
        </p:txBody>
      </p:sp>
      <p:sp>
        <p:nvSpPr>
          <p:cNvPr id="20484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Zdjęcie </a:t>
            </a:r>
          </a:p>
        </p:txBody>
      </p:sp>
      <p:sp>
        <p:nvSpPr>
          <p:cNvPr id="20485" name="pole tekstowe 1"/>
          <p:cNvSpPr txBox="1">
            <a:spLocks noChangeArrowheads="1"/>
          </p:cNvSpPr>
          <p:nvPr/>
        </p:nvSpPr>
        <p:spPr bwMode="auto">
          <a:xfrm>
            <a:off x="29039" y="6087382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 smtClean="0">
                <a:latin typeface="Arial" panose="020B0604020202020204" pitchFamily="34" charset="0"/>
              </a:rPr>
              <a:t>Kontakt: tel. (71) 36-80-879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 hanna.pinkowsk@ue.wroc.pl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publikacji:</a:t>
            </a:r>
          </a:p>
        </p:txBody>
      </p:sp>
      <p:sp>
        <p:nvSpPr>
          <p:cNvPr id="20486" name="pole tekstowe 9"/>
          <p:cNvSpPr txBox="1">
            <a:spLocks noChangeArrowheads="1"/>
          </p:cNvSpPr>
          <p:nvPr/>
        </p:nvSpPr>
        <p:spPr bwMode="auto">
          <a:xfrm>
            <a:off x="17410" y="3745706"/>
            <a:ext cx="197961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Katedra</a:t>
            </a:r>
            <a:r>
              <a:rPr lang="pl-PL" altLang="pl-PL" sz="1300" dirty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>
                <a:latin typeface="+mj-lt"/>
              </a:rPr>
              <a:t>Katedra </a:t>
            </a:r>
            <a:r>
              <a:rPr lang="pl-PL" altLang="pl-PL" sz="1300" dirty="0" smtClean="0">
                <a:latin typeface="+mj-lt"/>
              </a:rPr>
              <a:t>Technologii Chemicznej</a:t>
            </a:r>
            <a:endParaRPr lang="pl-PL" altLang="pl-PL" sz="13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Funkcje/Stanowisko</a:t>
            </a:r>
            <a:r>
              <a:rPr lang="pl-PL" altLang="pl-PL" sz="1300" dirty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>
                <a:latin typeface="+mj-lt"/>
              </a:rPr>
              <a:t>Profesor nadzwyczajny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00137"/>
            <a:ext cx="1800102" cy="24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inż. </a:t>
            </a:r>
            <a:r>
              <a:rPr lang="pl-PL" altLang="pl-PL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Agnieszka Orkusz</a:t>
            </a:r>
            <a:endParaRPr lang="pl-PL" altLang="pl-PL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62013"/>
            <a:ext cx="7092950" cy="50149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n-lt"/>
                <a:cs typeface="Times New Roman" pitchFamily="18" charset="0"/>
              </a:rPr>
              <a:t>Dorobek naukowy </a:t>
            </a:r>
            <a:r>
              <a:rPr lang="pl-PL" sz="1400" dirty="0">
                <a:latin typeface="+mn-lt"/>
              </a:rPr>
              <a:t>koncentruje się głównie wokół zagadnień związanych z jakością mięsa  </a:t>
            </a:r>
          </a:p>
          <a:p>
            <a:pPr indent="3619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dirty="0">
                <a:latin typeface="+mn-lt"/>
              </a:rPr>
              <a:t>i czynników ją warunkujących, a w szczególności z  wartością odżywczą, oceną sensoryczną </a:t>
            </a:r>
          </a:p>
          <a:p>
            <a:pPr indent="3619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dirty="0">
                <a:latin typeface="+mn-lt"/>
              </a:rPr>
              <a:t>i właściwościami funkcjonalnymi, ze szczególnym uwzględnieniem drobiu wodnego oraz </a:t>
            </a:r>
          </a:p>
          <a:p>
            <a:pPr marL="3619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dirty="0">
                <a:latin typeface="+mn-lt"/>
              </a:rPr>
              <a:t>oceną sposobu żywienia i zwyczajów żywieniowych różnych grup ludności w aspekcie </a:t>
            </a:r>
          </a:p>
          <a:p>
            <a:pPr marL="3619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dirty="0">
                <a:latin typeface="+mn-lt"/>
              </a:rPr>
              <a:t>profilaktyki chorób cywilizacyjnych. </a:t>
            </a:r>
            <a:endParaRPr lang="pl-PL" sz="1400" dirty="0">
              <a:latin typeface="+mn-lt"/>
              <a:cs typeface="Times New Roman" pitchFamily="18" charset="0"/>
            </a:endParaRPr>
          </a:p>
          <a:p>
            <a:pPr marL="319088" indent="-37147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n-lt"/>
                <a:cs typeface="Times New Roman" pitchFamily="18" charset="0"/>
              </a:rPr>
              <a:t>Dorobek obejmuje ponad 100 prac naukowych w j. polskim i angielskim (artykułów,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dirty="0">
                <a:latin typeface="+mn-lt"/>
                <a:cs typeface="Times New Roman" pitchFamily="18" charset="0"/>
              </a:rPr>
              <a:t>         monografii, referatów wygłoszonych na  konferencjach naukowych).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Dziedzina:</a:t>
            </a:r>
            <a:r>
              <a:rPr lang="pl-PL" sz="1400" dirty="0">
                <a:latin typeface="+mj-lt"/>
                <a:cs typeface="Times New Roman" pitchFamily="18" charset="0"/>
              </a:rPr>
              <a:t> nauki rolnicze, </a:t>
            </a:r>
            <a:r>
              <a:rPr lang="pl-PL" sz="1400" b="1" dirty="0">
                <a:latin typeface="+mj-lt"/>
                <a:cs typeface="Times New Roman" pitchFamily="18" charset="0"/>
              </a:rPr>
              <a:t>dyscyplina:</a:t>
            </a:r>
            <a:r>
              <a:rPr lang="pl-PL" sz="1400" dirty="0">
                <a:latin typeface="+mj-lt"/>
                <a:cs typeface="Times New Roman" pitchFamily="18" charset="0"/>
              </a:rPr>
              <a:t> technologia żywności i żywienia.</a:t>
            </a:r>
            <a:endParaRPr lang="pl-PL" sz="1400" dirty="0">
              <a:latin typeface="+mn-lt"/>
              <a:cs typeface="Times New Roman" pitchFamily="18" charset="0"/>
            </a:endParaRPr>
          </a:p>
          <a:p>
            <a:pPr marL="361950" indent="-3619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n-lt"/>
                <a:cs typeface="Times New Roman" pitchFamily="18" charset="0"/>
              </a:rPr>
              <a:t>W</a:t>
            </a:r>
            <a:r>
              <a:rPr lang="pl-PL" sz="1400" dirty="0">
                <a:latin typeface="+mn-lt"/>
              </a:rPr>
              <a:t>pływ modyfikowanej atmosfery, rodzaju opakowania, temperatury, czasu przechowywania chłodniczego i zamrażalniczego na zmiany oksydacyjne, właściwości funkcjonalne oraz cechy sensoryczne mięsa.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n-lt"/>
                <a:cs typeface="Times New Roman" pitchFamily="18" charset="0"/>
              </a:rPr>
              <a:t>Opracowywanie innowacyjnych produktów żywnościowych.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n-lt"/>
              </a:rPr>
              <a:t>Problematyka żywieniowa w aspekcie chorób cywilizacyjnych.</a:t>
            </a:r>
            <a:endParaRPr lang="pl-PL" sz="1400" dirty="0">
              <a:latin typeface="+mn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n-lt"/>
                <a:cs typeface="Times New Roman" pitchFamily="18" charset="0"/>
              </a:rPr>
              <a:t>Każdy inny po uprzednim uzgodnieniu</a:t>
            </a:r>
            <a:r>
              <a:rPr lang="pl-PL" sz="1400" dirty="0">
                <a:latin typeface="+mj-lt"/>
                <a:cs typeface="Times New Roman" pitchFamily="18" charset="0"/>
              </a:rPr>
              <a:t>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tabLst>
                <a:tab pos="6010275" algn="l"/>
              </a:tabLst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Zainteresowanie wskazaną wyżej tematyką badań naukowych.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Umiejętność współpracy w zespole – wskazana.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Motywacja i entuzjazm do pracy naukowej.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Zdolność analitycznego myślenia, znajomość języka angielskiego.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Wstępne założenia programu badawczego.</a:t>
            </a:r>
          </a:p>
        </p:txBody>
      </p:sp>
      <p:sp>
        <p:nvSpPr>
          <p:cNvPr id="7172" name="pole tekstowe 1"/>
          <p:cNvSpPr txBox="1">
            <a:spLocks noChangeArrowheads="1"/>
          </p:cNvSpPr>
          <p:nvPr/>
        </p:nvSpPr>
        <p:spPr bwMode="auto">
          <a:xfrm>
            <a:off x="0" y="6061075"/>
            <a:ext cx="9161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Kontakt: tel. (71) 36-80-480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Email: agnieszka.orkusz@ue.wroc.pl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Strona internetowa: http://www.ue.wroc.pl/pracownicy/agnieszka_orkusz.html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Link do listy publikacji: http://wir.bg.ue.wroc.pl/info/author/WUT289277/Agnieszka%2BOrkusz?tab=publications&amp;r=publication&amp;lang=pl </a:t>
            </a:r>
          </a:p>
        </p:txBody>
      </p:sp>
      <p:sp>
        <p:nvSpPr>
          <p:cNvPr id="7173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195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u="sng" dirty="0">
                <a:latin typeface="Arial" panose="020B0604020202020204" pitchFamily="34" charset="0"/>
              </a:rPr>
              <a:t>Katedra: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Arial" panose="020B0604020202020204" pitchFamily="34" charset="0"/>
              </a:rPr>
              <a:t>Katedra Technologii Żywności Pochodzenia Zwierzęcego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u="sng" dirty="0">
                <a:latin typeface="Arial" panose="020B0604020202020204" pitchFamily="34" charset="0"/>
              </a:rPr>
              <a:t>Funkcje/Stanowisko: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Arial" panose="020B0604020202020204" pitchFamily="34" charset="0"/>
              </a:rPr>
              <a:t>Adiunkt ze st. nauk. </a:t>
            </a:r>
            <a:r>
              <a:rPr lang="pl-PL" altLang="pl-PL" sz="1200">
                <a:latin typeface="Arial" panose="020B0604020202020204" pitchFamily="34" charset="0"/>
              </a:rPr>
              <a:t>dra </a:t>
            </a:r>
            <a:r>
              <a:rPr lang="pl-PL" altLang="pl-PL" sz="1200" smtClean="0">
                <a:latin typeface="Arial" panose="020B0604020202020204" pitchFamily="34" charset="0"/>
              </a:rPr>
              <a:t>hab.</a:t>
            </a:r>
            <a:endParaRPr lang="pl-PL" altLang="pl-PL" sz="1200" dirty="0">
              <a:latin typeface="Arial" panose="020B0604020202020204" pitchFamily="34" charset="0"/>
            </a:endParaRPr>
          </a:p>
        </p:txBody>
      </p:sp>
      <p:pic>
        <p:nvPicPr>
          <p:cNvPr id="717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908050"/>
            <a:ext cx="19796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7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1877</Words>
  <Application>Microsoft Office PowerPoint</Application>
  <PresentationFormat>Pokaz na ekranie (4:3)</PresentationFormat>
  <Paragraphs>278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Motyw pakietu Office</vt:lpstr>
      <vt:lpstr>prof. dr hab. inż. Edmund Cibis</vt:lpstr>
      <vt:lpstr> dr hab. inż. Zbigniew Garncarek, prof. UE</vt:lpstr>
      <vt:lpstr>dr hab. inż. Zuzanna Goluch, prof. UE</vt:lpstr>
      <vt:lpstr>dr hab. inż. Joanna Harasym, prof. UE</vt:lpstr>
      <vt:lpstr>dr hab. inż. Małgorzata Krzywonos, prof. UE</vt:lpstr>
      <vt:lpstr>dr hab. Jadwiga Anna Lorenc, prof. UE</vt:lpstr>
      <vt:lpstr>dr hab. inż. Andrzej Okruszek, prof. UE</vt:lpstr>
      <vt:lpstr>dr hab. inż. Hanna Pińkowska, prof. UE</vt:lpstr>
      <vt:lpstr>dr hab. inż. Agnieszka Orkusz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Dagmara</cp:lastModifiedBy>
  <cp:revision>616</cp:revision>
  <dcterms:created xsi:type="dcterms:W3CDTF">2013-10-17T17:02:12Z</dcterms:created>
  <dcterms:modified xsi:type="dcterms:W3CDTF">2018-06-26T10:29:12Z</dcterms:modified>
</cp:coreProperties>
</file>