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3" r:id="rId2"/>
    <p:sldId id="308" r:id="rId3"/>
    <p:sldId id="260" r:id="rId4"/>
    <p:sldId id="316" r:id="rId5"/>
    <p:sldId id="317" r:id="rId6"/>
    <p:sldId id="312" r:id="rId7"/>
    <p:sldId id="315" r:id="rId8"/>
    <p:sldId id="305" r:id="rId9"/>
    <p:sldId id="314" r:id="rId10"/>
    <p:sldId id="318" r:id="rId11"/>
    <p:sldId id="319" r:id="rId12"/>
    <p:sldId id="310" r:id="rId13"/>
  </p:sldIdLst>
  <p:sldSz cx="9144000" cy="6858000" type="screen4x3"/>
  <p:notesSz cx="9144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A7645-2BCC-47F2-B9D0-1D92A257EFFE}" type="datetimeFigureOut">
              <a:rPr lang="pl-PL" smtClean="0"/>
              <a:pPr/>
              <a:t>26.02.2024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6877E-EF10-432E-9A83-ED88D3D15BF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6877E-EF10-432E-9A83-ED88D3D15BF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35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ED7E51C0-EE74-480B-8BBF-1B1BFF982550}"/>
              </a:ext>
            </a:extLst>
          </p:cNvPr>
          <p:cNvSpPr/>
          <p:nvPr userDrawn="1"/>
        </p:nvSpPr>
        <p:spPr>
          <a:xfrm>
            <a:off x="0" y="990600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562551C1-D3CD-4201-A628-32F4C7E316F0}"/>
              </a:ext>
            </a:extLst>
          </p:cNvPr>
          <p:cNvSpPr/>
          <p:nvPr userDrawn="1"/>
        </p:nvSpPr>
        <p:spPr>
          <a:xfrm>
            <a:off x="8313" y="-152400"/>
            <a:ext cx="9135687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F37C547-07AC-4A4B-95E0-FC0B370CE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-152400"/>
            <a:ext cx="9144000" cy="6857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221" y="1468628"/>
            <a:ext cx="8893556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6999" y="1294765"/>
            <a:ext cx="8090001" cy="379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928C389B-9D0B-43E2-BE82-68D172ED561E}"/>
              </a:ext>
            </a:extLst>
          </p:cNvPr>
          <p:cNvSpPr/>
          <p:nvPr userDrawn="1"/>
        </p:nvSpPr>
        <p:spPr>
          <a:xfrm>
            <a:off x="0" y="990600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9625936-C85D-40AF-AEC3-DFD1F4C97630}"/>
              </a:ext>
            </a:extLst>
          </p:cNvPr>
          <p:cNvSpPr/>
          <p:nvPr userDrawn="1"/>
        </p:nvSpPr>
        <p:spPr>
          <a:xfrm>
            <a:off x="8313" y="-152400"/>
            <a:ext cx="9135687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123C1BFC-E7EF-4337-9461-B570C9B6C00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918143"/>
            <a:ext cx="9144000" cy="4939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886711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486150" y="2423286"/>
            <a:ext cx="224409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0" spc="-10" dirty="0">
                <a:solidFill>
                  <a:srgbClr val="FFFFFF"/>
                </a:solidFill>
                <a:latin typeface="Calibri"/>
                <a:cs typeface="Calibri"/>
              </a:rPr>
              <a:t>Studia </a:t>
            </a:r>
            <a:r>
              <a:rPr sz="2800" b="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0" spc="-20" dirty="0">
                <a:solidFill>
                  <a:srgbClr val="FFFFFF"/>
                </a:solidFill>
                <a:latin typeface="Calibri"/>
                <a:cs typeface="Calibri"/>
              </a:rPr>
              <a:t> stopnia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" y="2898084"/>
            <a:ext cx="772668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4000" b="1" spc="-20" dirty="0">
                <a:solidFill>
                  <a:srgbClr val="FFFFFF"/>
                </a:solidFill>
                <a:latin typeface="Calibri"/>
                <a:cs typeface="Calibri"/>
              </a:rPr>
              <a:t>Oferta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modułów</a:t>
            </a:r>
          </a:p>
          <a:p>
            <a:pPr algn="ctr">
              <a:lnSpc>
                <a:spcPct val="100000"/>
              </a:lnSpc>
            </a:pPr>
            <a:endParaRPr lang="pl-PL" sz="1000" b="1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/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lang="pl-PL" sz="4000" b="1" spc="-10" dirty="0">
                <a:solidFill>
                  <a:srgbClr val="FFFFFF"/>
                </a:solidFill>
                <a:latin typeface="Calibri"/>
                <a:cs typeface="Calibri"/>
              </a:rPr>
              <a:t>kierunku </a:t>
            </a: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DBCEC005-A094-4311-8B98-FFB2EF82DB6A}"/>
              </a:ext>
            </a:extLst>
          </p:cNvPr>
          <p:cNvSpPr txBox="1"/>
          <p:nvPr/>
        </p:nvSpPr>
        <p:spPr>
          <a:xfrm>
            <a:off x="744855" y="4769922"/>
            <a:ext cx="7726680" cy="1102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20"/>
              </a:spcBef>
            </a:pPr>
            <a:r>
              <a:rPr lang="pl-PL" sz="4000" b="1" i="1" spc="-5">
                <a:solidFill>
                  <a:srgbClr val="FFFFFF"/>
                </a:solidFill>
                <a:latin typeface="Calibri"/>
                <a:cs typeface="Calibri"/>
              </a:rPr>
              <a:t>Analityka </a:t>
            </a:r>
            <a:r>
              <a:rPr lang="pl-PL" sz="4000" b="1" i="1" spc="-5" dirty="0">
                <a:solidFill>
                  <a:srgbClr val="FFFFFF"/>
                </a:solidFill>
                <a:latin typeface="Calibri"/>
                <a:cs typeface="Calibri"/>
              </a:rPr>
              <a:t>Gospodarcza</a:t>
            </a:r>
            <a:endParaRPr sz="4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sz="2000" b="1" i="1" spc="-5" dirty="0">
                <a:solidFill>
                  <a:srgbClr val="FFFFFF"/>
                </a:solidFill>
                <a:latin typeface="Calibri"/>
                <a:cs typeface="Calibri"/>
              </a:rPr>
              <a:t>na rok </a:t>
            </a:r>
            <a:r>
              <a:rPr sz="2000" b="1" i="1" spc="-5" dirty="0" err="1">
                <a:solidFill>
                  <a:srgbClr val="FFFFFF"/>
                </a:solidFill>
                <a:latin typeface="Calibri"/>
                <a:cs typeface="Calibri"/>
              </a:rPr>
              <a:t>akademicki</a:t>
            </a:r>
            <a:r>
              <a:rPr sz="2000" b="1" i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/2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EB2817FD-8CEF-4641-B0CD-BD08C58566BD}"/>
              </a:ext>
            </a:extLst>
          </p:cNvPr>
          <p:cNvSpPr/>
          <p:nvPr/>
        </p:nvSpPr>
        <p:spPr>
          <a:xfrm>
            <a:off x="0" y="-152400"/>
            <a:ext cx="9144000" cy="2021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EF198C5-8EDD-471F-A853-419CE3DFCB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3050"/>
            <a:ext cx="5372824" cy="171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7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0" y="248819"/>
            <a:ext cx="625690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danych społeczno-ekonomicznych</a:t>
            </a:r>
            <a:endParaRPr lang="pl-PL" sz="2800" dirty="0">
              <a:solidFill>
                <a:schemeClr val="tx1"/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266700" y="2093261"/>
            <a:ext cx="8610600" cy="2445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400" kern="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Program modułu koncentruje się wokół kwestii związanych z prowadzeniem badań o charakterze społeczno-ekonomicznym. Pozwala na zapoznanie z etapami projektu badawczego i aspektami projektowania próby badawczej. Dostarcza narzędzi w zakresie analizy złożonych </a:t>
            </a:r>
            <a:r>
              <a:rPr lang="pl-PL" sz="2400" kern="0" dirty="0">
                <a:solidFill>
                  <a:srgbClr val="222222"/>
                </a:solidFill>
                <a:cs typeface="Times New Roman" panose="02020603050405020304" pitchFamily="18" charset="0"/>
              </a:rPr>
              <a:t>zagadnień społeczno-ekonomicznych, a także badania zmian, zróżnicowania i nierówności.</a:t>
            </a:r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0" y="248819"/>
            <a:ext cx="625690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danych społeczno-ekonomicznych</a:t>
            </a:r>
            <a:endParaRPr lang="pl-PL" sz="2800" dirty="0">
              <a:solidFill>
                <a:schemeClr val="tx1"/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2BDE32B-F0C1-46CB-B18F-C0AFEAB51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838786"/>
              </p:ext>
            </p:extLst>
          </p:nvPr>
        </p:nvGraphicFramePr>
        <p:xfrm>
          <a:off x="381000" y="1752600"/>
          <a:ext cx="8274527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3564570837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189790246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98358565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6529399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455863342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78616407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59299671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523768555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453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55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Analiza zmian, zróżnicowania i nierówności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102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Prowadzenie badań społeczno-ekonomicznych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24803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Projektowanie próby badawczej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0953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Analiza złożonych zjawisk ekonomicznych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867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6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KONTAKT</a:t>
            </a:r>
            <a:endParaRPr sz="3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95803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/>
              <a:t>MENEDŻER KIERUNKU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l-PL" altLang="pl-PL" sz="2000"/>
              <a:t>dr Alicja Grześkowiak</a:t>
            </a:r>
          </a:p>
          <a:p>
            <a:pPr eaLnBrk="1" hangingPunct="1"/>
            <a:r>
              <a:rPr lang="pl-PL" altLang="pl-PL" sz="2000"/>
              <a:t>e-mail: alicja.grzeskowiak@ue.wroc.pl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400716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Zasady wyboru modułów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457200" y="1447800"/>
            <a:ext cx="8124825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Każdy student wybiera </a:t>
            </a:r>
            <a:r>
              <a:rPr lang="pl-PL" sz="2000" spc="-5" dirty="0">
                <a:solidFill>
                  <a:srgbClr val="A4002E"/>
                </a:solidFill>
                <a:latin typeface="Calibri"/>
                <a:cs typeface="Calibri"/>
              </a:rPr>
              <a:t>jeden moduł na semestr 5 i jeden moduł na semestr 6</a:t>
            </a:r>
            <a:r>
              <a:rPr lang="pl-PL" sz="2000" spc="-5" dirty="0">
                <a:latin typeface="Calibri"/>
                <a:cs typeface="Calibri"/>
              </a:rPr>
              <a:t>, nie ma znaczenia kolejność zgłoszenia się. Moduły realizowane są w semestrach 5 i 6.</a:t>
            </a:r>
          </a:p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cs typeface="Calibri"/>
              </a:rPr>
              <a:t>Warunkiem uruchomienia modułu jest </a:t>
            </a:r>
            <a:r>
              <a:rPr lang="pl-PL" sz="2000" spc="-5" dirty="0">
                <a:solidFill>
                  <a:srgbClr val="A4002E"/>
                </a:solidFill>
                <a:cs typeface="Calibri"/>
              </a:rPr>
              <a:t>co najmniej 20 zapisanych studentów</a:t>
            </a:r>
            <a:r>
              <a:rPr lang="pl-PL" sz="2000" spc="-5" dirty="0">
                <a:cs typeface="Calibri"/>
              </a:rPr>
              <a:t>.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Po zakończeniu zapisów Dziekanat poda informację o uruchomionych modułach. 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Osoby zapisane do modułu, który nie został uruchomiony, zostaną poproszone o ponowny wybór spośród uruchomionych.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Osoby, które nie wybiorą modułu we wskazanym terminie, zostaną przydzieleni do uruchomionych modułów przez Dziekana ds. studenckich.</a:t>
            </a:r>
            <a:endParaRPr lang="pl-PL" sz="2000" dirty="0">
              <a:cs typeface="Calibri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2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Moduły</a:t>
            </a:r>
            <a:r>
              <a:rPr sz="3000" spc="-5" dirty="0">
                <a:solidFill>
                  <a:srgbClr val="000000"/>
                </a:solidFill>
              </a:rPr>
              <a:t> </a:t>
            </a:r>
            <a:r>
              <a:rPr sz="3000" spc="-20" dirty="0">
                <a:solidFill>
                  <a:srgbClr val="000000"/>
                </a:solidFill>
              </a:rPr>
              <a:t>oferowane </a:t>
            </a:r>
            <a:r>
              <a:rPr sz="3000" dirty="0" err="1">
                <a:solidFill>
                  <a:srgbClr val="000000"/>
                </a:solidFill>
              </a:rPr>
              <a:t>na</a:t>
            </a:r>
            <a:r>
              <a:rPr sz="3000" spc="20" dirty="0">
                <a:solidFill>
                  <a:srgbClr val="000000"/>
                </a:solidFill>
              </a:rPr>
              <a:t> </a:t>
            </a:r>
            <a:r>
              <a:rPr sz="3000" spc="-10" dirty="0" err="1">
                <a:solidFill>
                  <a:srgbClr val="000000"/>
                </a:solidFill>
              </a:rPr>
              <a:t>kierunku</a:t>
            </a:r>
            <a:r>
              <a:rPr lang="pl-PL" sz="3000" spc="-10" dirty="0">
                <a:solidFill>
                  <a:srgbClr val="000000"/>
                </a:solidFill>
              </a:rPr>
              <a:t> 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485775" y="1371600"/>
            <a:ext cx="7219315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dirty="0">
                <a:solidFill>
                  <a:srgbClr val="A4002E"/>
                </a:solidFill>
                <a:latin typeface="Calibri"/>
                <a:cs typeface="Calibri"/>
              </a:rPr>
              <a:t>Moduły oferowane w semestrze 5: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latin typeface="Calibri"/>
                <a:cs typeface="Calibri"/>
              </a:rPr>
              <a:t>Analiza rynku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10" dirty="0">
                <a:cs typeface="Calibri"/>
              </a:rPr>
              <a:t>Analiza decyzji biznesowych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l-PL" sz="2000" spc="-10" dirty="0">
              <a:cs typeface="Calibri"/>
            </a:endParaRPr>
          </a:p>
          <a:p>
            <a:pPr marL="355600" indent="-3429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000" spc="-10" dirty="0">
                <a:cs typeface="Calibri"/>
              </a:rPr>
              <a:t> </a:t>
            </a:r>
            <a:r>
              <a:rPr lang="pl-PL" sz="2800" dirty="0">
                <a:solidFill>
                  <a:srgbClr val="A4002E"/>
                </a:solidFill>
                <a:cs typeface="Calibri"/>
              </a:rPr>
              <a:t>Moduły oferowane w semestrze 6: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cs typeface="Calibri"/>
              </a:rPr>
              <a:t>Analiza danych finansowych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10" dirty="0">
                <a:cs typeface="Calibri"/>
              </a:rPr>
              <a:t>Analiza danych społeczno-ekonomicznych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endParaRPr lang="pl-PL" sz="2000" spc="-10" dirty="0">
              <a:cs typeface="Calibri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6146" name="AutoShape 2" descr="Amazon - bieżące problemy i awarie | Downdet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52601" y="228600"/>
            <a:ext cx="64770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rynku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962805"/>
            <a:ext cx="8610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kern="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Program modułu jest zorientowany na rozwój umiejętności związanych z analizą danych dotyczących funkcjonowania różnego typu rynków. Obejmuje sposoby postępowania w zakresie gromadzenia informacji, analizy i diagnozowania sytuacji. Umożliwia poznanie narzędzi analitycznych wspomagających podejmowanie decyzji rynkowych w oparciu o odkrywane tendencje i zależności w danych.</a:t>
            </a:r>
            <a:endParaRPr lang="pl-PL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/>
          </a:p>
          <a:p>
            <a:endParaRPr lang="pl-PL" sz="2000" dirty="0"/>
          </a:p>
          <a:p>
            <a:pPr 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2BDE32B-F0C1-46CB-B18F-C0AFEAB51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03673"/>
              </p:ext>
            </p:extLst>
          </p:nvPr>
        </p:nvGraphicFramePr>
        <p:xfrm>
          <a:off x="457200" y="1752600"/>
          <a:ext cx="8274527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3564570837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189790246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98358565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6529399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455863342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78616407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59299671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523768555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453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55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Modelowanie zachowań konsumenckich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102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Metody analizy cech jakościowych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24803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Gry rynkowe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0953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Analiza gospodarczych szeregów czasowych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8677474"/>
                  </a:ext>
                </a:extLst>
              </a:tr>
            </a:tbl>
          </a:graphicData>
        </a:graphic>
      </p:graphicFrame>
      <p:sp>
        <p:nvSpPr>
          <p:cNvPr id="11" name="object 4"/>
          <p:cNvSpPr txBox="1">
            <a:spLocks noGrp="1"/>
          </p:cNvSpPr>
          <p:nvPr>
            <p:ph type="title"/>
          </p:nvPr>
        </p:nvSpPr>
        <p:spPr>
          <a:xfrm>
            <a:off x="1752601" y="228600"/>
            <a:ext cx="64770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rynku</a:t>
            </a:r>
          </a:p>
        </p:txBody>
      </p:sp>
    </p:spTree>
    <p:extLst>
      <p:ext uri="{BB962C8B-B14F-4D97-AF65-F5344CB8AC3E}">
        <p14:creationId xmlns:p14="http://schemas.microsoft.com/office/powerpoint/2010/main" val="9402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8800" y="0"/>
            <a:ext cx="617219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decyzji biznesowych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327666"/>
            <a:ext cx="8610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/>
          </a:p>
          <a:p>
            <a:pPr algn="just"/>
            <a:endParaRPr lang="pl-PL" sz="2400" dirty="0"/>
          </a:p>
          <a:p>
            <a:pPr algn="just"/>
            <a:r>
              <a:rPr lang="pl-PL" sz="2400" kern="0" dirty="0">
                <a:solidFill>
                  <a:srgbClr val="222222"/>
                </a:solidFill>
                <a:effectLst/>
                <a:ea typeface="Times New Roman" panose="02020603050405020304" pitchFamily="18" charset="0"/>
                <a:cs typeface="Helvetica" panose="020B0604020202020204" pitchFamily="34" charset="0"/>
              </a:rPr>
              <a:t>Program modułu koncentruje się na pogłębianiu wiedzy w zakresie metod i narzędzi analizy decyzji. Obejmuje sposoby modelowania sytuacji decyzyjnych i strategie wykorzystania metod analitycznych wspomagających proces podejmowania decyzji. Pozwala zdobyć umiejętności stosowania narzędzi optymalizacyjnych przydatnych w procesach decyzyjnych w zarządzaniu przedsiębiorstwami i instytucjami.</a:t>
            </a:r>
            <a:endParaRPr lang="pl-PL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2BDE32B-F0C1-46CB-B18F-C0AFEAB51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246780"/>
              </p:ext>
            </p:extLst>
          </p:nvPr>
        </p:nvGraphicFramePr>
        <p:xfrm>
          <a:off x="457200" y="1752600"/>
          <a:ext cx="8274527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3564570837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189790246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98358565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6529399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455863342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78616407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59299671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523768555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przedmiotu-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453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55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Optymalizacja decyzji z wykorzystaniem MS Excel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102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Analizy biznesowe z wykorzystaniem VBA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24803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Decyzje menedżerskie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0953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Lean Management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8677474"/>
                  </a:ext>
                </a:extLst>
              </a:tr>
            </a:tbl>
          </a:graphicData>
        </a:graphic>
      </p:graphicFrame>
      <p:sp>
        <p:nvSpPr>
          <p:cNvPr id="11" name="object 4"/>
          <p:cNvSpPr txBox="1">
            <a:spLocks noGrp="1"/>
          </p:cNvSpPr>
          <p:nvPr>
            <p:ph type="title"/>
          </p:nvPr>
        </p:nvSpPr>
        <p:spPr>
          <a:xfrm>
            <a:off x="1828800" y="0"/>
            <a:ext cx="617219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decyzji biznesowych</a:t>
            </a:r>
          </a:p>
        </p:txBody>
      </p:sp>
    </p:spTree>
    <p:extLst>
      <p:ext uri="{BB962C8B-B14F-4D97-AF65-F5344CB8AC3E}">
        <p14:creationId xmlns:p14="http://schemas.microsoft.com/office/powerpoint/2010/main" val="9402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danych finansowych</a:t>
            </a:r>
            <a:endParaRPr lang="pl-PL" sz="2800" dirty="0">
              <a:solidFill>
                <a:schemeClr val="tx1"/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942496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kern="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Program modułu zawiera treści odnoszące się do analiz danych finansowych, w szczególności dotyczących modelowania stóp procentowych oraz statystycznej analizy podatku dochodowego. Obejmuje także zagadnienia związane z ubezpieczeniami, w tym z metodyką oceny ryzyka i naliczania składek ubezpieczeniowych.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Analiza danych finansowych</a:t>
            </a:r>
            <a:endParaRPr lang="pl-PL" sz="2800" dirty="0">
              <a:solidFill>
                <a:schemeClr val="tx1"/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2BDE32B-F0C1-46CB-B18F-C0AFEAB51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919721"/>
              </p:ext>
            </p:extLst>
          </p:nvPr>
        </p:nvGraphicFramePr>
        <p:xfrm>
          <a:off x="381000" y="1752600"/>
          <a:ext cx="8274527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3564570837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189790246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98358565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65293999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455863342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78616407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592996711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523768555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453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55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Modelowanie matematyczne w ubezpieczeniach i finansach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102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Metody oceny ryzyka w ubezpieczeniach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24803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Sprawiedliwość podatku dochodowego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0953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Modele i zastosowanie stóp procentowych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cs typeface="Calibri Light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nd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867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6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676</Words>
  <Application>Microsoft Office PowerPoint</Application>
  <PresentationFormat>Pokaz na ekranie (4:3)</PresentationFormat>
  <Paragraphs>192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Studia I stopnia</vt:lpstr>
      <vt:lpstr>Zasady wyboru modułów</vt:lpstr>
      <vt:lpstr>Moduły oferowane na kierunku </vt:lpstr>
      <vt:lpstr>Analiza rynku</vt:lpstr>
      <vt:lpstr>Analiza rynku</vt:lpstr>
      <vt:lpstr>Analiza decyzji biznesowych</vt:lpstr>
      <vt:lpstr>Analiza decyzji biznesowych</vt:lpstr>
      <vt:lpstr>Analiza danych finansowych</vt:lpstr>
      <vt:lpstr>Analiza danych finansowych</vt:lpstr>
      <vt:lpstr>Analiza danych społeczno-ekonomicznych</vt:lpstr>
      <vt:lpstr>Analiza danych społeczno-ekonomicznych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Małgorzata Moraszka</cp:lastModifiedBy>
  <cp:revision>78</cp:revision>
  <dcterms:created xsi:type="dcterms:W3CDTF">2020-04-14T20:36:29Z</dcterms:created>
  <dcterms:modified xsi:type="dcterms:W3CDTF">2024-02-26T10:34:25Z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2020-04-14T00:00:00Z</vt:filetime>
  </property>
</Properties>
</file>