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03" r:id="rId2"/>
    <p:sldId id="308" r:id="rId3"/>
    <p:sldId id="320" r:id="rId4"/>
    <p:sldId id="316" r:id="rId5"/>
    <p:sldId id="317" r:id="rId6"/>
    <p:sldId id="312" r:id="rId7"/>
    <p:sldId id="315" r:id="rId8"/>
    <p:sldId id="305" r:id="rId9"/>
    <p:sldId id="314" r:id="rId10"/>
    <p:sldId id="318" r:id="rId11"/>
    <p:sldId id="319" r:id="rId12"/>
    <p:sldId id="310" r:id="rId13"/>
  </p:sldIdLst>
  <p:sldSz cx="9144000" cy="6858000" type="screen4x3"/>
  <p:notesSz cx="9144000" cy="6858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95CA7645-2BCC-47F2-B9D0-1D92A257EFFE}" type="datetimeFigureOut">
              <a:rPr lang="pl-PL" smtClean="0"/>
              <a:pPr/>
              <a:t>26.02.2024</a:t>
            </a:fld>
            <a:endParaRPr lang="pl-PL"/>
          </a:p>
        </p:txBody>
      </p:sp>
      <p:sp>
        <p:nvSpPr>
          <p:cNvPr id="4" name="Symbol zastępczy obrazu slajdu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BA6877E-EF10-432E-9A83-ED88D3D15BF2}"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A3002D"/>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1" i="0">
                <a:solidFill>
                  <a:srgbClr val="A3002D"/>
                </a:solidFill>
                <a:latin typeface="Calibri"/>
                <a:cs typeface="Calibri"/>
              </a:defRPr>
            </a:lvl1pPr>
          </a:lstStyle>
          <a:p>
            <a:endParaRPr/>
          </a:p>
        </p:txBody>
      </p:sp>
      <p:sp>
        <p:nvSpPr>
          <p:cNvPr id="7" name="object 6">
            <a:extLst>
              <a:ext uri="{FF2B5EF4-FFF2-40B4-BE49-F238E27FC236}">
                <a16:creationId xmlns:a16="http://schemas.microsoft.com/office/drawing/2014/main" id="{ED7E51C0-EE74-480B-8BBF-1B1BFF982550}"/>
              </a:ext>
            </a:extLst>
          </p:cNvPr>
          <p:cNvSpPr/>
          <p:nvPr userDrawn="1"/>
        </p:nvSpPr>
        <p:spPr>
          <a:xfrm>
            <a:off x="0" y="990600"/>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8" name="Prostokąt 7">
            <a:extLst>
              <a:ext uri="{FF2B5EF4-FFF2-40B4-BE49-F238E27FC236}">
                <a16:creationId xmlns:a16="http://schemas.microsoft.com/office/drawing/2014/main" id="{562551C1-D3CD-4201-A628-32F4C7E316F0}"/>
              </a:ext>
            </a:extLst>
          </p:cNvPr>
          <p:cNvSpPr/>
          <p:nvPr userDrawn="1"/>
        </p:nvSpPr>
        <p:spPr>
          <a:xfrm>
            <a:off x="8313" y="-152400"/>
            <a:ext cx="9135687" cy="1143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1" name="Obraz 10">
            <a:extLst>
              <a:ext uri="{FF2B5EF4-FFF2-40B4-BE49-F238E27FC236}">
                <a16:creationId xmlns:a16="http://schemas.microsoft.com/office/drawing/2014/main" id="{4F37C547-07AC-4A4B-95E0-FC0B370CE1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A3002D"/>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A3002D"/>
                </a:solidFill>
                <a:latin typeface="Calibri"/>
                <a:cs typeface="Calibri"/>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52400"/>
            <a:ext cx="9144000" cy="6857996"/>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25221" y="1468628"/>
            <a:ext cx="8893556" cy="361950"/>
          </a:xfrm>
          <a:prstGeom prst="rect">
            <a:avLst/>
          </a:prstGeom>
        </p:spPr>
        <p:txBody>
          <a:bodyPr wrap="square" lIns="0" tIns="0" rIns="0" bIns="0">
            <a:spAutoFit/>
          </a:bodyPr>
          <a:lstStyle>
            <a:lvl1pPr>
              <a:defRPr sz="2200" b="1" i="0">
                <a:solidFill>
                  <a:srgbClr val="A3002D"/>
                </a:solidFill>
                <a:latin typeface="Calibri"/>
                <a:cs typeface="Calibri"/>
              </a:defRPr>
            </a:lvl1pPr>
          </a:lstStyle>
          <a:p>
            <a:endParaRPr/>
          </a:p>
        </p:txBody>
      </p:sp>
      <p:sp>
        <p:nvSpPr>
          <p:cNvPr id="3" name="Holder 3"/>
          <p:cNvSpPr>
            <a:spLocks noGrp="1"/>
          </p:cNvSpPr>
          <p:nvPr>
            <p:ph type="body" idx="1"/>
          </p:nvPr>
        </p:nvSpPr>
        <p:spPr>
          <a:xfrm>
            <a:off x="526999" y="1294765"/>
            <a:ext cx="8090001" cy="3797300"/>
          </a:xfrm>
          <a:prstGeom prst="rect">
            <a:avLst/>
          </a:prstGeom>
        </p:spPr>
        <p:txBody>
          <a:bodyPr wrap="square" lIns="0" tIns="0" rIns="0" bIns="0">
            <a:spAutoFit/>
          </a:bodyPr>
          <a:lstStyle>
            <a:lvl1pPr>
              <a:defRPr sz="2400" b="1" i="0">
                <a:solidFill>
                  <a:srgbClr val="A3002D"/>
                </a:solidFill>
                <a:latin typeface="Calibri"/>
                <a:cs typeface="Calibri"/>
              </a:defRPr>
            </a:lvl1pPr>
          </a:lstStyle>
          <a:p>
            <a:endParaRPr/>
          </a:p>
        </p:txBody>
      </p:sp>
      <p:sp>
        <p:nvSpPr>
          <p:cNvPr id="9" name="object 6">
            <a:extLst>
              <a:ext uri="{FF2B5EF4-FFF2-40B4-BE49-F238E27FC236}">
                <a16:creationId xmlns:a16="http://schemas.microsoft.com/office/drawing/2014/main" id="{928C389B-9D0B-43E2-BE82-68D172ED561E}"/>
              </a:ext>
            </a:extLst>
          </p:cNvPr>
          <p:cNvSpPr/>
          <p:nvPr userDrawn="1"/>
        </p:nvSpPr>
        <p:spPr>
          <a:xfrm>
            <a:off x="0" y="990600"/>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10" name="Prostokąt 9">
            <a:extLst>
              <a:ext uri="{FF2B5EF4-FFF2-40B4-BE49-F238E27FC236}">
                <a16:creationId xmlns:a16="http://schemas.microsoft.com/office/drawing/2014/main" id="{C9625936-C85D-40AF-AEC3-DFD1F4C97630}"/>
              </a:ext>
            </a:extLst>
          </p:cNvPr>
          <p:cNvSpPr/>
          <p:nvPr userDrawn="1"/>
        </p:nvSpPr>
        <p:spPr>
          <a:xfrm>
            <a:off x="8313" y="-152400"/>
            <a:ext cx="9135687"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1" name="Obraz 10">
            <a:extLst>
              <a:ext uri="{FF2B5EF4-FFF2-40B4-BE49-F238E27FC236}">
                <a16:creationId xmlns:a16="http://schemas.microsoft.com/office/drawing/2014/main" id="{123C1BFC-E7EF-4337-9461-B570C9B6C00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918143"/>
            <a:ext cx="9144000" cy="4939857"/>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0" y="1886711"/>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8" name="object 8"/>
          <p:cNvSpPr txBox="1">
            <a:spLocks noGrp="1"/>
          </p:cNvSpPr>
          <p:nvPr>
            <p:ph type="title"/>
          </p:nvPr>
        </p:nvSpPr>
        <p:spPr>
          <a:xfrm>
            <a:off x="3486150" y="2423286"/>
            <a:ext cx="2244090" cy="457200"/>
          </a:xfrm>
          <a:prstGeom prst="rect">
            <a:avLst/>
          </a:prstGeom>
        </p:spPr>
        <p:txBody>
          <a:bodyPr vert="horz" wrap="square" lIns="0" tIns="0" rIns="0" bIns="0" rtlCol="0">
            <a:spAutoFit/>
          </a:bodyPr>
          <a:lstStyle/>
          <a:p>
            <a:pPr marL="12700">
              <a:lnSpc>
                <a:spcPct val="100000"/>
              </a:lnSpc>
            </a:pPr>
            <a:r>
              <a:rPr sz="2800" b="0" spc="-10" dirty="0">
                <a:solidFill>
                  <a:srgbClr val="FFFFFF"/>
                </a:solidFill>
                <a:latin typeface="Calibri"/>
                <a:cs typeface="Calibri"/>
              </a:rPr>
              <a:t>Studia </a:t>
            </a:r>
            <a:r>
              <a:rPr sz="2800" b="0" spc="-5" dirty="0">
                <a:solidFill>
                  <a:srgbClr val="FFFFFF"/>
                </a:solidFill>
                <a:latin typeface="Calibri"/>
                <a:cs typeface="Calibri"/>
              </a:rPr>
              <a:t>I</a:t>
            </a:r>
            <a:r>
              <a:rPr sz="2800" b="0" spc="-20" dirty="0">
                <a:solidFill>
                  <a:srgbClr val="FFFFFF"/>
                </a:solidFill>
                <a:latin typeface="Calibri"/>
                <a:cs typeface="Calibri"/>
              </a:rPr>
              <a:t> stopnia</a:t>
            </a:r>
            <a:endParaRPr sz="2800" dirty="0">
              <a:latin typeface="Calibri"/>
              <a:cs typeface="Calibri"/>
            </a:endParaRPr>
          </a:p>
        </p:txBody>
      </p:sp>
      <p:sp>
        <p:nvSpPr>
          <p:cNvPr id="11" name="object 11"/>
          <p:cNvSpPr txBox="1"/>
          <p:nvPr/>
        </p:nvSpPr>
        <p:spPr>
          <a:xfrm>
            <a:off x="708660" y="2898084"/>
            <a:ext cx="7726680" cy="2062103"/>
          </a:xfrm>
          <a:prstGeom prst="rect">
            <a:avLst/>
          </a:prstGeom>
        </p:spPr>
        <p:txBody>
          <a:bodyPr vert="horz" wrap="square" lIns="0" tIns="0" rIns="0" bIns="0" rtlCol="0">
            <a:spAutoFit/>
          </a:bodyPr>
          <a:lstStyle/>
          <a:p>
            <a:pPr algn="ctr">
              <a:lnSpc>
                <a:spcPct val="100000"/>
              </a:lnSpc>
            </a:pPr>
            <a:r>
              <a:rPr lang="pl-PL" sz="4000" b="1" spc="-20" dirty="0">
                <a:solidFill>
                  <a:srgbClr val="FFFFFF"/>
                </a:solidFill>
                <a:latin typeface="Calibri"/>
                <a:cs typeface="Calibri"/>
              </a:rPr>
              <a:t>Oferta</a:t>
            </a:r>
            <a:r>
              <a:rPr sz="4000" b="1" dirty="0">
                <a:solidFill>
                  <a:srgbClr val="FFFFFF"/>
                </a:solidFill>
                <a:latin typeface="Calibri"/>
                <a:cs typeface="Calibri"/>
              </a:rPr>
              <a:t> </a:t>
            </a:r>
            <a:r>
              <a:rPr lang="pl-PL" sz="4000" b="1" spc="-5" dirty="0">
                <a:solidFill>
                  <a:srgbClr val="FFFFFF"/>
                </a:solidFill>
                <a:latin typeface="Calibri"/>
                <a:cs typeface="Calibri"/>
              </a:rPr>
              <a:t>modułów</a:t>
            </a:r>
          </a:p>
          <a:p>
            <a:pPr algn="ctr"/>
            <a:endParaRPr lang="pl-PL" sz="1400" b="1" spc="-5" dirty="0">
              <a:solidFill>
                <a:srgbClr val="FFFFFF"/>
              </a:solidFill>
              <a:latin typeface="Calibri"/>
              <a:cs typeface="Calibri"/>
            </a:endParaRPr>
          </a:p>
          <a:p>
            <a:pPr algn="ctr"/>
            <a:r>
              <a:rPr lang="pl-PL" sz="4000" b="1" spc="-5" dirty="0">
                <a:solidFill>
                  <a:srgbClr val="FFFFFF"/>
                </a:solidFill>
                <a:latin typeface="Calibri"/>
                <a:cs typeface="Calibri"/>
              </a:rPr>
              <a:t>na </a:t>
            </a:r>
            <a:r>
              <a:rPr lang="pl-PL" sz="4000" b="1" spc="-10" dirty="0">
                <a:solidFill>
                  <a:srgbClr val="FFFFFF"/>
                </a:solidFill>
                <a:latin typeface="Calibri"/>
                <a:cs typeface="Calibri"/>
              </a:rPr>
              <a:t>kierunku </a:t>
            </a:r>
          </a:p>
          <a:p>
            <a:pPr algn="ctr">
              <a:lnSpc>
                <a:spcPct val="100000"/>
              </a:lnSpc>
            </a:pPr>
            <a:endParaRPr sz="4000" dirty="0">
              <a:latin typeface="Calibri"/>
              <a:cs typeface="Calibri"/>
            </a:endParaRPr>
          </a:p>
        </p:txBody>
      </p:sp>
      <p:sp>
        <p:nvSpPr>
          <p:cNvPr id="12" name="object 11">
            <a:extLst>
              <a:ext uri="{FF2B5EF4-FFF2-40B4-BE49-F238E27FC236}">
                <a16:creationId xmlns:a16="http://schemas.microsoft.com/office/drawing/2014/main" id="{DBCEC005-A094-4311-8B98-FFB2EF82DB6A}"/>
              </a:ext>
            </a:extLst>
          </p:cNvPr>
          <p:cNvSpPr txBox="1"/>
          <p:nvPr/>
        </p:nvSpPr>
        <p:spPr>
          <a:xfrm>
            <a:off x="744855" y="4769922"/>
            <a:ext cx="7726680" cy="1102866"/>
          </a:xfrm>
          <a:prstGeom prst="rect">
            <a:avLst/>
          </a:prstGeom>
        </p:spPr>
        <p:txBody>
          <a:bodyPr vert="horz" wrap="square" lIns="0" tIns="0" rIns="0" bIns="0" rtlCol="0">
            <a:spAutoFit/>
          </a:bodyPr>
          <a:lstStyle/>
          <a:p>
            <a:pPr algn="ctr">
              <a:lnSpc>
                <a:spcPct val="100000"/>
              </a:lnSpc>
              <a:spcBef>
                <a:spcPts val="1920"/>
              </a:spcBef>
            </a:pPr>
            <a:r>
              <a:rPr lang="pl-PL" sz="4000" b="1" i="1" spc="-5" dirty="0">
                <a:solidFill>
                  <a:srgbClr val="FFFFFF"/>
                </a:solidFill>
                <a:latin typeface="Calibri"/>
                <a:cs typeface="Calibri"/>
              </a:rPr>
              <a:t> Logistyka</a:t>
            </a:r>
            <a:endParaRPr sz="4000" dirty="0">
              <a:latin typeface="Calibri"/>
              <a:cs typeface="Calibri"/>
            </a:endParaRPr>
          </a:p>
          <a:p>
            <a:pPr algn="ctr">
              <a:lnSpc>
                <a:spcPct val="100000"/>
              </a:lnSpc>
              <a:spcBef>
                <a:spcPts val="1400"/>
              </a:spcBef>
            </a:pPr>
            <a:r>
              <a:rPr sz="2000" b="1" i="1" spc="-5" dirty="0">
                <a:solidFill>
                  <a:srgbClr val="FFFFFF"/>
                </a:solidFill>
                <a:latin typeface="Calibri"/>
                <a:cs typeface="Calibri"/>
              </a:rPr>
              <a:t>na rok </a:t>
            </a:r>
            <a:r>
              <a:rPr sz="2000" b="1" i="1" spc="-5" dirty="0" err="1">
                <a:solidFill>
                  <a:srgbClr val="FFFFFF"/>
                </a:solidFill>
                <a:latin typeface="Calibri"/>
                <a:cs typeface="Calibri"/>
              </a:rPr>
              <a:t>akademicki</a:t>
            </a:r>
            <a:r>
              <a:rPr sz="2000" b="1" i="1" spc="-120" dirty="0">
                <a:solidFill>
                  <a:srgbClr val="FFFFFF"/>
                </a:solidFill>
                <a:latin typeface="Calibri"/>
                <a:cs typeface="Calibri"/>
              </a:rPr>
              <a:t> </a:t>
            </a:r>
            <a:r>
              <a:rPr sz="2000" b="1" i="1" dirty="0">
                <a:solidFill>
                  <a:srgbClr val="FFFFFF"/>
                </a:solidFill>
                <a:latin typeface="Calibri"/>
                <a:cs typeface="Calibri"/>
              </a:rPr>
              <a:t>202</a:t>
            </a:r>
            <a:r>
              <a:rPr lang="pl-PL" sz="2000" b="1" i="1" dirty="0">
                <a:solidFill>
                  <a:srgbClr val="FFFFFF"/>
                </a:solidFill>
                <a:latin typeface="Calibri"/>
                <a:cs typeface="Calibri"/>
              </a:rPr>
              <a:t>4</a:t>
            </a:r>
            <a:r>
              <a:rPr sz="2000" b="1" i="1" dirty="0">
                <a:solidFill>
                  <a:srgbClr val="FFFFFF"/>
                </a:solidFill>
                <a:latin typeface="Calibri"/>
                <a:cs typeface="Calibri"/>
              </a:rPr>
              <a:t>/2</a:t>
            </a:r>
            <a:r>
              <a:rPr lang="pl-PL" sz="2000" b="1" i="1" dirty="0">
                <a:solidFill>
                  <a:srgbClr val="FFFFFF"/>
                </a:solidFill>
                <a:latin typeface="Calibri"/>
                <a:cs typeface="Calibri"/>
              </a:rPr>
              <a:t>5</a:t>
            </a:r>
            <a:endParaRPr sz="2000" dirty="0">
              <a:latin typeface="Calibri"/>
              <a:cs typeface="Calibri"/>
            </a:endParaRPr>
          </a:p>
        </p:txBody>
      </p:sp>
      <p:sp>
        <p:nvSpPr>
          <p:cNvPr id="7" name="Prostokąt 6">
            <a:extLst>
              <a:ext uri="{FF2B5EF4-FFF2-40B4-BE49-F238E27FC236}">
                <a16:creationId xmlns:a16="http://schemas.microsoft.com/office/drawing/2014/main" id="{EB2817FD-8CEF-4641-B0CD-BD08C58566BD}"/>
              </a:ext>
            </a:extLst>
          </p:cNvPr>
          <p:cNvSpPr/>
          <p:nvPr/>
        </p:nvSpPr>
        <p:spPr>
          <a:xfrm>
            <a:off x="0" y="-152400"/>
            <a:ext cx="9144000" cy="202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ln>
                <a:solidFill>
                  <a:schemeClr val="bg1"/>
                </a:solidFill>
              </a:ln>
            </a:endParaRPr>
          </a:p>
        </p:txBody>
      </p:sp>
      <p:pic>
        <p:nvPicPr>
          <p:cNvPr id="10" name="Obraz 9">
            <a:extLst>
              <a:ext uri="{FF2B5EF4-FFF2-40B4-BE49-F238E27FC236}">
                <a16:creationId xmlns:a16="http://schemas.microsoft.com/office/drawing/2014/main" id="{EEF198C5-8EDD-471F-A853-419CE3DFCB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43050"/>
            <a:ext cx="5372824" cy="1716897"/>
          </a:xfrm>
          <a:prstGeom prst="rect">
            <a:avLst/>
          </a:prstGeom>
        </p:spPr>
      </p:pic>
    </p:spTree>
    <p:extLst>
      <p:ext uri="{BB962C8B-B14F-4D97-AF65-F5344CB8AC3E}">
        <p14:creationId xmlns:p14="http://schemas.microsoft.com/office/powerpoint/2010/main" val="426457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4" name="object 4"/>
          <p:cNvSpPr txBox="1">
            <a:spLocks noGrp="1"/>
          </p:cNvSpPr>
          <p:nvPr>
            <p:ph type="title"/>
          </p:nvPr>
        </p:nvSpPr>
        <p:spPr>
          <a:xfrm>
            <a:off x="1820291" y="248819"/>
            <a:ext cx="5856224" cy="430887"/>
          </a:xfrm>
          <a:prstGeom prst="rect">
            <a:avLst/>
          </a:prstGeom>
        </p:spPr>
        <p:txBody>
          <a:bodyPr vert="horz" wrap="square" lIns="0" tIns="0" rIns="0" bIns="0" rtlCol="0">
            <a:spAutoFit/>
          </a:bodyPr>
          <a:lstStyle/>
          <a:p>
            <a:pPr marL="355600" indent="-342900" algn="ctr">
              <a:lnSpc>
                <a:spcPct val="100000"/>
              </a:lnSpc>
              <a:tabLst>
                <a:tab pos="354965" algn="l"/>
                <a:tab pos="355600" algn="l"/>
              </a:tabLst>
            </a:pPr>
            <a:r>
              <a:rPr lang="pl-PL" sz="2800" dirty="0">
                <a:solidFill>
                  <a:schemeClr val="tx1"/>
                </a:solidFill>
              </a:rPr>
              <a:t>JAKOŚĆ W LOGISTYCE</a:t>
            </a: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
        <p:nvSpPr>
          <p:cNvPr id="3" name="pole tekstowe 2">
            <a:extLst>
              <a:ext uri="{FF2B5EF4-FFF2-40B4-BE49-F238E27FC236}">
                <a16:creationId xmlns:a16="http://schemas.microsoft.com/office/drawing/2014/main" id="{99A3DBE2-9013-4FB4-8DBA-C1BB42E09DD7}"/>
              </a:ext>
            </a:extLst>
          </p:cNvPr>
          <p:cNvSpPr txBox="1"/>
          <p:nvPr/>
        </p:nvSpPr>
        <p:spPr>
          <a:xfrm>
            <a:off x="2933700" y="1143000"/>
            <a:ext cx="3505200" cy="369332"/>
          </a:xfrm>
          <a:prstGeom prst="rect">
            <a:avLst/>
          </a:prstGeom>
          <a:noFill/>
        </p:spPr>
        <p:txBody>
          <a:bodyPr wrap="square" rtlCol="0">
            <a:spAutoFit/>
          </a:bodyPr>
          <a:lstStyle>
            <a:defPPr>
              <a:defRPr lang="pl-PL"/>
            </a:defPPr>
            <a:lvl1pPr algn="ctr">
              <a:defRPr b="1">
                <a:solidFill>
                  <a:srgbClr val="A4002E"/>
                </a:solidFill>
              </a:defRPr>
            </a:lvl1pPr>
          </a:lstStyle>
          <a:p>
            <a:r>
              <a:rPr lang="pl-PL" dirty="0">
                <a:solidFill>
                  <a:srgbClr val="C00000"/>
                </a:solidFill>
              </a:rPr>
              <a:t>OPIS </a:t>
            </a:r>
            <a:r>
              <a:rPr lang="pl-PL" dirty="0"/>
              <a:t>MODUŁU</a:t>
            </a:r>
          </a:p>
        </p:txBody>
      </p:sp>
      <p:sp>
        <p:nvSpPr>
          <p:cNvPr id="8" name="pole tekstowe 7">
            <a:extLst>
              <a:ext uri="{FF2B5EF4-FFF2-40B4-BE49-F238E27FC236}">
                <a16:creationId xmlns:a16="http://schemas.microsoft.com/office/drawing/2014/main" id="{4EEB570E-3865-45B2-BD7B-32A6470A4DAE}"/>
              </a:ext>
            </a:extLst>
          </p:cNvPr>
          <p:cNvSpPr txBox="1"/>
          <p:nvPr/>
        </p:nvSpPr>
        <p:spPr>
          <a:xfrm>
            <a:off x="381000" y="1600200"/>
            <a:ext cx="8610600" cy="5109091"/>
          </a:xfrm>
          <a:prstGeom prst="rect">
            <a:avLst/>
          </a:prstGeom>
          <a:noFill/>
        </p:spPr>
        <p:txBody>
          <a:bodyPr wrap="square" rtlCol="0">
            <a:spAutoFit/>
          </a:bodyPr>
          <a:lstStyle/>
          <a:p>
            <a:pPr algn="just"/>
            <a:r>
              <a:rPr lang="pl-PL" dirty="0"/>
              <a:t>Działania logistyczne są doskonałą przestrzenią dla zarządzania jakością. Oba te obszary łączy przede wszystkim ukierunkowanie na zaspokojenie potrzeb klientów, orientacja procesowa oraz zarządzanie relacjami. Moduł przygotowuje do pełnienia funkcji audytora wewnętrznego Systemu Zarządzania Jakością według normy ISO 9001 (możliwość zdobycia certyfikatu). W ramach modułu studenci poznają zasady oraz praktyczne metody i techniki wykorzystywane w ramach różnych koncepcji zarządzania jakością w logistyce. Są one z powodzeniem wykorzystywane w wielu firmach produkcyjnych i usługowych.</a:t>
            </a:r>
            <a:endParaRPr lang="pl-PL" sz="2000" dirty="0">
              <a:solidFill>
                <a:srgbClr val="A4002E"/>
              </a:solidFill>
            </a:endParaRPr>
          </a:p>
          <a:p>
            <a:pPr algn="just"/>
            <a:endParaRPr lang="pl-PL" sz="2000" dirty="0">
              <a:solidFill>
                <a:srgbClr val="A4002E"/>
              </a:solidFill>
            </a:endParaRPr>
          </a:p>
          <a:p>
            <a:pPr algn="just"/>
            <a:r>
              <a:rPr lang="pl-PL" sz="2000" dirty="0">
                <a:solidFill>
                  <a:srgbClr val="A4002E"/>
                </a:solidFill>
              </a:rPr>
              <a:t>Katedra wiodąca: </a:t>
            </a:r>
            <a:r>
              <a:rPr lang="pl-PL" sz="2000" dirty="0"/>
              <a:t>Katedra Zarządzania Produkcją i Pracą</a:t>
            </a:r>
          </a:p>
          <a:p>
            <a:pPr algn="just"/>
            <a:endParaRPr lang="pl-PL" sz="2000" dirty="0"/>
          </a:p>
          <a:p>
            <a:pPr algn="just"/>
            <a:r>
              <a:rPr lang="pl-PL" sz="2000" dirty="0">
                <a:solidFill>
                  <a:srgbClr val="A4002E"/>
                </a:solidFill>
              </a:rPr>
              <a:t>Potencjalne miejsca zatrudnienia: </a:t>
            </a:r>
            <a:r>
              <a:rPr lang="pl-PL" sz="2000" dirty="0"/>
              <a:t>firmy usługowe i produkcyjne </a:t>
            </a:r>
          </a:p>
          <a:p>
            <a:pPr algn="just"/>
            <a:endParaRPr lang="pl-PL" sz="2000" dirty="0"/>
          </a:p>
          <a:p>
            <a:pPr algn="just"/>
            <a:r>
              <a:rPr lang="pl-PL" sz="2000" dirty="0">
                <a:solidFill>
                  <a:srgbClr val="A4002E"/>
                </a:solidFill>
              </a:rPr>
              <a:t>Przykładowe stanowiska pracy: </a:t>
            </a:r>
            <a:r>
              <a:rPr lang="pl-PL" sz="2000" dirty="0"/>
              <a:t>audytor wewnętrzny, specjalista ds. jakości w logistyce, kontroler jakości w logistyce </a:t>
            </a:r>
          </a:p>
          <a:p>
            <a:pPr algn="just"/>
            <a:endParaRPr lang="pl-PL" sz="2000" dirty="0"/>
          </a:p>
          <a:p>
            <a:pPr algn="just"/>
            <a:endParaRPr lang="pl-PL" sz="2000" dirty="0"/>
          </a:p>
          <a:p>
            <a:pPr algn="just"/>
            <a:endParaRPr lang="pl-PL" sz="2000" dirty="0"/>
          </a:p>
        </p:txBody>
      </p:sp>
    </p:spTree>
    <p:extLst>
      <p:ext uri="{BB962C8B-B14F-4D97-AF65-F5344CB8AC3E}">
        <p14:creationId xmlns:p14="http://schemas.microsoft.com/office/powerpoint/2010/main" val="1803521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4" name="object 4"/>
          <p:cNvSpPr txBox="1">
            <a:spLocks noGrp="1"/>
          </p:cNvSpPr>
          <p:nvPr>
            <p:ph type="title"/>
          </p:nvPr>
        </p:nvSpPr>
        <p:spPr>
          <a:xfrm>
            <a:off x="1820291" y="248819"/>
            <a:ext cx="5856224" cy="430887"/>
          </a:xfrm>
          <a:prstGeom prst="rect">
            <a:avLst/>
          </a:prstGeom>
        </p:spPr>
        <p:txBody>
          <a:bodyPr vert="horz" wrap="square" lIns="0" tIns="0" rIns="0" bIns="0" rtlCol="0">
            <a:spAutoFit/>
          </a:bodyPr>
          <a:lstStyle/>
          <a:p>
            <a:pPr marL="355600" indent="-342900" algn="ctr">
              <a:lnSpc>
                <a:spcPct val="100000"/>
              </a:lnSpc>
              <a:tabLst>
                <a:tab pos="354965" algn="l"/>
                <a:tab pos="355600" algn="l"/>
              </a:tabLst>
            </a:pPr>
            <a:r>
              <a:rPr lang="pl-PL" sz="2800" dirty="0">
                <a:solidFill>
                  <a:schemeClr val="tx1"/>
                </a:solidFill>
              </a:rPr>
              <a:t>JAKOŚĆ W LOGISTYCE</a:t>
            </a: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
        <p:nvSpPr>
          <p:cNvPr id="3" name="pole tekstowe 2">
            <a:extLst>
              <a:ext uri="{FF2B5EF4-FFF2-40B4-BE49-F238E27FC236}">
                <a16:creationId xmlns:a16="http://schemas.microsoft.com/office/drawing/2014/main" id="{99A3DBE2-9013-4FB4-8DBA-C1BB42E09DD7}"/>
              </a:ext>
            </a:extLst>
          </p:cNvPr>
          <p:cNvSpPr txBox="1"/>
          <p:nvPr/>
        </p:nvSpPr>
        <p:spPr>
          <a:xfrm>
            <a:off x="2025410" y="1151269"/>
            <a:ext cx="5334000" cy="369332"/>
          </a:xfrm>
          <a:prstGeom prst="rect">
            <a:avLst/>
          </a:prstGeom>
          <a:noFill/>
        </p:spPr>
        <p:txBody>
          <a:bodyPr wrap="square" rtlCol="0">
            <a:spAutoFit/>
          </a:bodyPr>
          <a:lstStyle/>
          <a:p>
            <a:pPr algn="ctr"/>
            <a:r>
              <a:rPr lang="pl-PL" b="1" dirty="0">
                <a:solidFill>
                  <a:srgbClr val="A4002E"/>
                </a:solidFill>
              </a:rPr>
              <a:t>PRZEDMIOTY REALIZOWANE W MODULE</a:t>
            </a:r>
          </a:p>
        </p:txBody>
      </p:sp>
      <p:graphicFrame>
        <p:nvGraphicFramePr>
          <p:cNvPr id="7" name="Tabela 6">
            <a:extLst>
              <a:ext uri="{FF2B5EF4-FFF2-40B4-BE49-F238E27FC236}">
                <a16:creationId xmlns:a16="http://schemas.microsoft.com/office/drawing/2014/main" id="{22BDE32B-F0C1-46CB-B18F-C0AFEAB515C3}"/>
              </a:ext>
            </a:extLst>
          </p:cNvPr>
          <p:cNvGraphicFramePr>
            <a:graphicFrameLocks noGrp="1"/>
          </p:cNvGraphicFramePr>
          <p:nvPr>
            <p:extLst>
              <p:ext uri="{D42A27DB-BD31-4B8C-83A1-F6EECF244321}">
                <p14:modId xmlns:p14="http://schemas.microsoft.com/office/powerpoint/2010/main" val="3320498204"/>
              </p:ext>
            </p:extLst>
          </p:nvPr>
        </p:nvGraphicFramePr>
        <p:xfrm>
          <a:off x="381000" y="1752600"/>
          <a:ext cx="8274527" cy="2316480"/>
        </p:xfrm>
        <a:graphic>
          <a:graphicData uri="http://schemas.openxmlformats.org/drawingml/2006/table">
            <a:tbl>
              <a:tblPr firstRow="1" bandRow="1">
                <a:tableStyleId>{5C22544A-7EE6-4342-B048-85BDC9FD1C3A}</a:tableStyleId>
              </a:tblPr>
              <a:tblGrid>
                <a:gridCol w="4137264">
                  <a:extLst>
                    <a:ext uri="{9D8B030D-6E8A-4147-A177-3AD203B41FA5}">
                      <a16:colId xmlns:a16="http://schemas.microsoft.com/office/drawing/2014/main" val="3564570837"/>
                    </a:ext>
                  </a:extLst>
                </a:gridCol>
                <a:gridCol w="720701">
                  <a:extLst>
                    <a:ext uri="{9D8B030D-6E8A-4147-A177-3AD203B41FA5}">
                      <a16:colId xmlns:a16="http://schemas.microsoft.com/office/drawing/2014/main" val="1897902469"/>
                    </a:ext>
                  </a:extLst>
                </a:gridCol>
                <a:gridCol w="569427">
                  <a:extLst>
                    <a:ext uri="{9D8B030D-6E8A-4147-A177-3AD203B41FA5}">
                      <a16:colId xmlns:a16="http://schemas.microsoft.com/office/drawing/2014/main" val="3983585651"/>
                    </a:ext>
                  </a:extLst>
                </a:gridCol>
                <a:gridCol w="569427">
                  <a:extLst>
                    <a:ext uri="{9D8B030D-6E8A-4147-A177-3AD203B41FA5}">
                      <a16:colId xmlns:a16="http://schemas.microsoft.com/office/drawing/2014/main" val="3865293999"/>
                    </a:ext>
                  </a:extLst>
                </a:gridCol>
                <a:gridCol w="569427">
                  <a:extLst>
                    <a:ext uri="{9D8B030D-6E8A-4147-A177-3AD203B41FA5}">
                      <a16:colId xmlns:a16="http://schemas.microsoft.com/office/drawing/2014/main" val="1455863342"/>
                    </a:ext>
                  </a:extLst>
                </a:gridCol>
                <a:gridCol w="569427">
                  <a:extLst>
                    <a:ext uri="{9D8B030D-6E8A-4147-A177-3AD203B41FA5}">
                      <a16:colId xmlns:a16="http://schemas.microsoft.com/office/drawing/2014/main" val="3786164075"/>
                    </a:ext>
                  </a:extLst>
                </a:gridCol>
                <a:gridCol w="569427">
                  <a:extLst>
                    <a:ext uri="{9D8B030D-6E8A-4147-A177-3AD203B41FA5}">
                      <a16:colId xmlns:a16="http://schemas.microsoft.com/office/drawing/2014/main" val="592996711"/>
                    </a:ext>
                  </a:extLst>
                </a:gridCol>
                <a:gridCol w="569427">
                  <a:extLst>
                    <a:ext uri="{9D8B030D-6E8A-4147-A177-3AD203B41FA5}">
                      <a16:colId xmlns:a16="http://schemas.microsoft.com/office/drawing/2014/main" val="1523768555"/>
                    </a:ext>
                  </a:extLst>
                </a:gridCol>
              </a:tblGrid>
              <a:tr h="289560">
                <a:tc rowSpan="2">
                  <a:txBody>
                    <a:bodyPr/>
                    <a:lstStyle/>
                    <a:p>
                      <a:pPr algn="ctr"/>
                      <a:r>
                        <a:rPr lang="pl-PL" sz="1600" dirty="0"/>
                        <a:t>Nazwa przedmiotu</a:t>
                      </a:r>
                    </a:p>
                  </a:txBody>
                  <a:tcPr anchor="ctr"/>
                </a:tc>
                <a:tc rowSpan="2">
                  <a:txBody>
                    <a:bodyPr/>
                    <a:lstStyle/>
                    <a:p>
                      <a:pPr algn="ctr"/>
                      <a:r>
                        <a:rPr lang="pl-PL" sz="1600" dirty="0" err="1"/>
                        <a:t>Sem</a:t>
                      </a:r>
                      <a:r>
                        <a:rPr lang="pl-PL" sz="1600" dirty="0"/>
                        <a:t>.</a:t>
                      </a:r>
                    </a:p>
                  </a:txBody>
                  <a:tcPr anchor="ctr"/>
                </a:tc>
                <a:tc gridSpan="3">
                  <a:txBody>
                    <a:bodyPr/>
                    <a:lstStyle/>
                    <a:p>
                      <a:pPr algn="ctr"/>
                      <a:r>
                        <a:rPr lang="pl-PL" sz="1600" dirty="0"/>
                        <a:t>Stacjonarne</a:t>
                      </a:r>
                    </a:p>
                  </a:txBody>
                  <a:tcPr/>
                </a:tc>
                <a:tc hMerge="1">
                  <a:txBody>
                    <a:bodyPr/>
                    <a:lstStyle/>
                    <a:p>
                      <a:endParaRPr lang="pl-PL"/>
                    </a:p>
                  </a:txBody>
                  <a:tcPr/>
                </a:tc>
                <a:tc hMerge="1">
                  <a:txBody>
                    <a:bodyPr/>
                    <a:lstStyle/>
                    <a:p>
                      <a:endParaRPr lang="pl-PL"/>
                    </a:p>
                  </a:txBody>
                  <a:tcPr/>
                </a:tc>
                <a:tc gridSpan="3">
                  <a:txBody>
                    <a:bodyPr/>
                    <a:lstStyle/>
                    <a:p>
                      <a:pPr algn="ctr"/>
                      <a:r>
                        <a:rPr lang="pl-PL" sz="1600" dirty="0"/>
                        <a:t>Niestacjonarne</a:t>
                      </a:r>
                    </a:p>
                  </a:txBody>
                  <a:tcPr/>
                </a:tc>
                <a:tc hMerge="1">
                  <a:txBody>
                    <a:bodyPr/>
                    <a:lstStyle/>
                    <a:p>
                      <a:endParaRPr lang="pl-PL"/>
                    </a:p>
                  </a:txBody>
                  <a:tcPr/>
                </a:tc>
                <a:tc hMerge="1">
                  <a:txBody>
                    <a:bodyPr/>
                    <a:lstStyle/>
                    <a:p>
                      <a:pPr algn="ctr"/>
                      <a:endParaRPr lang="pl-PL" sz="1600" dirty="0"/>
                    </a:p>
                  </a:txBody>
                  <a:tcPr/>
                </a:tc>
                <a:extLst>
                  <a:ext uri="{0D108BD9-81ED-4DB2-BD59-A6C34878D82A}">
                    <a16:rowId xmlns:a16="http://schemas.microsoft.com/office/drawing/2014/main" val="2025245347"/>
                  </a:ext>
                </a:extLst>
              </a:tr>
              <a:tr h="0">
                <a:tc vMerge="1">
                  <a:txBody>
                    <a:bodyPr/>
                    <a:lstStyle/>
                    <a:p>
                      <a:pPr algn="ctr"/>
                      <a:endParaRPr lang="pl-PL" sz="1600" dirty="0"/>
                    </a:p>
                  </a:txBody>
                  <a:tcPr/>
                </a:tc>
                <a:tc vMerge="1">
                  <a:txBody>
                    <a:bodyPr/>
                    <a:lstStyle/>
                    <a:p>
                      <a:pPr algn="ctr"/>
                      <a:endParaRPr lang="pl-PL" sz="1600" dirty="0"/>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Wyk.</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 </a:t>
                      </a:r>
                      <a:br>
                        <a:rPr lang="pl-PL" sz="1400" b="1" dirty="0">
                          <a:solidFill>
                            <a:schemeClr val="lt1"/>
                          </a:solidFill>
                          <a:latin typeface="+mn-lt"/>
                          <a:ea typeface="+mn-ea"/>
                          <a:cs typeface="+mn-cs"/>
                        </a:rPr>
                      </a:br>
                      <a:r>
                        <a:rPr lang="pl-PL" sz="1400" b="1" dirty="0">
                          <a:solidFill>
                            <a:schemeClr val="lt1"/>
                          </a:solidFill>
                          <a:latin typeface="+mn-lt"/>
                          <a:ea typeface="+mn-ea"/>
                          <a:cs typeface="+mn-cs"/>
                        </a:rPr>
                        <a:t>kom.</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Wyk.</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 </a:t>
                      </a:r>
                      <a:br>
                        <a:rPr lang="pl-PL" sz="1400" b="1" dirty="0">
                          <a:solidFill>
                            <a:schemeClr val="lt1"/>
                          </a:solidFill>
                          <a:latin typeface="+mn-lt"/>
                          <a:ea typeface="+mn-ea"/>
                          <a:cs typeface="+mn-cs"/>
                        </a:rPr>
                      </a:br>
                      <a:r>
                        <a:rPr lang="pl-PL" sz="1400" b="1" dirty="0">
                          <a:solidFill>
                            <a:schemeClr val="lt1"/>
                          </a:solidFill>
                          <a:latin typeface="+mn-lt"/>
                          <a:ea typeface="+mn-ea"/>
                          <a:cs typeface="+mn-cs"/>
                        </a:rPr>
                        <a:t>kom.</a:t>
                      </a:r>
                    </a:p>
                  </a:txBody>
                  <a:tcPr anchor="ctr">
                    <a:solidFill>
                      <a:srgbClr val="4F81BD"/>
                    </a:solidFill>
                  </a:tcPr>
                </a:tc>
                <a:extLst>
                  <a:ext uri="{0D108BD9-81ED-4DB2-BD59-A6C34878D82A}">
                    <a16:rowId xmlns:a16="http://schemas.microsoft.com/office/drawing/2014/main" val="4004755311"/>
                  </a:ext>
                </a:extLst>
              </a:tr>
              <a:tr h="0">
                <a:tc>
                  <a:txBody>
                    <a:bodyPr/>
                    <a:lstStyle/>
                    <a:p>
                      <a:pPr algn="l" fontAlgn="b"/>
                      <a:r>
                        <a:rPr lang="pl-PL" sz="1600" b="0" i="0" u="none" strike="noStrike" dirty="0" err="1">
                          <a:solidFill>
                            <a:srgbClr val="000000"/>
                          </a:solidFill>
                          <a:latin typeface="Calibri Light" pitchFamily="34" charset="0"/>
                          <a:ea typeface="+mn-ea"/>
                          <a:cs typeface="Calibri Light" pitchFamily="34" charset="0"/>
                        </a:rPr>
                        <a:t>Six</a:t>
                      </a:r>
                      <a:r>
                        <a:rPr lang="pl-PL" sz="1600" b="0" i="0" u="none" strike="noStrike" dirty="0">
                          <a:solidFill>
                            <a:srgbClr val="000000"/>
                          </a:solidFill>
                          <a:latin typeface="Calibri Light" pitchFamily="34" charset="0"/>
                          <a:ea typeface="+mn-ea"/>
                          <a:cs typeface="Calibri Light" pitchFamily="34" charset="0"/>
                        </a:rPr>
                        <a:t> Sigma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VI</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extLst>
                  <a:ext uri="{0D108BD9-81ED-4DB2-BD59-A6C34878D82A}">
                    <a16:rowId xmlns:a16="http://schemas.microsoft.com/office/drawing/2014/main" val="2751028509"/>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Lean w logistyce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VI</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a:t>
                      </a:r>
                    </a:p>
                  </a:txBody>
                  <a:tcPr marL="0" marR="0" marT="0" marB="0" anchor="ctr"/>
                </a:tc>
                <a:tc>
                  <a:txBody>
                    <a:bodyPr/>
                    <a:lstStyle/>
                    <a:p>
                      <a:pPr algn="ctr" rtl="0" fontAlgn="t"/>
                      <a:r>
                        <a:rPr lang="pl-PL" sz="1600" b="0" i="0" u="none" strike="noStrike">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a:t>
                      </a:r>
                    </a:p>
                  </a:txBody>
                  <a:tcPr marL="0" marR="0" marT="0" marB="0" anchor="ctr"/>
                </a:tc>
                <a:extLst>
                  <a:ext uri="{0D108BD9-81ED-4DB2-BD59-A6C34878D82A}">
                    <a16:rowId xmlns:a16="http://schemas.microsoft.com/office/drawing/2014/main" val="932480341"/>
                  </a:ext>
                </a:extLst>
              </a:tr>
              <a:tr h="131034">
                <a:tc>
                  <a:txBody>
                    <a:bodyPr/>
                    <a:lstStyle/>
                    <a:p>
                      <a:pPr algn="l" fontAlgn="b"/>
                      <a:r>
                        <a:rPr lang="pl-PL" sz="1600" b="0" i="0" u="none" strike="noStrike" dirty="0">
                          <a:solidFill>
                            <a:srgbClr val="000000"/>
                          </a:solidFill>
                          <a:latin typeface="Calibri Light" pitchFamily="34" charset="0"/>
                          <a:ea typeface="+mn-ea"/>
                          <a:cs typeface="Calibri Light" pitchFamily="34" charset="0"/>
                        </a:rPr>
                        <a:t>Audytor wewnętrzny systemu zarządzania jakością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VI</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a:t>
                      </a:r>
                    </a:p>
                  </a:txBody>
                  <a:tcPr marL="0" marR="0" marT="0" marB="0" anchor="ctr"/>
                </a:tc>
                <a:extLst>
                  <a:ext uri="{0D108BD9-81ED-4DB2-BD59-A6C34878D82A}">
                    <a16:rowId xmlns:a16="http://schemas.microsoft.com/office/drawing/2014/main" val="4170953197"/>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Analizy i symulacje biznesowe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VI</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a:t>
                      </a:r>
                    </a:p>
                  </a:txBody>
                  <a:tcPr marL="0" marR="0" marT="0" marB="0" anchor="ctr"/>
                </a:tc>
                <a:extLst>
                  <a:ext uri="{0D108BD9-81ED-4DB2-BD59-A6C34878D82A}">
                    <a16:rowId xmlns:a16="http://schemas.microsoft.com/office/drawing/2014/main" val="3948677474"/>
                  </a:ext>
                </a:extLst>
              </a:tr>
            </a:tbl>
          </a:graphicData>
        </a:graphic>
      </p:graphicFrame>
    </p:spTree>
    <p:extLst>
      <p:ext uri="{BB962C8B-B14F-4D97-AF65-F5344CB8AC3E}">
        <p14:creationId xmlns:p14="http://schemas.microsoft.com/office/powerpoint/2010/main" val="9402660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4" name="object 4"/>
          <p:cNvSpPr txBox="1">
            <a:spLocks noGrp="1"/>
          </p:cNvSpPr>
          <p:nvPr>
            <p:ph type="title"/>
          </p:nvPr>
        </p:nvSpPr>
        <p:spPr>
          <a:xfrm>
            <a:off x="1820291" y="248819"/>
            <a:ext cx="5856224" cy="461665"/>
          </a:xfrm>
          <a:prstGeom prst="rect">
            <a:avLst/>
          </a:prstGeom>
        </p:spPr>
        <p:txBody>
          <a:bodyPr vert="horz" wrap="square" lIns="0" tIns="0" rIns="0" bIns="0" rtlCol="0">
            <a:spAutoFit/>
          </a:bodyPr>
          <a:lstStyle/>
          <a:p>
            <a:pPr marL="12700" algn="ctr">
              <a:lnSpc>
                <a:spcPct val="100000"/>
              </a:lnSpc>
            </a:pPr>
            <a:r>
              <a:rPr lang="pl-PL" sz="3000" spc="-5" dirty="0">
                <a:solidFill>
                  <a:srgbClr val="000000"/>
                </a:solidFill>
              </a:rPr>
              <a:t>KONTAKT</a:t>
            </a:r>
            <a:endParaRPr sz="3000" dirty="0"/>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
        <p:nvSpPr>
          <p:cNvPr id="3" name="pole tekstowe 2">
            <a:extLst>
              <a:ext uri="{FF2B5EF4-FFF2-40B4-BE49-F238E27FC236}">
                <a16:creationId xmlns:a16="http://schemas.microsoft.com/office/drawing/2014/main" id="{99A3DBE2-9013-4FB4-8DBA-C1BB42E09DD7}"/>
              </a:ext>
            </a:extLst>
          </p:cNvPr>
          <p:cNvSpPr txBox="1"/>
          <p:nvPr/>
        </p:nvSpPr>
        <p:spPr>
          <a:xfrm>
            <a:off x="2995803" y="1143000"/>
            <a:ext cx="3505200" cy="369332"/>
          </a:xfrm>
          <a:prstGeom prst="rect">
            <a:avLst/>
          </a:prstGeom>
          <a:noFill/>
        </p:spPr>
        <p:txBody>
          <a:bodyPr wrap="square" rtlCol="0">
            <a:spAutoFit/>
          </a:bodyPr>
          <a:lstStyle>
            <a:defPPr>
              <a:defRPr lang="pl-PL"/>
            </a:defPPr>
            <a:lvl1pPr algn="ctr">
              <a:defRPr b="1">
                <a:solidFill>
                  <a:srgbClr val="A4002E"/>
                </a:solidFill>
              </a:defRPr>
            </a:lvl1pPr>
          </a:lstStyle>
          <a:p>
            <a:r>
              <a:rPr lang="pl-PL" dirty="0"/>
              <a:t>MENEDŻER KIERUNKU</a:t>
            </a:r>
          </a:p>
        </p:txBody>
      </p:sp>
      <p:sp>
        <p:nvSpPr>
          <p:cNvPr id="7" name="pole tekstowe 6">
            <a:extLst>
              <a:ext uri="{FF2B5EF4-FFF2-40B4-BE49-F238E27FC236}">
                <a16:creationId xmlns:a16="http://schemas.microsoft.com/office/drawing/2014/main" id="{4EEB570E-3865-45B2-BD7B-32A6470A4DAE}"/>
              </a:ext>
            </a:extLst>
          </p:cNvPr>
          <p:cNvSpPr txBox="1"/>
          <p:nvPr/>
        </p:nvSpPr>
        <p:spPr>
          <a:xfrm>
            <a:off x="381000" y="1664732"/>
            <a:ext cx="8610600" cy="1631216"/>
          </a:xfrm>
          <a:prstGeom prst="rect">
            <a:avLst/>
          </a:prstGeom>
          <a:noFill/>
        </p:spPr>
        <p:txBody>
          <a:bodyPr wrap="square" rtlCol="0">
            <a:spAutoFit/>
          </a:bodyPr>
          <a:lstStyle/>
          <a:p>
            <a:pPr algn="ctr"/>
            <a:endParaRPr lang="pl-PL" sz="2000" dirty="0"/>
          </a:p>
          <a:p>
            <a:pPr algn="ctr"/>
            <a:r>
              <a:rPr lang="pl-PL" sz="2000" dirty="0"/>
              <a:t>Dr hab. Natalia Szozda</a:t>
            </a:r>
          </a:p>
          <a:p>
            <a:pPr algn="ctr"/>
            <a:r>
              <a:rPr lang="pl-PL" sz="2000" dirty="0" err="1"/>
              <a:t>natalia.szozda@ue.wroc.pl</a:t>
            </a:r>
            <a:endParaRPr lang="pl-PL" sz="2000" dirty="0"/>
          </a:p>
          <a:p>
            <a:pPr algn="ctr"/>
            <a:endParaRPr lang="pl-PL" sz="2000" dirty="0"/>
          </a:p>
          <a:p>
            <a:pPr algn="ctr"/>
            <a:endParaRPr lang="pl-PL" sz="2000" dirty="0"/>
          </a:p>
        </p:txBody>
      </p:sp>
    </p:spTree>
    <p:extLst>
      <p:ext uri="{BB962C8B-B14F-4D97-AF65-F5344CB8AC3E}">
        <p14:creationId xmlns:p14="http://schemas.microsoft.com/office/powerpoint/2010/main" val="400716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4" name="object 4"/>
          <p:cNvSpPr txBox="1">
            <a:spLocks noGrp="1"/>
          </p:cNvSpPr>
          <p:nvPr>
            <p:ph type="title"/>
          </p:nvPr>
        </p:nvSpPr>
        <p:spPr>
          <a:xfrm>
            <a:off x="1820291" y="248819"/>
            <a:ext cx="5856224" cy="461665"/>
          </a:xfrm>
          <a:prstGeom prst="rect">
            <a:avLst/>
          </a:prstGeom>
        </p:spPr>
        <p:txBody>
          <a:bodyPr vert="horz" wrap="square" lIns="0" tIns="0" rIns="0" bIns="0" rtlCol="0">
            <a:spAutoFit/>
          </a:bodyPr>
          <a:lstStyle/>
          <a:p>
            <a:pPr marL="12700" algn="ctr">
              <a:lnSpc>
                <a:spcPct val="100000"/>
              </a:lnSpc>
            </a:pPr>
            <a:r>
              <a:rPr lang="pl-PL" sz="3000" spc="-5" dirty="0">
                <a:solidFill>
                  <a:srgbClr val="000000"/>
                </a:solidFill>
              </a:rPr>
              <a:t>Zasady wyboru modułów</a:t>
            </a:r>
            <a:endParaRPr sz="3000" dirty="0"/>
          </a:p>
        </p:txBody>
      </p:sp>
      <p:sp>
        <p:nvSpPr>
          <p:cNvPr id="5" name="object 5"/>
          <p:cNvSpPr txBox="1"/>
          <p:nvPr/>
        </p:nvSpPr>
        <p:spPr>
          <a:xfrm>
            <a:off x="457200" y="1447800"/>
            <a:ext cx="8458200" cy="3385542"/>
          </a:xfrm>
          <a:prstGeom prst="rect">
            <a:avLst/>
          </a:prstGeom>
        </p:spPr>
        <p:txBody>
          <a:bodyPr vert="horz" wrap="square" lIns="0" tIns="0" rIns="0" bIns="0" rtlCol="0">
            <a:spAutoFit/>
          </a:bodyPr>
          <a:lstStyle/>
          <a:p>
            <a:pPr marL="355600" indent="-342900">
              <a:lnSpc>
                <a:spcPct val="100000"/>
              </a:lnSpc>
              <a:spcAft>
                <a:spcPts val="600"/>
              </a:spcAft>
              <a:buFont typeface="Arial"/>
              <a:buChar char="•"/>
              <a:tabLst>
                <a:tab pos="354965" algn="l"/>
                <a:tab pos="355600" algn="l"/>
              </a:tabLst>
            </a:pPr>
            <a:r>
              <a:rPr lang="pl-PL" sz="2000" spc="-5" dirty="0">
                <a:latin typeface="Calibri"/>
                <a:cs typeface="Calibri"/>
              </a:rPr>
              <a:t>Każdy student wybiera </a:t>
            </a:r>
            <a:r>
              <a:rPr lang="pl-PL" sz="2000" spc="-5" dirty="0">
                <a:solidFill>
                  <a:srgbClr val="A4002E"/>
                </a:solidFill>
                <a:latin typeface="Calibri"/>
                <a:cs typeface="Calibri"/>
              </a:rPr>
              <a:t>jeden moduł na semestr 5 i jeden moduł na semestr 6</a:t>
            </a:r>
            <a:r>
              <a:rPr lang="pl-PL" sz="2000" spc="-5" dirty="0">
                <a:latin typeface="Calibri"/>
                <a:cs typeface="Calibri"/>
              </a:rPr>
              <a:t>, nie ma znaczenia kolejność zgłoszenia się. Moduły realizowane są w semestrach 5 i 6.</a:t>
            </a:r>
          </a:p>
          <a:p>
            <a:pPr marL="355600" indent="-342900">
              <a:spcAft>
                <a:spcPts val="600"/>
              </a:spcAft>
              <a:buFont typeface="Arial"/>
              <a:buChar char="•"/>
              <a:tabLst>
                <a:tab pos="354965" algn="l"/>
                <a:tab pos="355600" algn="l"/>
              </a:tabLst>
            </a:pPr>
            <a:r>
              <a:rPr lang="pl-PL" sz="2000" spc="-5" dirty="0">
                <a:cs typeface="Calibri"/>
              </a:rPr>
              <a:t>Warunkiem uruchomienia modułu jest </a:t>
            </a:r>
            <a:r>
              <a:rPr lang="pl-PL" sz="2000" spc="-5" dirty="0">
                <a:solidFill>
                  <a:srgbClr val="A4002E"/>
                </a:solidFill>
                <a:cs typeface="Calibri"/>
              </a:rPr>
              <a:t>co najmniej 20 zapisanych studentów</a:t>
            </a:r>
            <a:r>
              <a:rPr lang="pl-PL" sz="2000" spc="-5" dirty="0">
                <a:cs typeface="Calibri"/>
              </a:rPr>
              <a:t>.</a:t>
            </a:r>
          </a:p>
          <a:p>
            <a:pPr marL="355600" indent="-342900">
              <a:lnSpc>
                <a:spcPct val="100000"/>
              </a:lnSpc>
              <a:spcAft>
                <a:spcPts val="600"/>
              </a:spcAft>
              <a:buFont typeface="Arial"/>
              <a:buChar char="•"/>
              <a:tabLst>
                <a:tab pos="354965" algn="l"/>
                <a:tab pos="355600" algn="l"/>
              </a:tabLst>
            </a:pPr>
            <a:r>
              <a:rPr lang="pl-PL" sz="2000" spc="-5" dirty="0">
                <a:latin typeface="Calibri"/>
                <a:cs typeface="Calibri"/>
              </a:rPr>
              <a:t>Po zakończeniu zapisów Dziekanat poda informację o uruchomionych modułach. </a:t>
            </a:r>
          </a:p>
          <a:p>
            <a:pPr marL="355600" indent="-342900">
              <a:lnSpc>
                <a:spcPct val="100000"/>
              </a:lnSpc>
              <a:spcAft>
                <a:spcPts val="600"/>
              </a:spcAft>
              <a:buFont typeface="Arial"/>
              <a:buChar char="•"/>
              <a:tabLst>
                <a:tab pos="354965" algn="l"/>
                <a:tab pos="355600" algn="l"/>
              </a:tabLst>
            </a:pPr>
            <a:r>
              <a:rPr lang="pl-PL" sz="2000" spc="-5" dirty="0">
                <a:latin typeface="Calibri"/>
                <a:cs typeface="Calibri"/>
              </a:rPr>
              <a:t>Osoby zapisane do modułu, który nie został uruchomiony, zostaną poproszone o ponowny wybór spośród uruchomionych.</a:t>
            </a:r>
          </a:p>
          <a:p>
            <a:pPr marL="355600" indent="-342900">
              <a:lnSpc>
                <a:spcPct val="100000"/>
              </a:lnSpc>
              <a:spcAft>
                <a:spcPts val="600"/>
              </a:spcAft>
              <a:buFont typeface="Arial"/>
              <a:buChar char="•"/>
              <a:tabLst>
                <a:tab pos="354965" algn="l"/>
                <a:tab pos="355600" algn="l"/>
              </a:tabLst>
            </a:pPr>
            <a:r>
              <a:rPr lang="pl-PL" sz="2000" spc="-5" dirty="0">
                <a:latin typeface="Calibri"/>
                <a:cs typeface="Calibri"/>
              </a:rPr>
              <a:t>Osoby, które nie wybiorą modułu we wskazanym terminie, zostaną przydzieleni do uruchomionych modułów przez Dziekana ds. studenckich.</a:t>
            </a:r>
            <a:endParaRPr lang="pl-PL" sz="2000" dirty="0">
              <a:cs typeface="Calibri"/>
            </a:endParaRP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Tree>
    <p:extLst>
      <p:ext uri="{BB962C8B-B14F-4D97-AF65-F5344CB8AC3E}">
        <p14:creationId xmlns:p14="http://schemas.microsoft.com/office/powerpoint/2010/main" val="4190925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4" name="object 4"/>
          <p:cNvSpPr txBox="1">
            <a:spLocks noGrp="1"/>
          </p:cNvSpPr>
          <p:nvPr>
            <p:ph type="title"/>
          </p:nvPr>
        </p:nvSpPr>
        <p:spPr>
          <a:xfrm>
            <a:off x="1820291" y="248819"/>
            <a:ext cx="5856224" cy="461665"/>
          </a:xfrm>
          <a:prstGeom prst="rect">
            <a:avLst/>
          </a:prstGeom>
        </p:spPr>
        <p:txBody>
          <a:bodyPr vert="horz" wrap="square" lIns="0" tIns="0" rIns="0" bIns="0" rtlCol="0">
            <a:spAutoFit/>
          </a:bodyPr>
          <a:lstStyle/>
          <a:p>
            <a:pPr marL="12700" algn="ctr">
              <a:lnSpc>
                <a:spcPct val="100000"/>
              </a:lnSpc>
            </a:pPr>
            <a:r>
              <a:rPr lang="pl-PL" sz="3000" spc="-5" dirty="0">
                <a:solidFill>
                  <a:srgbClr val="000000"/>
                </a:solidFill>
              </a:rPr>
              <a:t>Moduły</a:t>
            </a:r>
            <a:r>
              <a:rPr sz="3000" spc="-5" dirty="0">
                <a:solidFill>
                  <a:srgbClr val="000000"/>
                </a:solidFill>
              </a:rPr>
              <a:t> </a:t>
            </a:r>
            <a:r>
              <a:rPr sz="3000" spc="-20" dirty="0">
                <a:solidFill>
                  <a:srgbClr val="000000"/>
                </a:solidFill>
              </a:rPr>
              <a:t>oferowane </a:t>
            </a:r>
            <a:r>
              <a:rPr sz="3000" dirty="0" err="1">
                <a:solidFill>
                  <a:srgbClr val="000000"/>
                </a:solidFill>
              </a:rPr>
              <a:t>na</a:t>
            </a:r>
            <a:r>
              <a:rPr sz="3000" spc="20" dirty="0">
                <a:solidFill>
                  <a:srgbClr val="000000"/>
                </a:solidFill>
              </a:rPr>
              <a:t> </a:t>
            </a:r>
            <a:r>
              <a:rPr sz="3000" spc="-10" dirty="0" err="1">
                <a:solidFill>
                  <a:srgbClr val="000000"/>
                </a:solidFill>
              </a:rPr>
              <a:t>kierunku</a:t>
            </a:r>
            <a:endParaRPr sz="3000" dirty="0"/>
          </a:p>
        </p:txBody>
      </p:sp>
      <p:sp>
        <p:nvSpPr>
          <p:cNvPr id="5" name="object 5"/>
          <p:cNvSpPr txBox="1"/>
          <p:nvPr/>
        </p:nvSpPr>
        <p:spPr>
          <a:xfrm>
            <a:off x="485775" y="1371600"/>
            <a:ext cx="7219315" cy="2631490"/>
          </a:xfrm>
          <a:prstGeom prst="rect">
            <a:avLst/>
          </a:prstGeom>
        </p:spPr>
        <p:txBody>
          <a:bodyPr vert="horz" wrap="square" lIns="0" tIns="0" rIns="0" bIns="0" rtlCol="0">
            <a:spAutoFit/>
          </a:bodyPr>
          <a:lstStyle/>
          <a:p>
            <a:pPr marL="355600" indent="-342900">
              <a:lnSpc>
                <a:spcPct val="100000"/>
              </a:lnSpc>
              <a:tabLst>
                <a:tab pos="354965" algn="l"/>
                <a:tab pos="355600" algn="l"/>
              </a:tabLst>
            </a:pPr>
            <a:r>
              <a:rPr lang="pl-PL" sz="2800" dirty="0">
                <a:solidFill>
                  <a:srgbClr val="A4002E"/>
                </a:solidFill>
                <a:latin typeface="Calibri"/>
                <a:cs typeface="Calibri"/>
              </a:rPr>
              <a:t>Moduły oferowane w semestrze 5: </a:t>
            </a:r>
          </a:p>
          <a:p>
            <a:pPr marL="355600" indent="-342900">
              <a:lnSpc>
                <a:spcPct val="100000"/>
              </a:lnSpc>
              <a:buFont typeface="Arial"/>
              <a:buChar char="•"/>
              <a:tabLst>
                <a:tab pos="354965" algn="l"/>
                <a:tab pos="355600" algn="l"/>
              </a:tabLst>
            </a:pPr>
            <a:r>
              <a:rPr lang="pl-PL" sz="2000" dirty="0">
                <a:latin typeface="Calibri"/>
                <a:cs typeface="Calibri"/>
              </a:rPr>
              <a:t>Metody ilościowe w logistyce </a:t>
            </a:r>
          </a:p>
          <a:p>
            <a:pPr marL="355600" indent="-342900">
              <a:lnSpc>
                <a:spcPct val="100000"/>
              </a:lnSpc>
              <a:spcBef>
                <a:spcPts val="600"/>
              </a:spcBef>
              <a:buFont typeface="Arial"/>
              <a:buChar char="•"/>
              <a:tabLst>
                <a:tab pos="354965" algn="l"/>
                <a:tab pos="355600" algn="l"/>
              </a:tabLst>
            </a:pPr>
            <a:r>
              <a:rPr lang="pl-PL" sz="2000" spc="-10" dirty="0">
                <a:cs typeface="Calibri"/>
              </a:rPr>
              <a:t>Logistyka w przedsiębiorstwie produkcyjnym</a:t>
            </a:r>
          </a:p>
          <a:p>
            <a:pPr marL="355600" indent="-342900">
              <a:lnSpc>
                <a:spcPct val="100000"/>
              </a:lnSpc>
              <a:spcBef>
                <a:spcPts val="600"/>
              </a:spcBef>
              <a:buFont typeface="Arial"/>
              <a:buChar char="•"/>
              <a:tabLst>
                <a:tab pos="354965" algn="l"/>
                <a:tab pos="355600" algn="l"/>
              </a:tabLst>
            </a:pPr>
            <a:endParaRPr lang="pl-PL" sz="2000" spc="-10" dirty="0">
              <a:cs typeface="Calibri"/>
            </a:endParaRPr>
          </a:p>
          <a:p>
            <a:pPr marL="355600" indent="-342900">
              <a:lnSpc>
                <a:spcPct val="100000"/>
              </a:lnSpc>
              <a:tabLst>
                <a:tab pos="354965" algn="l"/>
                <a:tab pos="355600" algn="l"/>
              </a:tabLst>
            </a:pPr>
            <a:r>
              <a:rPr lang="pl-PL" sz="2000" spc="-10" dirty="0">
                <a:cs typeface="Calibri"/>
              </a:rPr>
              <a:t> </a:t>
            </a:r>
            <a:r>
              <a:rPr lang="pl-PL" sz="2800" spc="-10" dirty="0">
                <a:cs typeface="Calibri"/>
              </a:rPr>
              <a:t> </a:t>
            </a:r>
            <a:r>
              <a:rPr lang="pl-PL" sz="2800" dirty="0">
                <a:solidFill>
                  <a:srgbClr val="A4002E"/>
                </a:solidFill>
                <a:cs typeface="Calibri"/>
              </a:rPr>
              <a:t>Moduły oferowane w semestrze 6: </a:t>
            </a:r>
          </a:p>
          <a:p>
            <a:pPr marL="355600" indent="-342900">
              <a:lnSpc>
                <a:spcPct val="100000"/>
              </a:lnSpc>
              <a:buFont typeface="Arial"/>
              <a:buChar char="•"/>
              <a:tabLst>
                <a:tab pos="354965" algn="l"/>
                <a:tab pos="355600" algn="l"/>
              </a:tabLst>
            </a:pPr>
            <a:r>
              <a:rPr lang="pl-PL" sz="2000" dirty="0">
                <a:cs typeface="Calibri"/>
              </a:rPr>
              <a:t>Usługi logistyczne</a:t>
            </a:r>
          </a:p>
          <a:p>
            <a:pPr marL="355600" indent="-342900">
              <a:lnSpc>
                <a:spcPct val="100000"/>
              </a:lnSpc>
              <a:spcBef>
                <a:spcPts val="600"/>
              </a:spcBef>
              <a:buFont typeface="Arial"/>
              <a:buChar char="•"/>
              <a:tabLst>
                <a:tab pos="354965" algn="l"/>
                <a:tab pos="355600" algn="l"/>
              </a:tabLst>
            </a:pPr>
            <a:r>
              <a:rPr lang="pl-PL" sz="2000" spc="-10" dirty="0">
                <a:cs typeface="Calibri"/>
              </a:rPr>
              <a:t>Jakość w logistyce </a:t>
            </a: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pic>
        <p:nvPicPr>
          <p:cNvPr id="6" name="Picture 4" descr="Top Young 100"/>
          <p:cNvPicPr>
            <a:picLocks noChangeAspect="1" noChangeArrowheads="1"/>
          </p:cNvPicPr>
          <p:nvPr/>
        </p:nvPicPr>
        <p:blipFill>
          <a:blip r:embed="rId3" cstate="print"/>
          <a:srcRect/>
          <a:stretch>
            <a:fillRect/>
          </a:stretch>
        </p:blipFill>
        <p:spPr bwMode="auto">
          <a:xfrm>
            <a:off x="6579599" y="2734263"/>
            <a:ext cx="2144713" cy="789206"/>
          </a:xfrm>
          <a:prstGeom prst="rect">
            <a:avLst/>
          </a:prstGeom>
          <a:noFill/>
        </p:spPr>
      </p:pic>
      <p:pic>
        <p:nvPicPr>
          <p:cNvPr id="6147" name="Picture 3" descr="File:SAP 2011 logo.svg - Wikimedia Commons"/>
          <p:cNvPicPr>
            <a:picLocks noChangeAspect="1" noChangeArrowheads="1"/>
          </p:cNvPicPr>
          <p:nvPr/>
        </p:nvPicPr>
        <p:blipFill>
          <a:blip r:embed="rId4" cstate="print"/>
          <a:srcRect/>
          <a:stretch>
            <a:fillRect/>
          </a:stretch>
        </p:blipFill>
        <p:spPr bwMode="auto">
          <a:xfrm>
            <a:off x="6868217" y="3857013"/>
            <a:ext cx="1046364" cy="533400"/>
          </a:xfrm>
          <a:prstGeom prst="rect">
            <a:avLst/>
          </a:prstGeom>
          <a:noFill/>
        </p:spPr>
      </p:pic>
      <p:pic>
        <p:nvPicPr>
          <p:cNvPr id="6148" name="Picture 4"/>
          <p:cNvPicPr>
            <a:picLocks noChangeAspect="1" noChangeArrowheads="1"/>
          </p:cNvPicPr>
          <p:nvPr/>
        </p:nvPicPr>
        <p:blipFill>
          <a:blip r:embed="rId5" cstate="print"/>
          <a:srcRect/>
          <a:stretch>
            <a:fillRect/>
          </a:stretch>
        </p:blipFill>
        <p:spPr bwMode="auto">
          <a:xfrm>
            <a:off x="472328" y="4401487"/>
            <a:ext cx="2743200" cy="775187"/>
          </a:xfrm>
          <a:prstGeom prst="rect">
            <a:avLst/>
          </a:prstGeom>
          <a:noFill/>
          <a:ln w="9525">
            <a:noFill/>
            <a:miter lim="800000"/>
            <a:headEnd/>
            <a:tailEnd/>
          </a:ln>
        </p:spPr>
      </p:pic>
      <p:sp>
        <p:nvSpPr>
          <p:cNvPr id="6146" name="AutoShape 2" descr="Amazon - bieżące problemy i awarie | Downdetecto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pic>
        <p:nvPicPr>
          <p:cNvPr id="3" name="Picture 3" descr="C:\Users\Natalia\Desktop\amazon.png"/>
          <p:cNvPicPr>
            <a:picLocks noChangeAspect="1" noChangeArrowheads="1"/>
          </p:cNvPicPr>
          <p:nvPr/>
        </p:nvPicPr>
        <p:blipFill>
          <a:blip r:embed="rId6" cstate="print"/>
          <a:srcRect/>
          <a:stretch>
            <a:fillRect/>
          </a:stretch>
        </p:blipFill>
        <p:spPr bwMode="auto">
          <a:xfrm>
            <a:off x="705098" y="5516703"/>
            <a:ext cx="1828800" cy="533400"/>
          </a:xfrm>
          <a:prstGeom prst="rect">
            <a:avLst/>
          </a:prstGeom>
          <a:noFill/>
        </p:spPr>
      </p:pic>
      <p:pic>
        <p:nvPicPr>
          <p:cNvPr id="10" name="Picture 9">
            <a:extLst>
              <a:ext uri="{FF2B5EF4-FFF2-40B4-BE49-F238E27FC236}">
                <a16:creationId xmlns:a16="http://schemas.microsoft.com/office/drawing/2014/main" id="{FF61479A-7AEC-4C58-B182-8EBA9C184C6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60346" y="5381552"/>
            <a:ext cx="3067298" cy="603420"/>
          </a:xfrm>
          <a:prstGeom prst="rect">
            <a:avLst/>
          </a:prstGeom>
        </p:spPr>
      </p:pic>
      <p:pic>
        <p:nvPicPr>
          <p:cNvPr id="14" name="Picture 13">
            <a:extLst>
              <a:ext uri="{FF2B5EF4-FFF2-40B4-BE49-F238E27FC236}">
                <a16:creationId xmlns:a16="http://schemas.microsoft.com/office/drawing/2014/main" id="{48121192-36C6-4C5B-A300-FA172CFC8105}"/>
              </a:ext>
            </a:extLst>
          </p:cNvPr>
          <p:cNvPicPr>
            <a:picLocks noChangeAspect="1"/>
          </p:cNvPicPr>
          <p:nvPr/>
        </p:nvPicPr>
        <p:blipFill>
          <a:blip r:embed="rId8"/>
          <a:stretch>
            <a:fillRect/>
          </a:stretch>
        </p:blipFill>
        <p:spPr>
          <a:xfrm>
            <a:off x="6593046" y="1768533"/>
            <a:ext cx="2224088" cy="736772"/>
          </a:xfrm>
          <a:prstGeom prst="rect">
            <a:avLst/>
          </a:prstGeom>
        </p:spPr>
      </p:pic>
      <p:pic>
        <p:nvPicPr>
          <p:cNvPr id="1026" name="Picture 2" descr="Platforma Logistyczna 𝗧𝗿𝗮𝗻𝘀.𝗲𝘂 | Platforma Trans.eu">
            <a:extLst>
              <a:ext uri="{FF2B5EF4-FFF2-40B4-BE49-F238E27FC236}">
                <a16:creationId xmlns:a16="http://schemas.microsoft.com/office/drawing/2014/main" id="{276580EA-1542-40EC-A73D-CD57FC129CA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79144" y="4540383"/>
            <a:ext cx="2635053" cy="51555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Goodloading - Log24.pl">
            <a:extLst>
              <a:ext uri="{FF2B5EF4-FFF2-40B4-BE49-F238E27FC236}">
                <a16:creationId xmlns:a16="http://schemas.microsoft.com/office/drawing/2014/main" id="{23BFD4BC-1C84-446E-83AE-34997AFDF5AF}"/>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859252" y="4593943"/>
            <a:ext cx="1332912" cy="112839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4" name="object 4"/>
          <p:cNvSpPr txBox="1">
            <a:spLocks noGrp="1"/>
          </p:cNvSpPr>
          <p:nvPr>
            <p:ph type="title"/>
          </p:nvPr>
        </p:nvSpPr>
        <p:spPr>
          <a:xfrm>
            <a:off x="1752601" y="228600"/>
            <a:ext cx="6477000" cy="430887"/>
          </a:xfrm>
          <a:prstGeom prst="rect">
            <a:avLst/>
          </a:prstGeom>
        </p:spPr>
        <p:txBody>
          <a:bodyPr vert="horz" wrap="square" lIns="0" tIns="0" rIns="0" bIns="0" rtlCol="0">
            <a:spAutoFit/>
          </a:bodyPr>
          <a:lstStyle/>
          <a:p>
            <a:pPr marL="355600" indent="-342900" algn="ctr">
              <a:lnSpc>
                <a:spcPct val="100000"/>
              </a:lnSpc>
              <a:spcBef>
                <a:spcPts val="600"/>
              </a:spcBef>
              <a:tabLst>
                <a:tab pos="354965" algn="l"/>
                <a:tab pos="355600" algn="l"/>
              </a:tabLst>
            </a:pPr>
            <a:r>
              <a:rPr lang="pl-PL" sz="2800" spc="-10" dirty="0">
                <a:solidFill>
                  <a:schemeClr val="tx1"/>
                </a:solidFill>
              </a:rPr>
              <a:t>METODY ILOŚCIOWE W LOGISTYCE</a:t>
            </a: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
        <p:nvSpPr>
          <p:cNvPr id="3" name="pole tekstowe 2">
            <a:extLst>
              <a:ext uri="{FF2B5EF4-FFF2-40B4-BE49-F238E27FC236}">
                <a16:creationId xmlns:a16="http://schemas.microsoft.com/office/drawing/2014/main" id="{99A3DBE2-9013-4FB4-8DBA-C1BB42E09DD7}"/>
              </a:ext>
            </a:extLst>
          </p:cNvPr>
          <p:cNvSpPr txBox="1"/>
          <p:nvPr/>
        </p:nvSpPr>
        <p:spPr>
          <a:xfrm>
            <a:off x="2933700" y="1143000"/>
            <a:ext cx="3505200" cy="369332"/>
          </a:xfrm>
          <a:prstGeom prst="rect">
            <a:avLst/>
          </a:prstGeom>
          <a:noFill/>
        </p:spPr>
        <p:txBody>
          <a:bodyPr wrap="square" rtlCol="0">
            <a:spAutoFit/>
          </a:bodyPr>
          <a:lstStyle>
            <a:defPPr>
              <a:defRPr lang="pl-PL"/>
            </a:defPPr>
            <a:lvl1pPr algn="ctr">
              <a:defRPr b="1">
                <a:solidFill>
                  <a:srgbClr val="A4002E"/>
                </a:solidFill>
              </a:defRPr>
            </a:lvl1pPr>
          </a:lstStyle>
          <a:p>
            <a:r>
              <a:rPr lang="pl-PL" dirty="0">
                <a:solidFill>
                  <a:srgbClr val="C00000"/>
                </a:solidFill>
              </a:rPr>
              <a:t>OPIS </a:t>
            </a:r>
            <a:r>
              <a:rPr lang="pl-PL" dirty="0"/>
              <a:t>MODUŁU</a:t>
            </a:r>
          </a:p>
        </p:txBody>
      </p:sp>
      <p:sp>
        <p:nvSpPr>
          <p:cNvPr id="6" name="pole tekstowe 5">
            <a:extLst>
              <a:ext uri="{FF2B5EF4-FFF2-40B4-BE49-F238E27FC236}">
                <a16:creationId xmlns:a16="http://schemas.microsoft.com/office/drawing/2014/main" id="{4EEB570E-3865-45B2-BD7B-32A6470A4DAE}"/>
              </a:ext>
            </a:extLst>
          </p:cNvPr>
          <p:cNvSpPr txBox="1"/>
          <p:nvPr/>
        </p:nvSpPr>
        <p:spPr>
          <a:xfrm>
            <a:off x="381000" y="1664732"/>
            <a:ext cx="8610600" cy="5324535"/>
          </a:xfrm>
          <a:prstGeom prst="rect">
            <a:avLst/>
          </a:prstGeom>
          <a:noFill/>
        </p:spPr>
        <p:txBody>
          <a:bodyPr wrap="square" rtlCol="0">
            <a:spAutoFit/>
          </a:bodyPr>
          <a:lstStyle/>
          <a:p>
            <a:r>
              <a:rPr lang="pl-PL" sz="2000" dirty="0"/>
              <a:t>Logistyka to nauka interdyscyplinarna. Pracując na stanowiskach logistycznych prócz umiejętności tzw. „miękkich”, konieczne jest posiadanie umiejętności „twardych”. Dlatego też w module tym studenci poszerzą swoją wiedzę z obszaru metod ilościowych wykorzystywanych w logistyce, w tym prognozowania, pozyskiwania i analizy danych,  modeli decyzyjnych wykorzystywanych w logistyce, a także nauczą się w jaki sposób budować wskaźniki i mierniki efektywności procesów logistycznych. </a:t>
            </a:r>
          </a:p>
          <a:p>
            <a:endParaRPr lang="pl-PL" sz="2000" dirty="0">
              <a:solidFill>
                <a:srgbClr val="A4002E"/>
              </a:solidFill>
            </a:endParaRPr>
          </a:p>
          <a:p>
            <a:r>
              <a:rPr lang="pl-PL" sz="2000" dirty="0">
                <a:solidFill>
                  <a:srgbClr val="A4002E"/>
                </a:solidFill>
              </a:rPr>
              <a:t>Katedra wiodąca: </a:t>
            </a:r>
            <a:r>
              <a:rPr lang="pl-PL" sz="2000" dirty="0"/>
              <a:t>Katedra Logistyki </a:t>
            </a:r>
          </a:p>
          <a:p>
            <a:endParaRPr lang="pl-PL" sz="2000" dirty="0"/>
          </a:p>
          <a:p>
            <a:r>
              <a:rPr lang="pl-PL" sz="2000" dirty="0">
                <a:solidFill>
                  <a:srgbClr val="A4002E"/>
                </a:solidFill>
              </a:rPr>
              <a:t>Potencjalne miejsca zatrudnienia: </a:t>
            </a:r>
            <a:r>
              <a:rPr lang="pl-PL" sz="2000" dirty="0"/>
              <a:t>firmy usługowe i produkcyjne</a:t>
            </a:r>
          </a:p>
          <a:p>
            <a:endParaRPr lang="pl-PL" sz="2000" dirty="0"/>
          </a:p>
          <a:p>
            <a:r>
              <a:rPr lang="pl-PL" sz="2000" dirty="0">
                <a:solidFill>
                  <a:srgbClr val="A4002E"/>
                </a:solidFill>
              </a:rPr>
              <a:t>Przykładowe stanowiska pracy: </a:t>
            </a:r>
            <a:r>
              <a:rPr lang="pl-PL" sz="2000" dirty="0"/>
              <a:t>specjalista ds. planowania, specjalista ds. prognozowania, analityk ds. logistyki, specjalista ds. procesów logistycznych</a:t>
            </a:r>
          </a:p>
          <a:p>
            <a:endParaRPr lang="pl-PL" sz="2000" dirty="0"/>
          </a:p>
          <a:p>
            <a:endParaRPr lang="pl-PL" sz="2000" dirty="0"/>
          </a:p>
          <a:p>
            <a:pPr algn="ctr"/>
            <a:endParaRPr lang="pl-PL" sz="2000" dirty="0"/>
          </a:p>
        </p:txBody>
      </p:sp>
    </p:spTree>
    <p:extLst>
      <p:ext uri="{BB962C8B-B14F-4D97-AF65-F5344CB8AC3E}">
        <p14:creationId xmlns:p14="http://schemas.microsoft.com/office/powerpoint/2010/main" val="1803521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
        <p:nvSpPr>
          <p:cNvPr id="3" name="pole tekstowe 2">
            <a:extLst>
              <a:ext uri="{FF2B5EF4-FFF2-40B4-BE49-F238E27FC236}">
                <a16:creationId xmlns:a16="http://schemas.microsoft.com/office/drawing/2014/main" id="{99A3DBE2-9013-4FB4-8DBA-C1BB42E09DD7}"/>
              </a:ext>
            </a:extLst>
          </p:cNvPr>
          <p:cNvSpPr txBox="1"/>
          <p:nvPr/>
        </p:nvSpPr>
        <p:spPr>
          <a:xfrm>
            <a:off x="2025410" y="1151269"/>
            <a:ext cx="5334000" cy="369332"/>
          </a:xfrm>
          <a:prstGeom prst="rect">
            <a:avLst/>
          </a:prstGeom>
          <a:noFill/>
        </p:spPr>
        <p:txBody>
          <a:bodyPr wrap="square" rtlCol="0">
            <a:spAutoFit/>
          </a:bodyPr>
          <a:lstStyle/>
          <a:p>
            <a:pPr algn="ctr"/>
            <a:r>
              <a:rPr lang="pl-PL" b="1" dirty="0">
                <a:solidFill>
                  <a:srgbClr val="A4002E"/>
                </a:solidFill>
              </a:rPr>
              <a:t>PRZEDMIOTY REALIZOWANE W MODULE</a:t>
            </a:r>
          </a:p>
        </p:txBody>
      </p:sp>
      <p:graphicFrame>
        <p:nvGraphicFramePr>
          <p:cNvPr id="7" name="Tabela 6">
            <a:extLst>
              <a:ext uri="{FF2B5EF4-FFF2-40B4-BE49-F238E27FC236}">
                <a16:creationId xmlns:a16="http://schemas.microsoft.com/office/drawing/2014/main" id="{22BDE32B-F0C1-46CB-B18F-C0AFEAB515C3}"/>
              </a:ext>
            </a:extLst>
          </p:cNvPr>
          <p:cNvGraphicFramePr>
            <a:graphicFrameLocks noGrp="1"/>
          </p:cNvGraphicFramePr>
          <p:nvPr>
            <p:extLst>
              <p:ext uri="{D42A27DB-BD31-4B8C-83A1-F6EECF244321}">
                <p14:modId xmlns:p14="http://schemas.microsoft.com/office/powerpoint/2010/main" val="3549726050"/>
              </p:ext>
            </p:extLst>
          </p:nvPr>
        </p:nvGraphicFramePr>
        <p:xfrm>
          <a:off x="457200" y="1752600"/>
          <a:ext cx="8274527" cy="2316480"/>
        </p:xfrm>
        <a:graphic>
          <a:graphicData uri="http://schemas.openxmlformats.org/drawingml/2006/table">
            <a:tbl>
              <a:tblPr firstRow="1" bandRow="1">
                <a:tableStyleId>{5C22544A-7EE6-4342-B048-85BDC9FD1C3A}</a:tableStyleId>
              </a:tblPr>
              <a:tblGrid>
                <a:gridCol w="4137264">
                  <a:extLst>
                    <a:ext uri="{9D8B030D-6E8A-4147-A177-3AD203B41FA5}">
                      <a16:colId xmlns:a16="http://schemas.microsoft.com/office/drawing/2014/main" val="3564570837"/>
                    </a:ext>
                  </a:extLst>
                </a:gridCol>
                <a:gridCol w="720701">
                  <a:extLst>
                    <a:ext uri="{9D8B030D-6E8A-4147-A177-3AD203B41FA5}">
                      <a16:colId xmlns:a16="http://schemas.microsoft.com/office/drawing/2014/main" val="1897902469"/>
                    </a:ext>
                  </a:extLst>
                </a:gridCol>
                <a:gridCol w="569427">
                  <a:extLst>
                    <a:ext uri="{9D8B030D-6E8A-4147-A177-3AD203B41FA5}">
                      <a16:colId xmlns:a16="http://schemas.microsoft.com/office/drawing/2014/main" val="3983585651"/>
                    </a:ext>
                  </a:extLst>
                </a:gridCol>
                <a:gridCol w="569427">
                  <a:extLst>
                    <a:ext uri="{9D8B030D-6E8A-4147-A177-3AD203B41FA5}">
                      <a16:colId xmlns:a16="http://schemas.microsoft.com/office/drawing/2014/main" val="3865293999"/>
                    </a:ext>
                  </a:extLst>
                </a:gridCol>
                <a:gridCol w="569427">
                  <a:extLst>
                    <a:ext uri="{9D8B030D-6E8A-4147-A177-3AD203B41FA5}">
                      <a16:colId xmlns:a16="http://schemas.microsoft.com/office/drawing/2014/main" val="1455863342"/>
                    </a:ext>
                  </a:extLst>
                </a:gridCol>
                <a:gridCol w="569427">
                  <a:extLst>
                    <a:ext uri="{9D8B030D-6E8A-4147-A177-3AD203B41FA5}">
                      <a16:colId xmlns:a16="http://schemas.microsoft.com/office/drawing/2014/main" val="3786164075"/>
                    </a:ext>
                  </a:extLst>
                </a:gridCol>
                <a:gridCol w="569427">
                  <a:extLst>
                    <a:ext uri="{9D8B030D-6E8A-4147-A177-3AD203B41FA5}">
                      <a16:colId xmlns:a16="http://schemas.microsoft.com/office/drawing/2014/main" val="592996711"/>
                    </a:ext>
                  </a:extLst>
                </a:gridCol>
                <a:gridCol w="569427">
                  <a:extLst>
                    <a:ext uri="{9D8B030D-6E8A-4147-A177-3AD203B41FA5}">
                      <a16:colId xmlns:a16="http://schemas.microsoft.com/office/drawing/2014/main" val="1523768555"/>
                    </a:ext>
                  </a:extLst>
                </a:gridCol>
              </a:tblGrid>
              <a:tr h="289560">
                <a:tc rowSpan="2">
                  <a:txBody>
                    <a:bodyPr/>
                    <a:lstStyle/>
                    <a:p>
                      <a:pPr algn="ctr"/>
                      <a:r>
                        <a:rPr lang="pl-PL" sz="1600" dirty="0"/>
                        <a:t>Nazwa przedmiotu</a:t>
                      </a:r>
                    </a:p>
                  </a:txBody>
                  <a:tcPr anchor="ctr"/>
                </a:tc>
                <a:tc rowSpan="2">
                  <a:txBody>
                    <a:bodyPr/>
                    <a:lstStyle/>
                    <a:p>
                      <a:pPr algn="ctr"/>
                      <a:r>
                        <a:rPr lang="pl-PL" sz="1600" dirty="0" err="1"/>
                        <a:t>Sem</a:t>
                      </a:r>
                      <a:r>
                        <a:rPr lang="pl-PL" sz="1600" dirty="0"/>
                        <a:t>.</a:t>
                      </a:r>
                    </a:p>
                  </a:txBody>
                  <a:tcPr anchor="ctr"/>
                </a:tc>
                <a:tc gridSpan="3">
                  <a:txBody>
                    <a:bodyPr/>
                    <a:lstStyle/>
                    <a:p>
                      <a:pPr algn="ctr"/>
                      <a:r>
                        <a:rPr lang="pl-PL" sz="1600" dirty="0"/>
                        <a:t>Stacjonarne</a:t>
                      </a:r>
                    </a:p>
                  </a:txBody>
                  <a:tcPr/>
                </a:tc>
                <a:tc hMerge="1">
                  <a:txBody>
                    <a:bodyPr/>
                    <a:lstStyle/>
                    <a:p>
                      <a:endParaRPr lang="pl-PL"/>
                    </a:p>
                  </a:txBody>
                  <a:tcPr/>
                </a:tc>
                <a:tc hMerge="1">
                  <a:txBody>
                    <a:bodyPr/>
                    <a:lstStyle/>
                    <a:p>
                      <a:endParaRPr lang="pl-PL"/>
                    </a:p>
                  </a:txBody>
                  <a:tcPr/>
                </a:tc>
                <a:tc gridSpan="3">
                  <a:txBody>
                    <a:bodyPr/>
                    <a:lstStyle/>
                    <a:p>
                      <a:pPr algn="ctr"/>
                      <a:r>
                        <a:rPr lang="pl-PL" sz="1600" dirty="0"/>
                        <a:t>Niestacjonarne</a:t>
                      </a:r>
                    </a:p>
                  </a:txBody>
                  <a:tcPr/>
                </a:tc>
                <a:tc hMerge="1">
                  <a:txBody>
                    <a:bodyPr/>
                    <a:lstStyle/>
                    <a:p>
                      <a:endParaRPr lang="pl-PL"/>
                    </a:p>
                  </a:txBody>
                  <a:tcPr/>
                </a:tc>
                <a:tc hMerge="1">
                  <a:txBody>
                    <a:bodyPr/>
                    <a:lstStyle/>
                    <a:p>
                      <a:pPr algn="ctr"/>
                      <a:endParaRPr lang="pl-PL" sz="1600" dirty="0"/>
                    </a:p>
                  </a:txBody>
                  <a:tcPr/>
                </a:tc>
                <a:extLst>
                  <a:ext uri="{0D108BD9-81ED-4DB2-BD59-A6C34878D82A}">
                    <a16:rowId xmlns:a16="http://schemas.microsoft.com/office/drawing/2014/main" val="2025245347"/>
                  </a:ext>
                </a:extLst>
              </a:tr>
              <a:tr h="0">
                <a:tc vMerge="1">
                  <a:txBody>
                    <a:bodyPr/>
                    <a:lstStyle/>
                    <a:p>
                      <a:pPr algn="ctr"/>
                      <a:endParaRPr lang="pl-PL" sz="1600" dirty="0"/>
                    </a:p>
                  </a:txBody>
                  <a:tcPr/>
                </a:tc>
                <a:tc vMerge="1">
                  <a:txBody>
                    <a:bodyPr/>
                    <a:lstStyle/>
                    <a:p>
                      <a:pPr algn="ctr"/>
                      <a:endParaRPr lang="pl-PL" sz="1600" dirty="0"/>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Wyk.</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 </a:t>
                      </a:r>
                      <a:br>
                        <a:rPr lang="pl-PL" sz="1400" b="1" dirty="0">
                          <a:solidFill>
                            <a:schemeClr val="lt1"/>
                          </a:solidFill>
                          <a:latin typeface="+mn-lt"/>
                          <a:ea typeface="+mn-ea"/>
                          <a:cs typeface="+mn-cs"/>
                        </a:rPr>
                      </a:br>
                      <a:r>
                        <a:rPr lang="pl-PL" sz="1400" b="1" dirty="0">
                          <a:solidFill>
                            <a:schemeClr val="lt1"/>
                          </a:solidFill>
                          <a:latin typeface="+mn-lt"/>
                          <a:ea typeface="+mn-ea"/>
                          <a:cs typeface="+mn-cs"/>
                        </a:rPr>
                        <a:t>kom.</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Wyk.</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 </a:t>
                      </a:r>
                      <a:br>
                        <a:rPr lang="pl-PL" sz="1400" b="1" dirty="0">
                          <a:solidFill>
                            <a:schemeClr val="lt1"/>
                          </a:solidFill>
                          <a:latin typeface="+mn-lt"/>
                          <a:ea typeface="+mn-ea"/>
                          <a:cs typeface="+mn-cs"/>
                        </a:rPr>
                      </a:br>
                      <a:r>
                        <a:rPr lang="pl-PL" sz="1400" b="1" dirty="0">
                          <a:solidFill>
                            <a:schemeClr val="lt1"/>
                          </a:solidFill>
                          <a:latin typeface="+mn-lt"/>
                          <a:ea typeface="+mn-ea"/>
                          <a:cs typeface="+mn-cs"/>
                        </a:rPr>
                        <a:t>kom.</a:t>
                      </a:r>
                    </a:p>
                  </a:txBody>
                  <a:tcPr anchor="ctr">
                    <a:solidFill>
                      <a:srgbClr val="4F81BD"/>
                    </a:solidFill>
                  </a:tcPr>
                </a:tc>
                <a:extLst>
                  <a:ext uri="{0D108BD9-81ED-4DB2-BD59-A6C34878D82A}">
                    <a16:rowId xmlns:a16="http://schemas.microsoft.com/office/drawing/2014/main" val="4004755311"/>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Efektywność procesów logistycznych </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V</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extLst>
                  <a:ext uri="{0D108BD9-81ED-4DB2-BD59-A6C34878D82A}">
                    <a16:rowId xmlns:a16="http://schemas.microsoft.com/office/drawing/2014/main" val="2751028509"/>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Modele decyzyjne w logistyce</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V</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8</a:t>
                      </a:r>
                    </a:p>
                  </a:txBody>
                  <a:tcPr marL="0" marR="0" marT="0" marB="0" anchor="ctr"/>
                </a:tc>
                <a:extLst>
                  <a:ext uri="{0D108BD9-81ED-4DB2-BD59-A6C34878D82A}">
                    <a16:rowId xmlns:a16="http://schemas.microsoft.com/office/drawing/2014/main" val="932480341"/>
                  </a:ext>
                </a:extLst>
              </a:tr>
              <a:tr h="131034">
                <a:tc>
                  <a:txBody>
                    <a:bodyPr/>
                    <a:lstStyle/>
                    <a:p>
                      <a:pPr algn="l" fontAlgn="b"/>
                      <a:r>
                        <a:rPr lang="pl-PL" sz="1600" b="0" i="0" u="none" strike="noStrike" dirty="0">
                          <a:solidFill>
                            <a:srgbClr val="000000"/>
                          </a:solidFill>
                          <a:latin typeface="Calibri Light" pitchFamily="34" charset="0"/>
                          <a:ea typeface="+mn-ea"/>
                          <a:cs typeface="Calibri Light" pitchFamily="34" charset="0"/>
                        </a:rPr>
                        <a:t>Prognozowanie w logistyce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8</a:t>
                      </a:r>
                    </a:p>
                  </a:txBody>
                  <a:tcPr marL="0" marR="0" marT="0" marB="0" anchor="ctr"/>
                </a:tc>
                <a:extLst>
                  <a:ext uri="{0D108BD9-81ED-4DB2-BD59-A6C34878D82A}">
                    <a16:rowId xmlns:a16="http://schemas.microsoft.com/office/drawing/2014/main" val="4170953197"/>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Pozyskiwanie i wizualizacja danych</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8</a:t>
                      </a:r>
                    </a:p>
                  </a:txBody>
                  <a:tcPr marL="0" marR="0" marT="0" marB="0" anchor="ctr"/>
                </a:tc>
                <a:extLst>
                  <a:ext uri="{0D108BD9-81ED-4DB2-BD59-A6C34878D82A}">
                    <a16:rowId xmlns:a16="http://schemas.microsoft.com/office/drawing/2014/main" val="3948677474"/>
                  </a:ext>
                </a:extLst>
              </a:tr>
            </a:tbl>
          </a:graphicData>
        </a:graphic>
      </p:graphicFrame>
      <p:sp>
        <p:nvSpPr>
          <p:cNvPr id="11" name="object 4"/>
          <p:cNvSpPr txBox="1">
            <a:spLocks noGrp="1"/>
          </p:cNvSpPr>
          <p:nvPr>
            <p:ph type="title"/>
          </p:nvPr>
        </p:nvSpPr>
        <p:spPr>
          <a:xfrm>
            <a:off x="1752601" y="228600"/>
            <a:ext cx="6477000" cy="430887"/>
          </a:xfrm>
          <a:prstGeom prst="rect">
            <a:avLst/>
          </a:prstGeom>
        </p:spPr>
        <p:txBody>
          <a:bodyPr vert="horz" wrap="square" lIns="0" tIns="0" rIns="0" bIns="0" rtlCol="0">
            <a:spAutoFit/>
          </a:bodyPr>
          <a:lstStyle/>
          <a:p>
            <a:pPr marL="355600" indent="-342900" algn="ctr">
              <a:lnSpc>
                <a:spcPct val="100000"/>
              </a:lnSpc>
              <a:spcBef>
                <a:spcPts val="600"/>
              </a:spcBef>
              <a:tabLst>
                <a:tab pos="354965" algn="l"/>
                <a:tab pos="355600" algn="l"/>
              </a:tabLst>
            </a:pPr>
            <a:r>
              <a:rPr lang="pl-PL" sz="2800" spc="-10" dirty="0">
                <a:solidFill>
                  <a:schemeClr val="tx1"/>
                </a:solidFill>
              </a:rPr>
              <a:t>METODY ILOŚCIOWE W LOGISTYCE</a:t>
            </a:r>
          </a:p>
        </p:txBody>
      </p:sp>
    </p:spTree>
    <p:extLst>
      <p:ext uri="{BB962C8B-B14F-4D97-AF65-F5344CB8AC3E}">
        <p14:creationId xmlns:p14="http://schemas.microsoft.com/office/powerpoint/2010/main" val="94026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4" name="object 4"/>
          <p:cNvSpPr txBox="1">
            <a:spLocks noGrp="1"/>
          </p:cNvSpPr>
          <p:nvPr>
            <p:ph type="title"/>
          </p:nvPr>
        </p:nvSpPr>
        <p:spPr>
          <a:xfrm>
            <a:off x="1828800" y="0"/>
            <a:ext cx="6172199" cy="861774"/>
          </a:xfrm>
          <a:prstGeom prst="rect">
            <a:avLst/>
          </a:prstGeom>
        </p:spPr>
        <p:txBody>
          <a:bodyPr vert="horz" wrap="square" lIns="0" tIns="0" rIns="0" bIns="0" rtlCol="0">
            <a:spAutoFit/>
          </a:bodyPr>
          <a:lstStyle/>
          <a:p>
            <a:pPr marL="355600" indent="-342900" algn="ctr">
              <a:lnSpc>
                <a:spcPct val="100000"/>
              </a:lnSpc>
              <a:spcBef>
                <a:spcPts val="600"/>
              </a:spcBef>
              <a:tabLst>
                <a:tab pos="354965" algn="l"/>
                <a:tab pos="355600" algn="l"/>
              </a:tabLst>
            </a:pPr>
            <a:r>
              <a:rPr lang="pl-PL" sz="2800" spc="-10" dirty="0">
                <a:solidFill>
                  <a:schemeClr val="tx1"/>
                </a:solidFill>
              </a:rPr>
              <a:t>LOGISTYKA W PRZEDSIĘBIORSTWIE PRODUKCYJNYM</a:t>
            </a: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
        <p:nvSpPr>
          <p:cNvPr id="3" name="pole tekstowe 2">
            <a:extLst>
              <a:ext uri="{FF2B5EF4-FFF2-40B4-BE49-F238E27FC236}">
                <a16:creationId xmlns:a16="http://schemas.microsoft.com/office/drawing/2014/main" id="{99A3DBE2-9013-4FB4-8DBA-C1BB42E09DD7}"/>
              </a:ext>
            </a:extLst>
          </p:cNvPr>
          <p:cNvSpPr txBox="1"/>
          <p:nvPr/>
        </p:nvSpPr>
        <p:spPr>
          <a:xfrm>
            <a:off x="2933700" y="1143000"/>
            <a:ext cx="3505200" cy="369332"/>
          </a:xfrm>
          <a:prstGeom prst="rect">
            <a:avLst/>
          </a:prstGeom>
          <a:noFill/>
        </p:spPr>
        <p:txBody>
          <a:bodyPr wrap="square" rtlCol="0">
            <a:spAutoFit/>
          </a:bodyPr>
          <a:lstStyle>
            <a:defPPr>
              <a:defRPr lang="pl-PL"/>
            </a:defPPr>
            <a:lvl1pPr algn="ctr">
              <a:defRPr b="1">
                <a:solidFill>
                  <a:srgbClr val="A4002E"/>
                </a:solidFill>
              </a:defRPr>
            </a:lvl1pPr>
          </a:lstStyle>
          <a:p>
            <a:r>
              <a:rPr lang="pl-PL" dirty="0">
                <a:solidFill>
                  <a:srgbClr val="C00000"/>
                </a:solidFill>
              </a:rPr>
              <a:t>OPIS </a:t>
            </a:r>
            <a:r>
              <a:rPr lang="pl-PL" dirty="0"/>
              <a:t>MODUŁU</a:t>
            </a:r>
          </a:p>
        </p:txBody>
      </p:sp>
      <p:sp>
        <p:nvSpPr>
          <p:cNvPr id="6" name="pole tekstowe 5">
            <a:extLst>
              <a:ext uri="{FF2B5EF4-FFF2-40B4-BE49-F238E27FC236}">
                <a16:creationId xmlns:a16="http://schemas.microsoft.com/office/drawing/2014/main" id="{4EEB570E-3865-45B2-BD7B-32A6470A4DAE}"/>
              </a:ext>
            </a:extLst>
          </p:cNvPr>
          <p:cNvSpPr txBox="1"/>
          <p:nvPr/>
        </p:nvSpPr>
        <p:spPr>
          <a:xfrm>
            <a:off x="381000" y="1664732"/>
            <a:ext cx="8610600" cy="5016758"/>
          </a:xfrm>
          <a:prstGeom prst="rect">
            <a:avLst/>
          </a:prstGeom>
          <a:noFill/>
        </p:spPr>
        <p:txBody>
          <a:bodyPr wrap="square" rtlCol="0">
            <a:spAutoFit/>
          </a:bodyPr>
          <a:lstStyle/>
          <a:p>
            <a:r>
              <a:rPr lang="pl-PL" sz="2000" dirty="0"/>
              <a:t>Celem tego modułu jest poznanie przez studentów podstawowych zadań logistycznych wspomagających nowoczesne zarządzanie w przedsiębiorstwie produkcyjnym. W trakcie zajęć studenci będą mieli możliwość zapoznania się z zadaniami logistycznego wspomagania produkcji, tj. planowanie i harmonogramowanie produkcji oraz rozwój i budowanie zaangażowania pracowników sfery wykonawczej.</a:t>
            </a:r>
          </a:p>
          <a:p>
            <a:endParaRPr lang="pl-PL" sz="2000" dirty="0">
              <a:solidFill>
                <a:srgbClr val="A4002E"/>
              </a:solidFill>
            </a:endParaRPr>
          </a:p>
          <a:p>
            <a:r>
              <a:rPr lang="pl-PL" sz="2000" dirty="0">
                <a:solidFill>
                  <a:srgbClr val="A4002E"/>
                </a:solidFill>
              </a:rPr>
              <a:t>Katedra wiodąca: </a:t>
            </a:r>
            <a:r>
              <a:rPr lang="pl-PL" sz="2000" dirty="0"/>
              <a:t>Katedra Zarządzania Produkcją i Pracą</a:t>
            </a:r>
          </a:p>
          <a:p>
            <a:endParaRPr lang="pl-PL" sz="2000" dirty="0"/>
          </a:p>
          <a:p>
            <a:r>
              <a:rPr lang="pl-PL" sz="2000" dirty="0">
                <a:solidFill>
                  <a:srgbClr val="A4002E"/>
                </a:solidFill>
              </a:rPr>
              <a:t>Potencjalne miejsca zatrudnienia: </a:t>
            </a:r>
            <a:r>
              <a:rPr lang="pl-PL" sz="2000" dirty="0"/>
              <a:t>przede wszystkim firmy produkcyjne</a:t>
            </a:r>
          </a:p>
          <a:p>
            <a:endParaRPr lang="pl-PL" sz="2000" dirty="0"/>
          </a:p>
          <a:p>
            <a:r>
              <a:rPr lang="pl-PL" sz="2000" dirty="0">
                <a:solidFill>
                  <a:srgbClr val="A4002E"/>
                </a:solidFill>
              </a:rPr>
              <a:t>Przykładowe stanowiska pracy: </a:t>
            </a:r>
            <a:r>
              <a:rPr lang="pl-PL" sz="2000" dirty="0"/>
              <a:t>specjalista ds. planowania produkcji, planista utrzymania ruchu, specjalista ds. zaopatrzenia produkcji, brygadzista</a:t>
            </a:r>
          </a:p>
          <a:p>
            <a:endParaRPr lang="pl-PL" sz="2000" dirty="0"/>
          </a:p>
          <a:p>
            <a:endParaRPr lang="pl-PL" sz="2000" dirty="0"/>
          </a:p>
          <a:p>
            <a:pPr algn="ctr"/>
            <a:endParaRPr lang="pl-PL" sz="2000" dirty="0"/>
          </a:p>
        </p:txBody>
      </p:sp>
    </p:spTree>
    <p:extLst>
      <p:ext uri="{BB962C8B-B14F-4D97-AF65-F5344CB8AC3E}">
        <p14:creationId xmlns:p14="http://schemas.microsoft.com/office/powerpoint/2010/main" val="1803521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
        <p:nvSpPr>
          <p:cNvPr id="3" name="pole tekstowe 2">
            <a:extLst>
              <a:ext uri="{FF2B5EF4-FFF2-40B4-BE49-F238E27FC236}">
                <a16:creationId xmlns:a16="http://schemas.microsoft.com/office/drawing/2014/main" id="{99A3DBE2-9013-4FB4-8DBA-C1BB42E09DD7}"/>
              </a:ext>
            </a:extLst>
          </p:cNvPr>
          <p:cNvSpPr txBox="1"/>
          <p:nvPr/>
        </p:nvSpPr>
        <p:spPr>
          <a:xfrm>
            <a:off x="2025410" y="1151269"/>
            <a:ext cx="5334000" cy="369332"/>
          </a:xfrm>
          <a:prstGeom prst="rect">
            <a:avLst/>
          </a:prstGeom>
          <a:noFill/>
        </p:spPr>
        <p:txBody>
          <a:bodyPr wrap="square" rtlCol="0">
            <a:spAutoFit/>
          </a:bodyPr>
          <a:lstStyle/>
          <a:p>
            <a:pPr algn="ctr"/>
            <a:r>
              <a:rPr lang="pl-PL" b="1" dirty="0">
                <a:solidFill>
                  <a:srgbClr val="A4002E"/>
                </a:solidFill>
              </a:rPr>
              <a:t>PRZEDMIOTY REALIZOWANE W MODULE</a:t>
            </a:r>
          </a:p>
        </p:txBody>
      </p:sp>
      <p:graphicFrame>
        <p:nvGraphicFramePr>
          <p:cNvPr id="7" name="Tabela 6">
            <a:extLst>
              <a:ext uri="{FF2B5EF4-FFF2-40B4-BE49-F238E27FC236}">
                <a16:creationId xmlns:a16="http://schemas.microsoft.com/office/drawing/2014/main" id="{22BDE32B-F0C1-46CB-B18F-C0AFEAB515C3}"/>
              </a:ext>
            </a:extLst>
          </p:cNvPr>
          <p:cNvGraphicFramePr>
            <a:graphicFrameLocks noGrp="1"/>
          </p:cNvGraphicFramePr>
          <p:nvPr>
            <p:extLst>
              <p:ext uri="{D42A27DB-BD31-4B8C-83A1-F6EECF244321}">
                <p14:modId xmlns:p14="http://schemas.microsoft.com/office/powerpoint/2010/main" val="3320498204"/>
              </p:ext>
            </p:extLst>
          </p:nvPr>
        </p:nvGraphicFramePr>
        <p:xfrm>
          <a:off x="457200" y="1752600"/>
          <a:ext cx="8274527" cy="2560320"/>
        </p:xfrm>
        <a:graphic>
          <a:graphicData uri="http://schemas.openxmlformats.org/drawingml/2006/table">
            <a:tbl>
              <a:tblPr firstRow="1" bandRow="1">
                <a:tableStyleId>{5C22544A-7EE6-4342-B048-85BDC9FD1C3A}</a:tableStyleId>
              </a:tblPr>
              <a:tblGrid>
                <a:gridCol w="4137264">
                  <a:extLst>
                    <a:ext uri="{9D8B030D-6E8A-4147-A177-3AD203B41FA5}">
                      <a16:colId xmlns:a16="http://schemas.microsoft.com/office/drawing/2014/main" val="3564570837"/>
                    </a:ext>
                  </a:extLst>
                </a:gridCol>
                <a:gridCol w="720701">
                  <a:extLst>
                    <a:ext uri="{9D8B030D-6E8A-4147-A177-3AD203B41FA5}">
                      <a16:colId xmlns:a16="http://schemas.microsoft.com/office/drawing/2014/main" val="1897902469"/>
                    </a:ext>
                  </a:extLst>
                </a:gridCol>
                <a:gridCol w="569427">
                  <a:extLst>
                    <a:ext uri="{9D8B030D-6E8A-4147-A177-3AD203B41FA5}">
                      <a16:colId xmlns:a16="http://schemas.microsoft.com/office/drawing/2014/main" val="3983585651"/>
                    </a:ext>
                  </a:extLst>
                </a:gridCol>
                <a:gridCol w="569427">
                  <a:extLst>
                    <a:ext uri="{9D8B030D-6E8A-4147-A177-3AD203B41FA5}">
                      <a16:colId xmlns:a16="http://schemas.microsoft.com/office/drawing/2014/main" val="3865293999"/>
                    </a:ext>
                  </a:extLst>
                </a:gridCol>
                <a:gridCol w="569427">
                  <a:extLst>
                    <a:ext uri="{9D8B030D-6E8A-4147-A177-3AD203B41FA5}">
                      <a16:colId xmlns:a16="http://schemas.microsoft.com/office/drawing/2014/main" val="1455863342"/>
                    </a:ext>
                  </a:extLst>
                </a:gridCol>
                <a:gridCol w="569427">
                  <a:extLst>
                    <a:ext uri="{9D8B030D-6E8A-4147-A177-3AD203B41FA5}">
                      <a16:colId xmlns:a16="http://schemas.microsoft.com/office/drawing/2014/main" val="3786164075"/>
                    </a:ext>
                  </a:extLst>
                </a:gridCol>
                <a:gridCol w="569427">
                  <a:extLst>
                    <a:ext uri="{9D8B030D-6E8A-4147-A177-3AD203B41FA5}">
                      <a16:colId xmlns:a16="http://schemas.microsoft.com/office/drawing/2014/main" val="592996711"/>
                    </a:ext>
                  </a:extLst>
                </a:gridCol>
                <a:gridCol w="569427">
                  <a:extLst>
                    <a:ext uri="{9D8B030D-6E8A-4147-A177-3AD203B41FA5}">
                      <a16:colId xmlns:a16="http://schemas.microsoft.com/office/drawing/2014/main" val="1523768555"/>
                    </a:ext>
                  </a:extLst>
                </a:gridCol>
              </a:tblGrid>
              <a:tr h="289560">
                <a:tc rowSpan="2">
                  <a:txBody>
                    <a:bodyPr/>
                    <a:lstStyle/>
                    <a:p>
                      <a:pPr algn="ctr"/>
                      <a:r>
                        <a:rPr lang="pl-PL" sz="1600" dirty="0"/>
                        <a:t>Nazwa przedmiotu-</a:t>
                      </a:r>
                    </a:p>
                  </a:txBody>
                  <a:tcPr anchor="ctr"/>
                </a:tc>
                <a:tc rowSpan="2">
                  <a:txBody>
                    <a:bodyPr/>
                    <a:lstStyle/>
                    <a:p>
                      <a:pPr algn="ctr"/>
                      <a:r>
                        <a:rPr lang="pl-PL" sz="1600" dirty="0" err="1"/>
                        <a:t>Sem</a:t>
                      </a:r>
                      <a:r>
                        <a:rPr lang="pl-PL" sz="1600" dirty="0"/>
                        <a:t>.</a:t>
                      </a:r>
                    </a:p>
                  </a:txBody>
                  <a:tcPr anchor="ctr"/>
                </a:tc>
                <a:tc gridSpan="3">
                  <a:txBody>
                    <a:bodyPr/>
                    <a:lstStyle/>
                    <a:p>
                      <a:pPr algn="ctr"/>
                      <a:r>
                        <a:rPr lang="pl-PL" sz="1600" dirty="0"/>
                        <a:t>Stacjonarne</a:t>
                      </a:r>
                    </a:p>
                  </a:txBody>
                  <a:tcPr/>
                </a:tc>
                <a:tc hMerge="1">
                  <a:txBody>
                    <a:bodyPr/>
                    <a:lstStyle/>
                    <a:p>
                      <a:endParaRPr lang="pl-PL"/>
                    </a:p>
                  </a:txBody>
                  <a:tcPr/>
                </a:tc>
                <a:tc hMerge="1">
                  <a:txBody>
                    <a:bodyPr/>
                    <a:lstStyle/>
                    <a:p>
                      <a:endParaRPr lang="pl-PL"/>
                    </a:p>
                  </a:txBody>
                  <a:tcPr/>
                </a:tc>
                <a:tc gridSpan="3">
                  <a:txBody>
                    <a:bodyPr/>
                    <a:lstStyle/>
                    <a:p>
                      <a:pPr algn="ctr"/>
                      <a:r>
                        <a:rPr lang="pl-PL" sz="1600" dirty="0"/>
                        <a:t>Niestacjonarne</a:t>
                      </a:r>
                    </a:p>
                  </a:txBody>
                  <a:tcPr/>
                </a:tc>
                <a:tc hMerge="1">
                  <a:txBody>
                    <a:bodyPr/>
                    <a:lstStyle/>
                    <a:p>
                      <a:endParaRPr lang="pl-PL"/>
                    </a:p>
                  </a:txBody>
                  <a:tcPr/>
                </a:tc>
                <a:tc hMerge="1">
                  <a:txBody>
                    <a:bodyPr/>
                    <a:lstStyle/>
                    <a:p>
                      <a:pPr algn="ctr"/>
                      <a:endParaRPr lang="pl-PL" sz="1600" dirty="0"/>
                    </a:p>
                  </a:txBody>
                  <a:tcPr/>
                </a:tc>
                <a:extLst>
                  <a:ext uri="{0D108BD9-81ED-4DB2-BD59-A6C34878D82A}">
                    <a16:rowId xmlns:a16="http://schemas.microsoft.com/office/drawing/2014/main" val="2025245347"/>
                  </a:ext>
                </a:extLst>
              </a:tr>
              <a:tr h="0">
                <a:tc vMerge="1">
                  <a:txBody>
                    <a:bodyPr/>
                    <a:lstStyle/>
                    <a:p>
                      <a:pPr algn="ctr"/>
                      <a:endParaRPr lang="pl-PL" sz="1600" dirty="0"/>
                    </a:p>
                  </a:txBody>
                  <a:tcPr/>
                </a:tc>
                <a:tc vMerge="1">
                  <a:txBody>
                    <a:bodyPr/>
                    <a:lstStyle/>
                    <a:p>
                      <a:pPr algn="ctr"/>
                      <a:endParaRPr lang="pl-PL" sz="1600" dirty="0"/>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Wyk.</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 </a:t>
                      </a:r>
                      <a:br>
                        <a:rPr lang="pl-PL" sz="1400" b="1" dirty="0">
                          <a:solidFill>
                            <a:schemeClr val="lt1"/>
                          </a:solidFill>
                          <a:latin typeface="+mn-lt"/>
                          <a:ea typeface="+mn-ea"/>
                          <a:cs typeface="+mn-cs"/>
                        </a:rPr>
                      </a:br>
                      <a:r>
                        <a:rPr lang="pl-PL" sz="1400" b="1" dirty="0">
                          <a:solidFill>
                            <a:schemeClr val="lt1"/>
                          </a:solidFill>
                          <a:latin typeface="+mn-lt"/>
                          <a:ea typeface="+mn-ea"/>
                          <a:cs typeface="+mn-cs"/>
                        </a:rPr>
                        <a:t>kom.</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Wyk.</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 </a:t>
                      </a:r>
                      <a:br>
                        <a:rPr lang="pl-PL" sz="1400" b="1" dirty="0">
                          <a:solidFill>
                            <a:schemeClr val="lt1"/>
                          </a:solidFill>
                          <a:latin typeface="+mn-lt"/>
                          <a:ea typeface="+mn-ea"/>
                          <a:cs typeface="+mn-cs"/>
                        </a:rPr>
                      </a:br>
                      <a:r>
                        <a:rPr lang="pl-PL" sz="1400" b="1" dirty="0">
                          <a:solidFill>
                            <a:schemeClr val="lt1"/>
                          </a:solidFill>
                          <a:latin typeface="+mn-lt"/>
                          <a:ea typeface="+mn-ea"/>
                          <a:cs typeface="+mn-cs"/>
                        </a:rPr>
                        <a:t>kom.</a:t>
                      </a:r>
                    </a:p>
                  </a:txBody>
                  <a:tcPr anchor="ctr">
                    <a:solidFill>
                      <a:srgbClr val="4F81BD"/>
                    </a:solidFill>
                  </a:tcPr>
                </a:tc>
                <a:extLst>
                  <a:ext uri="{0D108BD9-81ED-4DB2-BD59-A6C34878D82A}">
                    <a16:rowId xmlns:a16="http://schemas.microsoft.com/office/drawing/2014/main" val="4004755311"/>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Nowoczesne koncepcje zarządzania w logistyce produkcji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extLst>
                  <a:ext uri="{0D108BD9-81ED-4DB2-BD59-A6C34878D82A}">
                    <a16:rowId xmlns:a16="http://schemas.microsoft.com/office/drawing/2014/main" val="2751028509"/>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Efektywność procesów logistyki produkcji </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V</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8</a:t>
                      </a:r>
                    </a:p>
                  </a:txBody>
                  <a:tcPr marL="0" marR="0" marT="0" marB="0" anchor="ctr"/>
                </a:tc>
                <a:extLst>
                  <a:ext uri="{0D108BD9-81ED-4DB2-BD59-A6C34878D82A}">
                    <a16:rowId xmlns:a16="http://schemas.microsoft.com/office/drawing/2014/main" val="932480341"/>
                  </a:ext>
                </a:extLst>
              </a:tr>
              <a:tr h="131034">
                <a:tc>
                  <a:txBody>
                    <a:bodyPr/>
                    <a:lstStyle/>
                    <a:p>
                      <a:pPr algn="l" fontAlgn="b"/>
                      <a:r>
                        <a:rPr lang="pl-PL" sz="1600" b="0" i="0" u="none" strike="noStrike" dirty="0">
                          <a:solidFill>
                            <a:srgbClr val="000000"/>
                          </a:solidFill>
                          <a:latin typeface="Calibri Light" pitchFamily="34" charset="0"/>
                          <a:ea typeface="+mn-ea"/>
                          <a:cs typeface="Calibri Light" pitchFamily="34" charset="0"/>
                        </a:rPr>
                        <a:t>Rozwój i budowanie zaangażowania pracowników sfery wykonawczej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a:t>
                      </a:r>
                    </a:p>
                  </a:txBody>
                  <a:tcPr marL="0" marR="0" marT="0" marB="0" anchor="ctr"/>
                </a:tc>
                <a:extLst>
                  <a:ext uri="{0D108BD9-81ED-4DB2-BD59-A6C34878D82A}">
                    <a16:rowId xmlns:a16="http://schemas.microsoft.com/office/drawing/2014/main" val="4170953197"/>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Planowanie i harmonogramowanie produkcji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8</a:t>
                      </a:r>
                    </a:p>
                  </a:txBody>
                  <a:tcPr marL="0" marR="0" marT="0" marB="0" anchor="ctr"/>
                </a:tc>
                <a:extLst>
                  <a:ext uri="{0D108BD9-81ED-4DB2-BD59-A6C34878D82A}">
                    <a16:rowId xmlns:a16="http://schemas.microsoft.com/office/drawing/2014/main" val="3948677474"/>
                  </a:ext>
                </a:extLst>
              </a:tr>
            </a:tbl>
          </a:graphicData>
        </a:graphic>
      </p:graphicFrame>
      <p:sp>
        <p:nvSpPr>
          <p:cNvPr id="11" name="object 4"/>
          <p:cNvSpPr txBox="1">
            <a:spLocks noGrp="1"/>
          </p:cNvSpPr>
          <p:nvPr>
            <p:ph type="title"/>
          </p:nvPr>
        </p:nvSpPr>
        <p:spPr>
          <a:xfrm>
            <a:off x="1828800" y="0"/>
            <a:ext cx="6172199" cy="861774"/>
          </a:xfrm>
          <a:prstGeom prst="rect">
            <a:avLst/>
          </a:prstGeom>
        </p:spPr>
        <p:txBody>
          <a:bodyPr vert="horz" wrap="square" lIns="0" tIns="0" rIns="0" bIns="0" rtlCol="0">
            <a:spAutoFit/>
          </a:bodyPr>
          <a:lstStyle/>
          <a:p>
            <a:pPr marL="355600" indent="-342900" algn="ctr">
              <a:lnSpc>
                <a:spcPct val="100000"/>
              </a:lnSpc>
              <a:spcBef>
                <a:spcPts val="600"/>
              </a:spcBef>
              <a:tabLst>
                <a:tab pos="354965" algn="l"/>
                <a:tab pos="355600" algn="l"/>
              </a:tabLst>
            </a:pPr>
            <a:r>
              <a:rPr lang="pl-PL" sz="2800" spc="-10" dirty="0">
                <a:solidFill>
                  <a:schemeClr val="tx1"/>
                </a:solidFill>
              </a:rPr>
              <a:t>LOGISTYKA W PRZEDSIĘBIORSTWIE PRODUKCYJNYM</a:t>
            </a:r>
          </a:p>
        </p:txBody>
      </p:sp>
    </p:spTree>
    <p:extLst>
      <p:ext uri="{BB962C8B-B14F-4D97-AF65-F5344CB8AC3E}">
        <p14:creationId xmlns:p14="http://schemas.microsoft.com/office/powerpoint/2010/main" val="94026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4" name="object 4"/>
          <p:cNvSpPr txBox="1">
            <a:spLocks noGrp="1"/>
          </p:cNvSpPr>
          <p:nvPr>
            <p:ph type="title"/>
          </p:nvPr>
        </p:nvSpPr>
        <p:spPr>
          <a:xfrm>
            <a:off x="1820291" y="248819"/>
            <a:ext cx="5856224" cy="430887"/>
          </a:xfrm>
          <a:prstGeom prst="rect">
            <a:avLst/>
          </a:prstGeom>
        </p:spPr>
        <p:txBody>
          <a:bodyPr vert="horz" wrap="square" lIns="0" tIns="0" rIns="0" bIns="0" rtlCol="0">
            <a:spAutoFit/>
          </a:bodyPr>
          <a:lstStyle/>
          <a:p>
            <a:pPr marL="355600" indent="-342900" algn="ctr">
              <a:lnSpc>
                <a:spcPct val="100000"/>
              </a:lnSpc>
              <a:tabLst>
                <a:tab pos="354965" algn="l"/>
                <a:tab pos="355600" algn="l"/>
              </a:tabLst>
            </a:pPr>
            <a:r>
              <a:rPr lang="pl-PL" sz="2800" dirty="0">
                <a:solidFill>
                  <a:schemeClr val="tx1"/>
                </a:solidFill>
              </a:rPr>
              <a:t>USŁUGI LOGISTYCZNE</a:t>
            </a: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
        <p:nvSpPr>
          <p:cNvPr id="3" name="pole tekstowe 2">
            <a:extLst>
              <a:ext uri="{FF2B5EF4-FFF2-40B4-BE49-F238E27FC236}">
                <a16:creationId xmlns:a16="http://schemas.microsoft.com/office/drawing/2014/main" id="{99A3DBE2-9013-4FB4-8DBA-C1BB42E09DD7}"/>
              </a:ext>
            </a:extLst>
          </p:cNvPr>
          <p:cNvSpPr txBox="1"/>
          <p:nvPr/>
        </p:nvSpPr>
        <p:spPr>
          <a:xfrm>
            <a:off x="2933700" y="1143000"/>
            <a:ext cx="3505200" cy="369332"/>
          </a:xfrm>
          <a:prstGeom prst="rect">
            <a:avLst/>
          </a:prstGeom>
          <a:noFill/>
        </p:spPr>
        <p:txBody>
          <a:bodyPr wrap="square" rtlCol="0">
            <a:spAutoFit/>
          </a:bodyPr>
          <a:lstStyle>
            <a:defPPr>
              <a:defRPr lang="pl-PL"/>
            </a:defPPr>
            <a:lvl1pPr algn="ctr">
              <a:defRPr b="1">
                <a:solidFill>
                  <a:srgbClr val="A4002E"/>
                </a:solidFill>
              </a:defRPr>
            </a:lvl1pPr>
          </a:lstStyle>
          <a:p>
            <a:r>
              <a:rPr lang="pl-PL" dirty="0">
                <a:solidFill>
                  <a:srgbClr val="C00000"/>
                </a:solidFill>
              </a:rPr>
              <a:t>OPIS </a:t>
            </a:r>
            <a:r>
              <a:rPr lang="pl-PL" dirty="0"/>
              <a:t>MODUŁU</a:t>
            </a:r>
          </a:p>
        </p:txBody>
      </p:sp>
      <p:sp>
        <p:nvSpPr>
          <p:cNvPr id="8" name="pole tekstowe 7">
            <a:extLst>
              <a:ext uri="{FF2B5EF4-FFF2-40B4-BE49-F238E27FC236}">
                <a16:creationId xmlns:a16="http://schemas.microsoft.com/office/drawing/2014/main" id="{4EEB570E-3865-45B2-BD7B-32A6470A4DAE}"/>
              </a:ext>
            </a:extLst>
          </p:cNvPr>
          <p:cNvSpPr txBox="1"/>
          <p:nvPr/>
        </p:nvSpPr>
        <p:spPr>
          <a:xfrm>
            <a:off x="381000" y="1600200"/>
            <a:ext cx="8610600" cy="5632311"/>
          </a:xfrm>
          <a:prstGeom prst="rect">
            <a:avLst/>
          </a:prstGeom>
          <a:noFill/>
        </p:spPr>
        <p:txBody>
          <a:bodyPr wrap="square" rtlCol="0">
            <a:spAutoFit/>
          </a:bodyPr>
          <a:lstStyle/>
          <a:p>
            <a:r>
              <a:rPr lang="pl-PL" sz="2000" dirty="0"/>
              <a:t>Logistyka ma szczególne znaczenie w firmach usługowych. W ramach tego modułu studenci nabywają wiedzę i umiejętności, które pozwolą im na podjęcie pracy w magazynach, firmach transportowych, u spedytorów logistycznych i operatorów logistycznych. Usługi logistyczne to także obszar związany z szeroko pojęta logistyką miejską i zarządzaniem przepływami w ramach miasta.  </a:t>
            </a:r>
          </a:p>
          <a:p>
            <a:endParaRPr lang="pl-PL" sz="2000" dirty="0">
              <a:solidFill>
                <a:srgbClr val="A4002E"/>
              </a:solidFill>
            </a:endParaRPr>
          </a:p>
          <a:p>
            <a:r>
              <a:rPr lang="pl-PL" sz="2000" dirty="0">
                <a:solidFill>
                  <a:srgbClr val="A4002E"/>
                </a:solidFill>
              </a:rPr>
              <a:t>Katedra wiodąca: </a:t>
            </a:r>
            <a:r>
              <a:rPr lang="pl-PL" sz="2000" dirty="0"/>
              <a:t>Katedra Logistyki</a:t>
            </a:r>
          </a:p>
          <a:p>
            <a:endParaRPr lang="pl-PL" sz="2000" dirty="0"/>
          </a:p>
          <a:p>
            <a:r>
              <a:rPr lang="pl-PL" sz="2000" dirty="0">
                <a:solidFill>
                  <a:srgbClr val="A4002E"/>
                </a:solidFill>
              </a:rPr>
              <a:t>Potencjalne miejsca zatrudnienia: </a:t>
            </a:r>
            <a:r>
              <a:rPr lang="pl-PL" sz="2000" dirty="0"/>
              <a:t>firmy transportowe, spedytorzy, operatorzy logistyczni, centra logistyczne, centra dystrybucyjne, magazyny różnego typu, dział zakupów, dział dystrybucji, itp. </a:t>
            </a:r>
          </a:p>
          <a:p>
            <a:endParaRPr lang="pl-PL" sz="2000" dirty="0"/>
          </a:p>
          <a:p>
            <a:r>
              <a:rPr lang="pl-PL" sz="2000" dirty="0">
                <a:solidFill>
                  <a:srgbClr val="A4002E"/>
                </a:solidFill>
              </a:rPr>
              <a:t>Przykładowe stanowiska pracy: </a:t>
            </a:r>
            <a:r>
              <a:rPr lang="pl-PL" sz="2000" dirty="0"/>
              <a:t>specjalista ds. zakupów, specjalista ds. magazynowania, koordynator magazynu, spedytor, specjalista ds. transportu, planista transportu</a:t>
            </a:r>
          </a:p>
          <a:p>
            <a:endParaRPr lang="pl-PL" sz="2000" dirty="0"/>
          </a:p>
          <a:p>
            <a:pPr algn="ctr"/>
            <a:endParaRPr lang="pl-PL" sz="2000" dirty="0"/>
          </a:p>
          <a:p>
            <a:pPr algn="ctr"/>
            <a:endParaRPr lang="pl-PL" sz="2000" dirty="0"/>
          </a:p>
        </p:txBody>
      </p:sp>
    </p:spTree>
    <p:extLst>
      <p:ext uri="{BB962C8B-B14F-4D97-AF65-F5344CB8AC3E}">
        <p14:creationId xmlns:p14="http://schemas.microsoft.com/office/powerpoint/2010/main" val="1803521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6390132"/>
            <a:ext cx="9144000" cy="62865"/>
          </a:xfrm>
          <a:custGeom>
            <a:avLst/>
            <a:gdLst/>
            <a:ahLst/>
            <a:cxnLst/>
            <a:rect l="l" t="t" r="r" b="b"/>
            <a:pathLst>
              <a:path w="9144000" h="62864">
                <a:moveTo>
                  <a:pt x="0" y="62484"/>
                </a:moveTo>
                <a:lnTo>
                  <a:pt x="9144000" y="62484"/>
                </a:lnTo>
                <a:lnTo>
                  <a:pt x="9144000" y="0"/>
                </a:lnTo>
                <a:lnTo>
                  <a:pt x="0" y="0"/>
                </a:lnTo>
                <a:lnTo>
                  <a:pt x="0" y="62484"/>
                </a:lnTo>
                <a:close/>
              </a:path>
            </a:pathLst>
          </a:custGeom>
          <a:solidFill>
            <a:srgbClr val="9C0434"/>
          </a:solidFill>
        </p:spPr>
        <p:txBody>
          <a:bodyPr wrap="square" lIns="0" tIns="0" rIns="0" bIns="0" rtlCol="0"/>
          <a:lstStyle/>
          <a:p>
            <a:endParaRPr/>
          </a:p>
        </p:txBody>
      </p:sp>
      <p:sp>
        <p:nvSpPr>
          <p:cNvPr id="4" name="object 4"/>
          <p:cNvSpPr txBox="1">
            <a:spLocks noGrp="1"/>
          </p:cNvSpPr>
          <p:nvPr>
            <p:ph type="title"/>
          </p:nvPr>
        </p:nvSpPr>
        <p:spPr>
          <a:xfrm>
            <a:off x="1820291" y="248819"/>
            <a:ext cx="5856224" cy="430887"/>
          </a:xfrm>
          <a:prstGeom prst="rect">
            <a:avLst/>
          </a:prstGeom>
        </p:spPr>
        <p:txBody>
          <a:bodyPr vert="horz" wrap="square" lIns="0" tIns="0" rIns="0" bIns="0" rtlCol="0">
            <a:spAutoFit/>
          </a:bodyPr>
          <a:lstStyle/>
          <a:p>
            <a:pPr marL="355600" indent="-342900" algn="ctr">
              <a:lnSpc>
                <a:spcPct val="100000"/>
              </a:lnSpc>
              <a:tabLst>
                <a:tab pos="354965" algn="l"/>
                <a:tab pos="355600" algn="l"/>
              </a:tabLst>
            </a:pPr>
            <a:r>
              <a:rPr lang="pl-PL" sz="2800" dirty="0">
                <a:solidFill>
                  <a:schemeClr val="tx1"/>
                </a:solidFill>
              </a:rPr>
              <a:t>USŁUGI LOGISTYCZNE</a:t>
            </a:r>
          </a:p>
        </p:txBody>
      </p:sp>
      <p:pic>
        <p:nvPicPr>
          <p:cNvPr id="9" name="Obraz 8">
            <a:extLst>
              <a:ext uri="{FF2B5EF4-FFF2-40B4-BE49-F238E27FC236}">
                <a16:creationId xmlns:a16="http://schemas.microsoft.com/office/drawing/2014/main" id="{B30471DE-1A91-494C-97BC-50C0D274C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221" y="-152400"/>
            <a:ext cx="859855" cy="1143000"/>
          </a:xfrm>
          <a:prstGeom prst="rect">
            <a:avLst/>
          </a:prstGeom>
        </p:spPr>
      </p:pic>
      <p:sp>
        <p:nvSpPr>
          <p:cNvPr id="3" name="pole tekstowe 2">
            <a:extLst>
              <a:ext uri="{FF2B5EF4-FFF2-40B4-BE49-F238E27FC236}">
                <a16:creationId xmlns:a16="http://schemas.microsoft.com/office/drawing/2014/main" id="{99A3DBE2-9013-4FB4-8DBA-C1BB42E09DD7}"/>
              </a:ext>
            </a:extLst>
          </p:cNvPr>
          <p:cNvSpPr txBox="1"/>
          <p:nvPr/>
        </p:nvSpPr>
        <p:spPr>
          <a:xfrm>
            <a:off x="2025410" y="1151269"/>
            <a:ext cx="5334000" cy="369332"/>
          </a:xfrm>
          <a:prstGeom prst="rect">
            <a:avLst/>
          </a:prstGeom>
          <a:noFill/>
        </p:spPr>
        <p:txBody>
          <a:bodyPr wrap="square" rtlCol="0">
            <a:spAutoFit/>
          </a:bodyPr>
          <a:lstStyle/>
          <a:p>
            <a:pPr algn="ctr"/>
            <a:r>
              <a:rPr lang="pl-PL" b="1" dirty="0">
                <a:solidFill>
                  <a:srgbClr val="A4002E"/>
                </a:solidFill>
              </a:rPr>
              <a:t>PRZEDMIOTY REALIZOWANE W MODULE</a:t>
            </a:r>
          </a:p>
        </p:txBody>
      </p:sp>
      <p:graphicFrame>
        <p:nvGraphicFramePr>
          <p:cNvPr id="7" name="Tabela 6">
            <a:extLst>
              <a:ext uri="{FF2B5EF4-FFF2-40B4-BE49-F238E27FC236}">
                <a16:creationId xmlns:a16="http://schemas.microsoft.com/office/drawing/2014/main" id="{22BDE32B-F0C1-46CB-B18F-C0AFEAB515C3}"/>
              </a:ext>
            </a:extLst>
          </p:cNvPr>
          <p:cNvGraphicFramePr>
            <a:graphicFrameLocks noGrp="1"/>
          </p:cNvGraphicFramePr>
          <p:nvPr>
            <p:extLst>
              <p:ext uri="{D42A27DB-BD31-4B8C-83A1-F6EECF244321}">
                <p14:modId xmlns:p14="http://schemas.microsoft.com/office/powerpoint/2010/main" val="3877492178"/>
              </p:ext>
            </p:extLst>
          </p:nvPr>
        </p:nvGraphicFramePr>
        <p:xfrm>
          <a:off x="381000" y="1752600"/>
          <a:ext cx="8274527" cy="2316480"/>
        </p:xfrm>
        <a:graphic>
          <a:graphicData uri="http://schemas.openxmlformats.org/drawingml/2006/table">
            <a:tbl>
              <a:tblPr firstRow="1" bandRow="1">
                <a:tableStyleId>{5C22544A-7EE6-4342-B048-85BDC9FD1C3A}</a:tableStyleId>
              </a:tblPr>
              <a:tblGrid>
                <a:gridCol w="4137264">
                  <a:extLst>
                    <a:ext uri="{9D8B030D-6E8A-4147-A177-3AD203B41FA5}">
                      <a16:colId xmlns:a16="http://schemas.microsoft.com/office/drawing/2014/main" val="3564570837"/>
                    </a:ext>
                  </a:extLst>
                </a:gridCol>
                <a:gridCol w="720701">
                  <a:extLst>
                    <a:ext uri="{9D8B030D-6E8A-4147-A177-3AD203B41FA5}">
                      <a16:colId xmlns:a16="http://schemas.microsoft.com/office/drawing/2014/main" val="1897902469"/>
                    </a:ext>
                  </a:extLst>
                </a:gridCol>
                <a:gridCol w="569427">
                  <a:extLst>
                    <a:ext uri="{9D8B030D-6E8A-4147-A177-3AD203B41FA5}">
                      <a16:colId xmlns:a16="http://schemas.microsoft.com/office/drawing/2014/main" val="3983585651"/>
                    </a:ext>
                  </a:extLst>
                </a:gridCol>
                <a:gridCol w="569427">
                  <a:extLst>
                    <a:ext uri="{9D8B030D-6E8A-4147-A177-3AD203B41FA5}">
                      <a16:colId xmlns:a16="http://schemas.microsoft.com/office/drawing/2014/main" val="3865293999"/>
                    </a:ext>
                  </a:extLst>
                </a:gridCol>
                <a:gridCol w="569427">
                  <a:extLst>
                    <a:ext uri="{9D8B030D-6E8A-4147-A177-3AD203B41FA5}">
                      <a16:colId xmlns:a16="http://schemas.microsoft.com/office/drawing/2014/main" val="1455863342"/>
                    </a:ext>
                  </a:extLst>
                </a:gridCol>
                <a:gridCol w="569427">
                  <a:extLst>
                    <a:ext uri="{9D8B030D-6E8A-4147-A177-3AD203B41FA5}">
                      <a16:colId xmlns:a16="http://schemas.microsoft.com/office/drawing/2014/main" val="3786164075"/>
                    </a:ext>
                  </a:extLst>
                </a:gridCol>
                <a:gridCol w="569427">
                  <a:extLst>
                    <a:ext uri="{9D8B030D-6E8A-4147-A177-3AD203B41FA5}">
                      <a16:colId xmlns:a16="http://schemas.microsoft.com/office/drawing/2014/main" val="592996711"/>
                    </a:ext>
                  </a:extLst>
                </a:gridCol>
                <a:gridCol w="569427">
                  <a:extLst>
                    <a:ext uri="{9D8B030D-6E8A-4147-A177-3AD203B41FA5}">
                      <a16:colId xmlns:a16="http://schemas.microsoft.com/office/drawing/2014/main" val="1523768555"/>
                    </a:ext>
                  </a:extLst>
                </a:gridCol>
              </a:tblGrid>
              <a:tr h="289560">
                <a:tc rowSpan="2">
                  <a:txBody>
                    <a:bodyPr/>
                    <a:lstStyle/>
                    <a:p>
                      <a:pPr algn="ctr"/>
                      <a:r>
                        <a:rPr lang="pl-PL" sz="1600" dirty="0"/>
                        <a:t>Nazwa przedmiotu</a:t>
                      </a:r>
                    </a:p>
                  </a:txBody>
                  <a:tcPr anchor="ctr"/>
                </a:tc>
                <a:tc rowSpan="2">
                  <a:txBody>
                    <a:bodyPr/>
                    <a:lstStyle/>
                    <a:p>
                      <a:pPr algn="ctr"/>
                      <a:r>
                        <a:rPr lang="pl-PL" sz="1600" dirty="0" err="1"/>
                        <a:t>Sem</a:t>
                      </a:r>
                      <a:r>
                        <a:rPr lang="pl-PL" sz="1600" dirty="0"/>
                        <a:t>.</a:t>
                      </a:r>
                    </a:p>
                  </a:txBody>
                  <a:tcPr anchor="ctr"/>
                </a:tc>
                <a:tc gridSpan="3">
                  <a:txBody>
                    <a:bodyPr/>
                    <a:lstStyle/>
                    <a:p>
                      <a:pPr algn="ctr"/>
                      <a:r>
                        <a:rPr lang="pl-PL" sz="1600" dirty="0"/>
                        <a:t>Stacjonarne</a:t>
                      </a:r>
                    </a:p>
                  </a:txBody>
                  <a:tcPr/>
                </a:tc>
                <a:tc hMerge="1">
                  <a:txBody>
                    <a:bodyPr/>
                    <a:lstStyle/>
                    <a:p>
                      <a:endParaRPr lang="pl-PL"/>
                    </a:p>
                  </a:txBody>
                  <a:tcPr/>
                </a:tc>
                <a:tc hMerge="1">
                  <a:txBody>
                    <a:bodyPr/>
                    <a:lstStyle/>
                    <a:p>
                      <a:endParaRPr lang="pl-PL"/>
                    </a:p>
                  </a:txBody>
                  <a:tcPr/>
                </a:tc>
                <a:tc gridSpan="3">
                  <a:txBody>
                    <a:bodyPr/>
                    <a:lstStyle/>
                    <a:p>
                      <a:pPr algn="ctr"/>
                      <a:r>
                        <a:rPr lang="pl-PL" sz="1600" dirty="0"/>
                        <a:t>Niestacjonarne</a:t>
                      </a:r>
                    </a:p>
                  </a:txBody>
                  <a:tcPr/>
                </a:tc>
                <a:tc hMerge="1">
                  <a:txBody>
                    <a:bodyPr/>
                    <a:lstStyle/>
                    <a:p>
                      <a:endParaRPr lang="pl-PL"/>
                    </a:p>
                  </a:txBody>
                  <a:tcPr/>
                </a:tc>
                <a:tc hMerge="1">
                  <a:txBody>
                    <a:bodyPr/>
                    <a:lstStyle/>
                    <a:p>
                      <a:pPr algn="ctr"/>
                      <a:endParaRPr lang="pl-PL" sz="1600" dirty="0"/>
                    </a:p>
                  </a:txBody>
                  <a:tcPr/>
                </a:tc>
                <a:extLst>
                  <a:ext uri="{0D108BD9-81ED-4DB2-BD59-A6C34878D82A}">
                    <a16:rowId xmlns:a16="http://schemas.microsoft.com/office/drawing/2014/main" val="2025245347"/>
                  </a:ext>
                </a:extLst>
              </a:tr>
              <a:tr h="0">
                <a:tc vMerge="1">
                  <a:txBody>
                    <a:bodyPr/>
                    <a:lstStyle/>
                    <a:p>
                      <a:pPr algn="ctr"/>
                      <a:endParaRPr lang="pl-PL" sz="1600" dirty="0"/>
                    </a:p>
                  </a:txBody>
                  <a:tcPr/>
                </a:tc>
                <a:tc vMerge="1">
                  <a:txBody>
                    <a:bodyPr/>
                    <a:lstStyle/>
                    <a:p>
                      <a:pPr algn="ctr"/>
                      <a:endParaRPr lang="pl-PL" sz="1600" dirty="0"/>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Wyk.</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 </a:t>
                      </a:r>
                      <a:br>
                        <a:rPr lang="pl-PL" sz="1400" b="1" dirty="0">
                          <a:solidFill>
                            <a:schemeClr val="lt1"/>
                          </a:solidFill>
                          <a:latin typeface="+mn-lt"/>
                          <a:ea typeface="+mn-ea"/>
                          <a:cs typeface="+mn-cs"/>
                        </a:rPr>
                      </a:br>
                      <a:r>
                        <a:rPr lang="pl-PL" sz="1400" b="1" dirty="0">
                          <a:solidFill>
                            <a:schemeClr val="lt1"/>
                          </a:solidFill>
                          <a:latin typeface="+mn-lt"/>
                          <a:ea typeface="+mn-ea"/>
                          <a:cs typeface="+mn-cs"/>
                        </a:rPr>
                        <a:t>kom.</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Wyk.</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a:t>
                      </a:r>
                    </a:p>
                  </a:txBody>
                  <a:tcPr anchor="ctr">
                    <a:solidFill>
                      <a:srgbClr val="4F81BD"/>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l-PL" sz="1400" b="1" dirty="0">
                          <a:solidFill>
                            <a:schemeClr val="lt1"/>
                          </a:solidFill>
                          <a:latin typeface="+mn-lt"/>
                          <a:ea typeface="+mn-ea"/>
                          <a:cs typeface="+mn-cs"/>
                        </a:rPr>
                        <a:t>Ćw. </a:t>
                      </a:r>
                      <a:br>
                        <a:rPr lang="pl-PL" sz="1400" b="1" dirty="0">
                          <a:solidFill>
                            <a:schemeClr val="lt1"/>
                          </a:solidFill>
                          <a:latin typeface="+mn-lt"/>
                          <a:ea typeface="+mn-ea"/>
                          <a:cs typeface="+mn-cs"/>
                        </a:rPr>
                      </a:br>
                      <a:r>
                        <a:rPr lang="pl-PL" sz="1400" b="1" dirty="0">
                          <a:solidFill>
                            <a:schemeClr val="lt1"/>
                          </a:solidFill>
                          <a:latin typeface="+mn-lt"/>
                          <a:ea typeface="+mn-ea"/>
                          <a:cs typeface="+mn-cs"/>
                        </a:rPr>
                        <a:t>kom.</a:t>
                      </a:r>
                    </a:p>
                  </a:txBody>
                  <a:tcPr anchor="ctr">
                    <a:solidFill>
                      <a:srgbClr val="4F81BD"/>
                    </a:solidFill>
                  </a:tcPr>
                </a:tc>
                <a:extLst>
                  <a:ext uri="{0D108BD9-81ED-4DB2-BD59-A6C34878D82A}">
                    <a16:rowId xmlns:a16="http://schemas.microsoft.com/office/drawing/2014/main" val="4004755311"/>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Logistyka miejska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VI</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extLst>
                  <a:ext uri="{0D108BD9-81ED-4DB2-BD59-A6C34878D82A}">
                    <a16:rowId xmlns:a16="http://schemas.microsoft.com/office/drawing/2014/main" val="2751028509"/>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Funkcjonowanie centrów logistycznych</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VI</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extLst>
                  <a:ext uri="{0D108BD9-81ED-4DB2-BD59-A6C34878D82A}">
                    <a16:rowId xmlns:a16="http://schemas.microsoft.com/office/drawing/2014/main" val="932480341"/>
                  </a:ext>
                </a:extLst>
              </a:tr>
              <a:tr h="131034">
                <a:tc>
                  <a:txBody>
                    <a:bodyPr/>
                    <a:lstStyle/>
                    <a:p>
                      <a:pPr algn="l" fontAlgn="b"/>
                      <a:r>
                        <a:rPr lang="pl-PL" sz="1600" b="0" i="0" u="none" strike="noStrike" dirty="0">
                          <a:solidFill>
                            <a:srgbClr val="000000"/>
                          </a:solidFill>
                          <a:latin typeface="Calibri Light" pitchFamily="34" charset="0"/>
                          <a:ea typeface="+mn-ea"/>
                          <a:cs typeface="Calibri Light" pitchFamily="34" charset="0"/>
                        </a:rPr>
                        <a:t>Bezpieczeństwo w logistyce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VI</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a:t>
                      </a:r>
                    </a:p>
                  </a:txBody>
                  <a:tcPr marL="0" marR="0" marT="0" marB="0" anchor="ctr"/>
                </a:tc>
                <a:extLst>
                  <a:ext uri="{0D108BD9-81ED-4DB2-BD59-A6C34878D82A}">
                    <a16:rowId xmlns:a16="http://schemas.microsoft.com/office/drawing/2014/main" val="4170953197"/>
                  </a:ext>
                </a:extLst>
              </a:tr>
              <a:tr h="0">
                <a:tc>
                  <a:txBody>
                    <a:bodyPr/>
                    <a:lstStyle/>
                    <a:p>
                      <a:pPr algn="l" fontAlgn="b"/>
                      <a:r>
                        <a:rPr lang="pl-PL" sz="1600" b="0" i="0" u="none" strike="noStrike" dirty="0">
                          <a:solidFill>
                            <a:srgbClr val="000000"/>
                          </a:solidFill>
                          <a:latin typeface="Calibri Light" pitchFamily="34" charset="0"/>
                          <a:ea typeface="+mn-ea"/>
                          <a:cs typeface="Calibri Light" pitchFamily="34" charset="0"/>
                        </a:rPr>
                        <a:t>Ekonomika transportu </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VI</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15</a:t>
                      </a:r>
                    </a:p>
                  </a:txBody>
                  <a:tcPr marL="0" marR="0" marT="0" marB="0" anchor="ctr"/>
                </a:tc>
                <a:tc>
                  <a:txBody>
                    <a:bodyPr/>
                    <a:lstStyle/>
                    <a:p>
                      <a:pPr algn="ctr" rtl="0" fontAlgn="t">
                        <a:lnSpc>
                          <a:spcPct val="150000"/>
                        </a:lnSpc>
                      </a:pPr>
                      <a:r>
                        <a:rPr lang="pl-PL" sz="1600" b="0" i="0" u="none" strike="noStrike" dirty="0">
                          <a:solidFill>
                            <a:srgbClr val="000000"/>
                          </a:solidFill>
                          <a:latin typeface="Calibri Light" pitchFamily="34" charset="0"/>
                          <a:cs typeface="Calibri Light" pitchFamily="34" charset="0"/>
                        </a:rPr>
                        <a:t> -</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8</a:t>
                      </a:r>
                    </a:p>
                  </a:txBody>
                  <a:tcPr marL="0" marR="0" marT="0" marB="0" anchor="ctr"/>
                </a:tc>
                <a:tc>
                  <a:txBody>
                    <a:bodyPr/>
                    <a:lstStyle/>
                    <a:p>
                      <a:pPr algn="ctr" rtl="0" fontAlgn="t"/>
                      <a:r>
                        <a:rPr lang="pl-PL" sz="1600" b="0" i="0" u="none" strike="noStrike" dirty="0">
                          <a:solidFill>
                            <a:srgbClr val="000000"/>
                          </a:solidFill>
                          <a:latin typeface="Calibri Light" pitchFamily="34" charset="0"/>
                          <a:ea typeface="+mn-ea"/>
                          <a:cs typeface="Calibri Light" pitchFamily="34" charset="0"/>
                        </a:rPr>
                        <a:t>- </a:t>
                      </a:r>
                    </a:p>
                  </a:txBody>
                  <a:tcPr marL="0" marR="0" marT="0" marB="0" anchor="ctr"/>
                </a:tc>
                <a:extLst>
                  <a:ext uri="{0D108BD9-81ED-4DB2-BD59-A6C34878D82A}">
                    <a16:rowId xmlns:a16="http://schemas.microsoft.com/office/drawing/2014/main" val="3948677474"/>
                  </a:ext>
                </a:extLst>
              </a:tr>
            </a:tbl>
          </a:graphicData>
        </a:graphic>
      </p:graphicFrame>
    </p:spTree>
    <p:extLst>
      <p:ext uri="{BB962C8B-B14F-4D97-AF65-F5344CB8AC3E}">
        <p14:creationId xmlns:p14="http://schemas.microsoft.com/office/powerpoint/2010/main" val="94026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386</TotalTime>
  <Words>911</Words>
  <Application>Microsoft Office PowerPoint</Application>
  <PresentationFormat>Pokaz na ekranie (4:3)</PresentationFormat>
  <Paragraphs>241</Paragraphs>
  <Slides>12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12</vt:i4>
      </vt:variant>
    </vt:vector>
  </HeadingPairs>
  <TitlesOfParts>
    <vt:vector size="16" baseType="lpstr">
      <vt:lpstr>Arial</vt:lpstr>
      <vt:lpstr>Calibri</vt:lpstr>
      <vt:lpstr>Calibri Light</vt:lpstr>
      <vt:lpstr>Office Theme</vt:lpstr>
      <vt:lpstr>Studia I stopnia</vt:lpstr>
      <vt:lpstr>Zasady wyboru modułów</vt:lpstr>
      <vt:lpstr>Moduły oferowane na kierunku</vt:lpstr>
      <vt:lpstr>METODY ILOŚCIOWE W LOGISTYCE</vt:lpstr>
      <vt:lpstr>METODY ILOŚCIOWE W LOGISTYCE</vt:lpstr>
      <vt:lpstr>LOGISTYKA W PRZEDSIĘBIORSTWIE PRODUKCYJNYM</vt:lpstr>
      <vt:lpstr>LOGISTYKA W PRZEDSIĘBIORSTWIE PRODUKCYJNYM</vt:lpstr>
      <vt:lpstr>USŁUGI LOGISTYCZNE</vt:lpstr>
      <vt:lpstr>USŁUGI LOGISTYCZNE</vt:lpstr>
      <vt:lpstr>JAKOŚĆ W LOGISTYCE</vt:lpstr>
      <vt:lpstr>JAKOŚĆ W LOGISTYCE</vt:lpstr>
      <vt:lpstr>KONTAKT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Sylwia</dc:creator>
  <cp:lastModifiedBy>Małgorzata Moraszka</cp:lastModifiedBy>
  <cp:revision>57</cp:revision>
  <dcterms:created xsi:type="dcterms:W3CDTF">2020-04-14T20:36:29Z</dcterms:created>
  <dcterms:modified xsi:type="dcterms:W3CDTF">2024-02-26T10:34:49Z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2020-04-01T00:00:00Z</vt:filetime>
  </property>
  <property fmtid="{D5CDD505-2E9C-101B-9397-08002B2CF9AE}" pid="3" name="Creator">
    <vt:lpwstr>Microsoft® PowerPoint® 2016</vt:lpwstr>
  </property>
  <property fmtid="{D5CDD505-2E9C-101B-9397-08002B2CF9AE}" pid="4" name="LastSaved">
    <vt:filetime>2020-04-14T00:00:00Z</vt:filetime>
  </property>
</Properties>
</file>