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303" r:id="rId4"/>
    <p:sldId id="308" r:id="rId5"/>
    <p:sldId id="260" r:id="rId6"/>
    <p:sldId id="311" r:id="rId7"/>
    <p:sldId id="312" r:id="rId8"/>
    <p:sldId id="313" r:id="rId9"/>
    <p:sldId id="314" r:id="rId10"/>
    <p:sldId id="310" r:id="rId11"/>
  </p:sldIdLst>
  <p:sldSz cx="9144000" cy="6858000" type="screen4x3"/>
  <p:notesSz cx="9144000" cy="6858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10"/>
    <p:restoredTop sz="91565"/>
  </p:normalViewPr>
  <p:slideViewPr>
    <p:cSldViewPr>
      <p:cViewPr varScale="1">
        <p:scale>
          <a:sx n="117" d="100"/>
          <a:sy n="117" d="100"/>
        </p:scale>
        <p:origin x="178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786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>
            <a:extLst>
              <a:ext uri="{FF2B5EF4-FFF2-40B4-BE49-F238E27FC236}">
                <a16:creationId xmlns:a16="http://schemas.microsoft.com/office/drawing/2014/main" id="{CA6B9CCF-E5B7-E5EF-D615-C4C46A5CEBF4}"/>
              </a:ext>
            </a:extLst>
          </p:cNvPr>
          <p:cNvSpPr>
            <a:spLocks/>
          </p:cNvSpPr>
          <p:nvPr userDrawn="1"/>
        </p:nvSpPr>
        <p:spPr bwMode="auto">
          <a:xfrm>
            <a:off x="0" y="990600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A89EC7E2-3E64-8ED8-1367-8D2045148618}"/>
              </a:ext>
            </a:extLst>
          </p:cNvPr>
          <p:cNvSpPr/>
          <p:nvPr userDrawn="1"/>
        </p:nvSpPr>
        <p:spPr>
          <a:xfrm>
            <a:off x="7938" y="-152400"/>
            <a:ext cx="9136062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6" name="Obraz 12">
            <a:extLst>
              <a:ext uri="{FF2B5EF4-FFF2-40B4-BE49-F238E27FC236}">
                <a16:creationId xmlns:a16="http://schemas.microsoft.com/office/drawing/2014/main" id="{2F30316B-7F22-3DB7-4E3B-0C52DF45FB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24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124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350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145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655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k object 16">
            <a:extLst>
              <a:ext uri="{FF2B5EF4-FFF2-40B4-BE49-F238E27FC236}">
                <a16:creationId xmlns:a16="http://schemas.microsoft.com/office/drawing/2014/main" id="{3C7A5F7A-6FB0-B34D-9FB7-55C49342B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52400"/>
            <a:ext cx="9144000" cy="685800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pl-PL" altLang="pl-PL"/>
          </a:p>
        </p:txBody>
      </p:sp>
      <p:sp>
        <p:nvSpPr>
          <p:cNvPr id="1027" name="Holder 2">
            <a:extLst>
              <a:ext uri="{FF2B5EF4-FFF2-40B4-BE49-F238E27FC236}">
                <a16:creationId xmlns:a16="http://schemas.microsoft.com/office/drawing/2014/main" id="{9E14726C-2852-EC57-EFDD-B9B35D11EF3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5413" y="1468438"/>
            <a:ext cx="88931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pl-PL" altLang="pl-PL"/>
          </a:p>
        </p:txBody>
      </p:sp>
      <p:sp>
        <p:nvSpPr>
          <p:cNvPr id="1028" name="Holder 3">
            <a:extLst>
              <a:ext uri="{FF2B5EF4-FFF2-40B4-BE49-F238E27FC236}">
                <a16:creationId xmlns:a16="http://schemas.microsoft.com/office/drawing/2014/main" id="{A105FA17-F454-40BC-A62B-B0D6DB6218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27050" y="1295400"/>
            <a:ext cx="808990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pl-PL" altLang="pl-PL"/>
          </a:p>
        </p:txBody>
      </p:sp>
      <p:sp>
        <p:nvSpPr>
          <p:cNvPr id="1029" name="object 6">
            <a:extLst>
              <a:ext uri="{FF2B5EF4-FFF2-40B4-BE49-F238E27FC236}">
                <a16:creationId xmlns:a16="http://schemas.microsoft.com/office/drawing/2014/main" id="{26C8C851-474B-087E-4274-B4E1667FBB07}"/>
              </a:ext>
            </a:extLst>
          </p:cNvPr>
          <p:cNvSpPr>
            <a:spLocks/>
          </p:cNvSpPr>
          <p:nvPr userDrawn="1"/>
        </p:nvSpPr>
        <p:spPr bwMode="auto">
          <a:xfrm>
            <a:off x="0" y="990600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23B713A-1B0A-CDAA-F9FE-A22ED938BD4B}"/>
              </a:ext>
            </a:extLst>
          </p:cNvPr>
          <p:cNvSpPr/>
          <p:nvPr userDrawn="1"/>
        </p:nvSpPr>
        <p:spPr>
          <a:xfrm>
            <a:off x="7938" y="-152400"/>
            <a:ext cx="9136062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1031" name="Obraz 10">
            <a:extLst>
              <a:ext uri="{FF2B5EF4-FFF2-40B4-BE49-F238E27FC236}">
                <a16:creationId xmlns:a16="http://schemas.microsoft.com/office/drawing/2014/main" id="{EF90C3A2-7073-97DD-21E7-3F30C5B5CD1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3" r:id="rId2"/>
    <p:sldLayoutId id="2147483680" r:id="rId3"/>
    <p:sldLayoutId id="2147483681" r:id="rId4"/>
    <p:sldLayoutId id="2147483682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ccapolska.pl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object 2">
            <a:extLst>
              <a:ext uri="{FF2B5EF4-FFF2-40B4-BE49-F238E27FC236}">
                <a16:creationId xmlns:a16="http://schemas.microsoft.com/office/drawing/2014/main" id="{6B446414-2F94-9441-7F02-9F2111571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17700"/>
            <a:ext cx="9144000" cy="49403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4" name="object 6">
            <a:extLst>
              <a:ext uri="{FF2B5EF4-FFF2-40B4-BE49-F238E27FC236}">
                <a16:creationId xmlns:a16="http://schemas.microsoft.com/office/drawing/2014/main" id="{B01C44D7-1B33-61F0-15FE-A6BF49D79697}"/>
              </a:ext>
            </a:extLst>
          </p:cNvPr>
          <p:cNvSpPr>
            <a:spLocks/>
          </p:cNvSpPr>
          <p:nvPr/>
        </p:nvSpPr>
        <p:spPr bwMode="auto">
          <a:xfrm>
            <a:off x="0" y="1885950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68038180-C8AC-98FA-2D88-73865D8628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52800" y="2422525"/>
            <a:ext cx="2378075" cy="431800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2800" b="0" spc="-10" dirty="0">
                <a:solidFill>
                  <a:srgbClr val="FFFFFF"/>
                </a:solidFill>
              </a:rPr>
              <a:t>Studia </a:t>
            </a:r>
            <a:r>
              <a:rPr lang="pl-PL" sz="2800" b="0" spc="-10" dirty="0">
                <a:solidFill>
                  <a:srgbClr val="FFFFFF"/>
                </a:solidFill>
              </a:rPr>
              <a:t>I</a:t>
            </a:r>
            <a:r>
              <a:rPr sz="2800" b="0" spc="-20" dirty="0">
                <a:solidFill>
                  <a:srgbClr val="FFFFFF"/>
                </a:solidFill>
              </a:rPr>
              <a:t> stopnia</a:t>
            </a:r>
            <a:endParaRPr sz="2800" dirty="0"/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315FCD48-503F-8A4D-C878-CC13D1DD55C8}"/>
              </a:ext>
            </a:extLst>
          </p:cNvPr>
          <p:cNvSpPr txBox="1"/>
          <p:nvPr/>
        </p:nvSpPr>
        <p:spPr>
          <a:xfrm>
            <a:off x="708025" y="2898775"/>
            <a:ext cx="7727950" cy="14747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spc="-20" dirty="0">
                <a:solidFill>
                  <a:srgbClr val="FFFFFF"/>
                </a:solidFill>
                <a:latin typeface="Calibri"/>
                <a:cs typeface="Calibri"/>
              </a:rPr>
              <a:t>Oferta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l-PL" sz="4000" b="1" spc="-5" dirty="0">
                <a:solidFill>
                  <a:srgbClr val="FFFFFF"/>
                </a:solidFill>
                <a:latin typeface="Calibri"/>
                <a:cs typeface="Calibri"/>
              </a:rPr>
              <a:t>ścieżek</a:t>
            </a:r>
            <a:endParaRPr sz="4000" dirty="0">
              <a:latin typeface="Calibri"/>
              <a:cs typeface="Calibri"/>
            </a:endParaRPr>
          </a:p>
          <a:p>
            <a:pPr algn="ctr" eaLnBrk="1" fontAlgn="auto" hangingPunct="1">
              <a:spcBef>
                <a:spcPts val="1920"/>
              </a:spcBef>
              <a:spcAft>
                <a:spcPts val="0"/>
              </a:spcAft>
              <a:defRPr/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na </a:t>
            </a:r>
            <a:r>
              <a:rPr sz="4000" b="1" spc="-10" dirty="0" err="1">
                <a:solidFill>
                  <a:srgbClr val="FFFFFF"/>
                </a:solidFill>
                <a:latin typeface="Calibri"/>
                <a:cs typeface="Calibri"/>
              </a:rPr>
              <a:t>kierunku</a:t>
            </a:r>
            <a:r>
              <a:rPr sz="40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lang="pl-PL" sz="4000" b="1" spc="-1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id="{A5CB5BC2-7B0A-9253-9ABB-A20D7389BBD6}"/>
              </a:ext>
            </a:extLst>
          </p:cNvPr>
          <p:cNvSpPr txBox="1"/>
          <p:nvPr/>
        </p:nvSpPr>
        <p:spPr>
          <a:xfrm>
            <a:off x="744538" y="4770438"/>
            <a:ext cx="7726362" cy="11017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eaLnBrk="1" fontAlgn="auto" hangingPunct="1">
              <a:spcBef>
                <a:spcPts val="1920"/>
              </a:spcBef>
              <a:spcAft>
                <a:spcPts val="0"/>
              </a:spcAft>
              <a:defRPr/>
            </a:pPr>
            <a:r>
              <a:rPr lang="pl-PL" sz="4000" b="1" i="1" spc="-5" dirty="0">
                <a:solidFill>
                  <a:srgbClr val="FFFFFF"/>
                </a:solidFill>
                <a:latin typeface="Calibri"/>
                <a:cs typeface="Calibri"/>
              </a:rPr>
              <a:t>Rachunkowość i controlling</a:t>
            </a:r>
            <a:endParaRPr sz="4000" dirty="0">
              <a:latin typeface="Calibri"/>
              <a:cs typeface="Calibri"/>
            </a:endParaRPr>
          </a:p>
          <a:p>
            <a:pPr algn="ctr" eaLnBrk="1" fontAlgn="auto" hangingPunct="1">
              <a:spcBef>
                <a:spcPts val="1400"/>
              </a:spcBef>
              <a:spcAft>
                <a:spcPts val="0"/>
              </a:spcAft>
              <a:defRPr/>
            </a:pPr>
            <a:r>
              <a:rPr lang="pl-PL" sz="2000" b="1" i="1" spc="-5" dirty="0">
                <a:solidFill>
                  <a:srgbClr val="FFFFFF"/>
                </a:solidFill>
                <a:latin typeface="Calibri"/>
                <a:cs typeface="Calibri"/>
              </a:rPr>
              <a:t>cykl akademicki </a:t>
            </a:r>
            <a:r>
              <a:rPr sz="2000" b="1" i="1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lang="pl-PL" sz="2000" b="1" i="1" dirty="0">
                <a:solidFill>
                  <a:srgbClr val="FFFFFF"/>
                </a:solidFill>
                <a:latin typeface="Calibri"/>
                <a:cs typeface="Calibri"/>
              </a:rPr>
              <a:t>22 - 20</a:t>
            </a:r>
            <a:r>
              <a:rPr sz="2000" b="1" i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lang="pl-PL" sz="2000" b="1" i="1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B53B9FCD-1261-641F-3ABE-70750919E17A}"/>
              </a:ext>
            </a:extLst>
          </p:cNvPr>
          <p:cNvSpPr/>
          <p:nvPr/>
        </p:nvSpPr>
        <p:spPr>
          <a:xfrm>
            <a:off x="0" y="-152400"/>
            <a:ext cx="9144000" cy="2020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3079" name="Obraz 9">
            <a:extLst>
              <a:ext uri="{FF2B5EF4-FFF2-40B4-BE49-F238E27FC236}">
                <a16:creationId xmlns:a16="http://schemas.microsoft.com/office/drawing/2014/main" id="{8BD7F5FB-7B1A-CD76-68D2-1A4E6098A6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2863"/>
            <a:ext cx="5372100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object 2">
            <a:extLst>
              <a:ext uri="{FF2B5EF4-FFF2-40B4-BE49-F238E27FC236}">
                <a16:creationId xmlns:a16="http://schemas.microsoft.com/office/drawing/2014/main" id="{6A43B2C6-CAA3-56B7-FB18-4540F2589DD7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5416E923-7C42-4F37-A050-69C05AB5971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0863" y="249238"/>
            <a:ext cx="5856287" cy="46196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spc="-5" dirty="0">
                <a:solidFill>
                  <a:srgbClr val="000000"/>
                </a:solidFill>
              </a:rPr>
              <a:t>Zasady wyboru ścieżki:</a:t>
            </a:r>
            <a:endParaRPr sz="3000" dirty="0"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7B11F99C-F245-C198-488F-4CF2FC2A086B}"/>
              </a:ext>
            </a:extLst>
          </p:cNvPr>
          <p:cNvSpPr txBox="1"/>
          <p:nvPr/>
        </p:nvSpPr>
        <p:spPr>
          <a:xfrm>
            <a:off x="457200" y="1447800"/>
            <a:ext cx="8124825" cy="377031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5600" indent="-342900" algn="just" eaLnBrk="1" fontAlgn="auto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pl-PL" sz="2000" spc="-5" dirty="0">
                <a:latin typeface="Calibri"/>
                <a:cs typeface="Calibri"/>
              </a:rPr>
              <a:t>Wybory ścieżek odbędą </a:t>
            </a:r>
            <a:r>
              <a:rPr lang="pl-PL" sz="2000" spc="-5">
                <a:latin typeface="Calibri"/>
                <a:cs typeface="Calibri"/>
              </a:rPr>
              <a:t>się w </a:t>
            </a:r>
            <a:r>
              <a:rPr lang="pl-PL" sz="2000" spc="-5" dirty="0">
                <a:latin typeface="Calibri"/>
                <a:cs typeface="Calibri"/>
              </a:rPr>
              <a:t>systemie USOS</a:t>
            </a:r>
          </a:p>
          <a:p>
            <a:pPr marL="355600" indent="-342900" algn="just" eaLnBrk="1" fontAlgn="auto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pl-PL" sz="2000" spc="-5" dirty="0">
                <a:latin typeface="Calibri"/>
                <a:cs typeface="Calibri"/>
              </a:rPr>
              <a:t>Każdy student wybiera </a:t>
            </a:r>
            <a:r>
              <a:rPr lang="pl-PL" sz="2000" spc="-5" dirty="0">
                <a:solidFill>
                  <a:srgbClr val="A4002E"/>
                </a:solidFill>
                <a:latin typeface="Calibri"/>
                <a:cs typeface="Calibri"/>
              </a:rPr>
              <a:t>jedną ścieżkę</a:t>
            </a:r>
            <a:r>
              <a:rPr lang="pl-PL" sz="2000" spc="-5" dirty="0">
                <a:latin typeface="Calibri"/>
                <a:cs typeface="Calibri"/>
              </a:rPr>
              <a:t>, nie ma znaczenia kolejność zgłoszenia się</a:t>
            </a:r>
            <a:r>
              <a:rPr lang="pl-PL" sz="2000" spc="-5" dirty="0">
                <a:latin typeface="+mn-lt"/>
                <a:cs typeface="Calibri"/>
              </a:rPr>
              <a:t>. Ścieżka realizowana jest na </a:t>
            </a:r>
            <a:r>
              <a:rPr lang="pl-PL" sz="2000" spc="-5" dirty="0" err="1">
                <a:latin typeface="+mn-lt"/>
                <a:cs typeface="Calibri"/>
              </a:rPr>
              <a:t>sem</a:t>
            </a:r>
            <a:r>
              <a:rPr lang="pl-PL" sz="2000" spc="-5" dirty="0">
                <a:latin typeface="+mn-lt"/>
                <a:cs typeface="Calibri"/>
              </a:rPr>
              <a:t>. 5 i 6</a:t>
            </a:r>
          </a:p>
          <a:p>
            <a:pPr marL="355600" indent="-342900" algn="just" eaLnBrk="1" fontAlgn="auto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pl-PL" sz="2000" spc="-5" dirty="0">
                <a:latin typeface="+mn-lt"/>
                <a:cs typeface="Calibri"/>
              </a:rPr>
              <a:t>Warunkiem uruchomienia ścieżki jest </a:t>
            </a:r>
            <a:r>
              <a:rPr lang="pl-PL" sz="2000" spc="-5" dirty="0">
                <a:solidFill>
                  <a:srgbClr val="A4002E"/>
                </a:solidFill>
                <a:latin typeface="+mn-lt"/>
                <a:cs typeface="Calibri"/>
              </a:rPr>
              <a:t>co najmniej 20 zapisanych studentów</a:t>
            </a:r>
            <a:endParaRPr lang="pl-PL" sz="2000" spc="-5" dirty="0">
              <a:latin typeface="+mn-lt"/>
              <a:cs typeface="Calibri"/>
            </a:endParaRPr>
          </a:p>
          <a:p>
            <a:pPr marL="355600" indent="-342900" algn="just" eaLnBrk="1" fontAlgn="auto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pl-PL" sz="2000" spc="-5" dirty="0">
                <a:latin typeface="Calibri"/>
                <a:cs typeface="Calibri"/>
              </a:rPr>
              <a:t>Po zakończeniu zapisów Dziekanat poda informację o uruchomionych ścieżkach </a:t>
            </a:r>
          </a:p>
          <a:p>
            <a:pPr marL="355600" indent="-342900" algn="just" eaLnBrk="1" fontAlgn="auto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pl-PL" sz="2000" spc="-5" dirty="0">
                <a:latin typeface="Calibri"/>
                <a:cs typeface="Calibri"/>
              </a:rPr>
              <a:t>Osoby zapisane na ścieżkę, która nie została uruchomiona, zostaną przypisane do ścieżki uruchomionej.</a:t>
            </a:r>
          </a:p>
          <a:p>
            <a:pPr marL="355600" indent="-342900" algn="just" eaLnBrk="1" fontAlgn="auto" hangingPunct="1">
              <a:spcBef>
                <a:spcPts val="0"/>
              </a:spcBef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pl-PL" sz="2000" spc="-5" dirty="0">
                <a:latin typeface="Calibri"/>
                <a:cs typeface="Calibri"/>
              </a:rPr>
              <a:t>Osoby, które nie wybiorą ścieżki we wskazanym terminie, zostaną przydzieleni do uruchomionych ścieżek / ścieżki przez Dziekana ds. studenckich.</a:t>
            </a:r>
            <a:endParaRPr lang="pl-PL" sz="2000" dirty="0">
              <a:latin typeface="+mn-lt"/>
              <a:cs typeface="Calibri"/>
            </a:endParaRPr>
          </a:p>
        </p:txBody>
      </p:sp>
      <p:pic>
        <p:nvPicPr>
          <p:cNvPr id="4100" name="Obraz 8">
            <a:extLst>
              <a:ext uri="{FF2B5EF4-FFF2-40B4-BE49-F238E27FC236}">
                <a16:creationId xmlns:a16="http://schemas.microsoft.com/office/drawing/2014/main" id="{B74B8E9E-895E-A5CF-782D-9B4AA85B7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object 2">
            <a:extLst>
              <a:ext uri="{FF2B5EF4-FFF2-40B4-BE49-F238E27FC236}">
                <a16:creationId xmlns:a16="http://schemas.microsoft.com/office/drawing/2014/main" id="{21E4BD79-3E95-8499-1562-17C78F2D724D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5D624858-7763-A54B-60E0-FAF17BF9DA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0863" y="249238"/>
            <a:ext cx="5856287" cy="46196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spc="-5" dirty="0">
                <a:solidFill>
                  <a:srgbClr val="000000"/>
                </a:solidFill>
              </a:rPr>
              <a:t>Ścieżki</a:t>
            </a:r>
            <a:r>
              <a:rPr sz="3000" spc="-5" dirty="0">
                <a:solidFill>
                  <a:srgbClr val="000000"/>
                </a:solidFill>
              </a:rPr>
              <a:t> </a:t>
            </a:r>
            <a:r>
              <a:rPr sz="3000" spc="-20" dirty="0">
                <a:solidFill>
                  <a:srgbClr val="000000"/>
                </a:solidFill>
              </a:rPr>
              <a:t>oferowane </a:t>
            </a:r>
            <a:r>
              <a:rPr sz="3000" dirty="0" err="1">
                <a:solidFill>
                  <a:srgbClr val="000000"/>
                </a:solidFill>
              </a:rPr>
              <a:t>na</a:t>
            </a:r>
            <a:r>
              <a:rPr sz="3000" spc="20" dirty="0">
                <a:solidFill>
                  <a:srgbClr val="000000"/>
                </a:solidFill>
              </a:rPr>
              <a:t> </a:t>
            </a:r>
            <a:r>
              <a:rPr sz="3000" spc="-10" dirty="0" err="1">
                <a:solidFill>
                  <a:srgbClr val="000000"/>
                </a:solidFill>
              </a:rPr>
              <a:t>kierunku</a:t>
            </a:r>
            <a:r>
              <a:rPr lang="pl-PL" sz="3000" spc="-10" dirty="0">
                <a:solidFill>
                  <a:srgbClr val="000000"/>
                </a:solidFill>
              </a:rPr>
              <a:t>:</a:t>
            </a:r>
            <a:endParaRPr sz="3000" dirty="0"/>
          </a:p>
        </p:txBody>
      </p:sp>
      <p:sp>
        <p:nvSpPr>
          <p:cNvPr id="5123" name="object 5">
            <a:extLst>
              <a:ext uri="{FF2B5EF4-FFF2-40B4-BE49-F238E27FC236}">
                <a16:creationId xmlns:a16="http://schemas.microsoft.com/office/drawing/2014/main" id="{412C0048-82A6-386F-4A4C-70C78A22B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98763"/>
            <a:ext cx="8229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 b="1" dirty="0"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PODATKI W BIZNESIE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pl-PL" altLang="pl-PL" b="1" dirty="0">
              <a:latin typeface="Helvetica" pitchFamily="2" charset="0"/>
              <a:ea typeface="Helvetica" pitchFamily="2" charset="0"/>
              <a:cs typeface="Helvetica" pitchFamily="2" charset="0"/>
              <a:sym typeface="Helvetica" pitchFamily="2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pl-PL" altLang="pl-PL" b="1" dirty="0">
              <a:latin typeface="Helvetica" pitchFamily="2" charset="0"/>
              <a:ea typeface="Helvetica" pitchFamily="2" charset="0"/>
              <a:cs typeface="Helvetica" pitchFamily="2" charset="0"/>
              <a:sym typeface="Helvetica" pitchFamily="2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 b="1" dirty="0"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RACHUNKOWOŚĆ I ANALIZA FINANSOWA (Z AKREDYTACJĄ ACCA)</a:t>
            </a:r>
          </a:p>
        </p:txBody>
      </p:sp>
      <p:pic>
        <p:nvPicPr>
          <p:cNvPr id="5124" name="Obraz 8">
            <a:extLst>
              <a:ext uri="{FF2B5EF4-FFF2-40B4-BE49-F238E27FC236}">
                <a16:creationId xmlns:a16="http://schemas.microsoft.com/office/drawing/2014/main" id="{0CE14BDA-EEA1-9345-F2B9-914C3E4025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object 2">
            <a:extLst>
              <a:ext uri="{FF2B5EF4-FFF2-40B4-BE49-F238E27FC236}">
                <a16:creationId xmlns:a16="http://schemas.microsoft.com/office/drawing/2014/main" id="{9CBAAB88-B193-7674-BC0A-1518ABE04EC5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3F287DAA-C36C-FD52-FAAF-8EB181EE8F3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93663"/>
            <a:ext cx="8077200" cy="461665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spc="-5" dirty="0">
                <a:solidFill>
                  <a:srgbClr val="000000"/>
                </a:solidFill>
              </a:rPr>
              <a:t>PODATKI W BIZNESIE</a:t>
            </a:r>
          </a:p>
        </p:txBody>
      </p:sp>
      <p:pic>
        <p:nvPicPr>
          <p:cNvPr id="6147" name="Obraz 8">
            <a:extLst>
              <a:ext uri="{FF2B5EF4-FFF2-40B4-BE49-F238E27FC236}">
                <a16:creationId xmlns:a16="http://schemas.microsoft.com/office/drawing/2014/main" id="{608F1050-A448-DB7B-9812-1C8824EE2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pole tekstowe 2">
            <a:extLst>
              <a:ext uri="{FF2B5EF4-FFF2-40B4-BE49-F238E27FC236}">
                <a16:creationId xmlns:a16="http://schemas.microsoft.com/office/drawing/2014/main" id="{D76BFA63-C5DB-2E42-CAE1-AD0923A49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1143000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b="1">
                <a:solidFill>
                  <a:srgbClr val="C00000"/>
                </a:solidFill>
              </a:rPr>
              <a:t>OPIS</a:t>
            </a:r>
            <a:endParaRPr lang="pl-PL" altLang="pl-PL" b="1">
              <a:solidFill>
                <a:srgbClr val="A4002E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8CDC2AD-E6C1-876F-CCD9-8A49E667AB99}"/>
              </a:ext>
            </a:extLst>
          </p:cNvPr>
          <p:cNvSpPr txBox="1"/>
          <p:nvPr/>
        </p:nvSpPr>
        <p:spPr>
          <a:xfrm>
            <a:off x="381000" y="1665288"/>
            <a:ext cx="8610600" cy="3138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Umożliwia nabycie wiedzy i umiejętności niezbędnych w pracy w biurach rachunkowych, podmiotów z sektora SME,  kancelariach doradztwa podatkowego.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Nabywa się wiedzę w szczególności z zakresu prawa podatkowego oraz rozliczeń podatkowych, wyboru decyzji podatkowych.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Nacisk położony jest w szczególności na podatkową księgę przychodów i rozchodów.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Perspektywy pracy: 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</a:rPr>
              <a:t>biura rachunkowe,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</a:rPr>
              <a:t>kancelarie doradztwa podatkowego, 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</a:rPr>
              <a:t>działy rachunkowości podatkowej.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object 2">
            <a:extLst>
              <a:ext uri="{FF2B5EF4-FFF2-40B4-BE49-F238E27FC236}">
                <a16:creationId xmlns:a16="http://schemas.microsoft.com/office/drawing/2014/main" id="{D09A8128-5ADE-4708-1F30-975D94B3101A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pic>
        <p:nvPicPr>
          <p:cNvPr id="7170" name="Obraz 8">
            <a:extLst>
              <a:ext uri="{FF2B5EF4-FFF2-40B4-BE49-F238E27FC236}">
                <a16:creationId xmlns:a16="http://schemas.microsoft.com/office/drawing/2014/main" id="{47D96488-B5AC-1988-0546-8B0FF6FEBD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pole tekstowe 2">
            <a:extLst>
              <a:ext uri="{FF2B5EF4-FFF2-40B4-BE49-F238E27FC236}">
                <a16:creationId xmlns:a16="http://schemas.microsoft.com/office/drawing/2014/main" id="{B6E3C6A0-0BD7-7DA9-8572-A073741D0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5650" y="1150938"/>
            <a:ext cx="533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b="1">
                <a:solidFill>
                  <a:srgbClr val="A4002E"/>
                </a:solidFill>
              </a:rPr>
              <a:t>PRZEDMIOTY REALIZOWANE NA ŚCIEŻCE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7C1B367-9B38-2156-6192-65C6C6CD7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70332"/>
              </p:ext>
            </p:extLst>
          </p:nvPr>
        </p:nvGraphicFramePr>
        <p:xfrm>
          <a:off x="434975" y="1601788"/>
          <a:ext cx="827405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marL="91435" marR="91435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marL="91435" marR="91435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 marL="91435" marR="91435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 marL="91435" marR="91435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marL="91435" marR="91435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marL="91435" marR="91435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marL="91435" marR="91435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marL="91435" marR="91435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marL="91435" marR="91435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marL="91435" marR="91435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Uproszczone formy opodatkowania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V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Komputerowa ewidencja podatkowa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16</a:t>
                      </a:r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03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Podatki w obrocie międzynarodowym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Rachunkowość mikro i małych przedsiębiorstw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Podejmowanie działalności gospodarczej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Planowanie podatkowe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VI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Elektroniczna sprawozdawczość podatkowa i ubezpieczeniowa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VI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16</a:t>
                      </a:r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object 4">
            <a:extLst>
              <a:ext uri="{FF2B5EF4-FFF2-40B4-BE49-F238E27FC236}">
                <a16:creationId xmlns:a16="http://schemas.microsoft.com/office/drawing/2014/main" id="{777C8E14-1F27-F28C-8194-33B524666A03}"/>
              </a:ext>
            </a:extLst>
          </p:cNvPr>
          <p:cNvSpPr txBox="1">
            <a:spLocks/>
          </p:cNvSpPr>
          <p:nvPr/>
        </p:nvSpPr>
        <p:spPr>
          <a:xfrm>
            <a:off x="914400" y="93663"/>
            <a:ext cx="8077200" cy="46166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2200" b="1" i="0">
                <a:solidFill>
                  <a:srgbClr val="A3002D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kern="0" spc="-5" dirty="0">
                <a:solidFill>
                  <a:srgbClr val="000000"/>
                </a:solidFill>
              </a:rPr>
              <a:t>PODATKI W BIZNESIE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object 2">
            <a:extLst>
              <a:ext uri="{FF2B5EF4-FFF2-40B4-BE49-F238E27FC236}">
                <a16:creationId xmlns:a16="http://schemas.microsoft.com/office/drawing/2014/main" id="{D41FD43A-F378-58F5-7F66-EDC172660BC4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EC46AE82-44EA-5728-939B-E80B1FC661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49238"/>
            <a:ext cx="8153400" cy="43021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spc="-5" dirty="0">
                <a:solidFill>
                  <a:srgbClr val="000000"/>
                </a:solidFill>
              </a:rPr>
              <a:t>RACHUNKOWOŚĆ I ANALIZA FINANSOWA (Z ACCA)</a:t>
            </a:r>
            <a:endParaRPr sz="2800" spc="-5" dirty="0">
              <a:solidFill>
                <a:srgbClr val="000000"/>
              </a:solidFill>
            </a:endParaRPr>
          </a:p>
        </p:txBody>
      </p:sp>
      <p:pic>
        <p:nvPicPr>
          <p:cNvPr id="8195" name="Obraz 8">
            <a:extLst>
              <a:ext uri="{FF2B5EF4-FFF2-40B4-BE49-F238E27FC236}">
                <a16:creationId xmlns:a16="http://schemas.microsoft.com/office/drawing/2014/main" id="{48113444-BF1C-0FEF-A83A-11A5BBBEB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pole tekstowe 2">
            <a:extLst>
              <a:ext uri="{FF2B5EF4-FFF2-40B4-BE49-F238E27FC236}">
                <a16:creationId xmlns:a16="http://schemas.microsoft.com/office/drawing/2014/main" id="{F517DA7D-8363-2047-0028-BD8456754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1143000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b="1">
                <a:solidFill>
                  <a:srgbClr val="C00000"/>
                </a:solidFill>
              </a:rPr>
              <a:t>OPIS</a:t>
            </a:r>
            <a:endParaRPr lang="pl-PL" altLang="pl-PL" b="1">
              <a:solidFill>
                <a:srgbClr val="A4002E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0A534973-1912-264D-C740-0F6FC96AFA47}"/>
              </a:ext>
            </a:extLst>
          </p:cNvPr>
          <p:cNvSpPr txBox="1"/>
          <p:nvPr/>
        </p:nvSpPr>
        <p:spPr>
          <a:xfrm>
            <a:off x="381000" y="1665288"/>
            <a:ext cx="8610600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Umożliwia nabycie wiedzy i umiejętności niezbędnych do pracy w pionach księgowych i kontroli finansowej w korporacjach międzynarodowych oraz dużych polskich przedsiębiorstwach.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1 przedmiot  zgodny z akredytacją ACCA (dla egzaminu TX). Dzięki ukończeniu tej ścieżki, uzyskuje się zwolnienie z 5 (4+1) egzaminów ACCA.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Perspektywy pracy: 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</a:rPr>
              <a:t>korporacje międzynarodowe (podatkowe i księgowe, BIG 4), 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</a:rPr>
              <a:t>duże przedsiębiorstwa (działy finansowe, audytu wewnętrznego)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</a:rPr>
              <a:t>centra usług wspólnych ( np. HPE, BNYM).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Organizacje wspierające osoby zainteresowane: </a:t>
            </a:r>
            <a:r>
              <a:rPr lang="pl-PL" dirty="0">
                <a:latin typeface="+mn-lt"/>
                <a:hlinkClick r:id="rId3"/>
              </a:rPr>
              <a:t>https://accapolska.pl</a:t>
            </a:r>
            <a:endParaRPr lang="pl-PL" dirty="0">
              <a:latin typeface="+mn-lt"/>
            </a:endParaRPr>
          </a:p>
        </p:txBody>
      </p:sp>
      <p:pic>
        <p:nvPicPr>
          <p:cNvPr id="10" name="acca.png" descr="acca.png">
            <a:extLst>
              <a:ext uri="{FF2B5EF4-FFF2-40B4-BE49-F238E27FC236}">
                <a16:creationId xmlns:a16="http://schemas.microsoft.com/office/drawing/2014/main" id="{32D47048-5762-EC5D-C313-2E86897CA6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9486" y="5358051"/>
            <a:ext cx="985027" cy="985026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object 2">
            <a:extLst>
              <a:ext uri="{FF2B5EF4-FFF2-40B4-BE49-F238E27FC236}">
                <a16:creationId xmlns:a16="http://schemas.microsoft.com/office/drawing/2014/main" id="{684A7237-5D84-09FE-E78B-571AC23DF26E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pic>
        <p:nvPicPr>
          <p:cNvPr id="9218" name="Obraz 8">
            <a:extLst>
              <a:ext uri="{FF2B5EF4-FFF2-40B4-BE49-F238E27FC236}">
                <a16:creationId xmlns:a16="http://schemas.microsoft.com/office/drawing/2014/main" id="{A768071D-5ACF-641A-79DB-1D39AC47C8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pole tekstowe 2">
            <a:extLst>
              <a:ext uri="{FF2B5EF4-FFF2-40B4-BE49-F238E27FC236}">
                <a16:creationId xmlns:a16="http://schemas.microsoft.com/office/drawing/2014/main" id="{853072F8-878B-F194-1935-02187A30A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5650" y="1150938"/>
            <a:ext cx="533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b="1">
                <a:solidFill>
                  <a:srgbClr val="A4002E"/>
                </a:solidFill>
              </a:rPr>
              <a:t>PRZEDMIOTY REALIZOWANE NA ŚCIEŻCE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1CF3F37-D295-BDB2-61A8-498B2012B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059660"/>
              </p:ext>
            </p:extLst>
          </p:nvPr>
        </p:nvGraphicFramePr>
        <p:xfrm>
          <a:off x="434975" y="1601788"/>
          <a:ext cx="8274050" cy="3524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3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marL="91435" marR="91435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marL="91435" marR="91435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 marL="91435" marR="91435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 marL="91435" marR="91435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marL="91435" marR="91435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marL="91435" marR="91435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marL="91435" marR="91435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marL="91435" marR="91435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marL="91435" marR="91435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marL="91435" marR="91435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Konsolidacja sprawozdań finansowych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V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Sprawozdawczość elektroniczna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16</a:t>
                      </a:r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Podatki w rachunkowości (Egzamin</a:t>
                      </a:r>
                      <a:r>
                        <a:rPr lang="pl-PL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, ACCA TX)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Wynagrodzenia i ubezpieczenia społeczne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03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Rachunek przepływów pieniężnych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Przewidywanie bankructwa i analiza trudności finansowych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VI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Planowanie finansowe i prospektywna analiza finansowa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VI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16</a:t>
                      </a:r>
                    </a:p>
                  </a:txBody>
                  <a:tcPr marL="91435" marR="9143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0" name="acca.png" descr="acca.png">
            <a:extLst>
              <a:ext uri="{FF2B5EF4-FFF2-40B4-BE49-F238E27FC236}">
                <a16:creationId xmlns:a16="http://schemas.microsoft.com/office/drawing/2014/main" id="{6B887A26-2983-1A8D-EEC8-865D05AA3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486" y="5171497"/>
            <a:ext cx="985027" cy="985026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  <p:sp>
        <p:nvSpPr>
          <p:cNvPr id="11" name="object 4">
            <a:extLst>
              <a:ext uri="{FF2B5EF4-FFF2-40B4-BE49-F238E27FC236}">
                <a16:creationId xmlns:a16="http://schemas.microsoft.com/office/drawing/2014/main" id="{3B1A1F51-70CA-F2AE-600E-DB0337A646E2}"/>
              </a:ext>
            </a:extLst>
          </p:cNvPr>
          <p:cNvSpPr txBox="1">
            <a:spLocks/>
          </p:cNvSpPr>
          <p:nvPr/>
        </p:nvSpPr>
        <p:spPr>
          <a:xfrm>
            <a:off x="838200" y="249238"/>
            <a:ext cx="8153400" cy="43021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2200" b="1" i="0">
                <a:solidFill>
                  <a:srgbClr val="A3002D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kern="0" spc="-5">
                <a:solidFill>
                  <a:srgbClr val="000000"/>
                </a:solidFill>
              </a:rPr>
              <a:t>RACHUNKOWOŚĆ I ANALIZA FINANSOWA (Z ACCA)</a:t>
            </a:r>
            <a:endParaRPr lang="pl-PL" sz="2800" kern="0" spc="-5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object 2">
            <a:extLst>
              <a:ext uri="{FF2B5EF4-FFF2-40B4-BE49-F238E27FC236}">
                <a16:creationId xmlns:a16="http://schemas.microsoft.com/office/drawing/2014/main" id="{3EC77AEE-0F6D-E0C2-403A-7BE236E9B46E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449E302E-AC85-0794-D432-60FDBFF2BA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0863" y="249238"/>
            <a:ext cx="5856287" cy="46196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spc="-5" dirty="0">
                <a:solidFill>
                  <a:srgbClr val="000000"/>
                </a:solidFill>
              </a:rPr>
              <a:t>KONTAKT</a:t>
            </a:r>
            <a:endParaRPr sz="3000" dirty="0"/>
          </a:p>
        </p:txBody>
      </p:sp>
      <p:pic>
        <p:nvPicPr>
          <p:cNvPr id="10243" name="Obraz 8">
            <a:extLst>
              <a:ext uri="{FF2B5EF4-FFF2-40B4-BE49-F238E27FC236}">
                <a16:creationId xmlns:a16="http://schemas.microsoft.com/office/drawing/2014/main" id="{DA48013E-8D72-ADC9-100D-D21F4A0ED4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pole tekstowe 2">
            <a:extLst>
              <a:ext uri="{FF2B5EF4-FFF2-40B4-BE49-F238E27FC236}">
                <a16:creationId xmlns:a16="http://schemas.microsoft.com/office/drawing/2014/main" id="{AE17BA78-54C4-B62A-EBC7-865E76B82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1143000"/>
            <a:ext cx="5856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b="1">
                <a:solidFill>
                  <a:srgbClr val="A4002E"/>
                </a:solidFill>
              </a:rPr>
              <a:t>MENEDŻER KIERUNKU RACHUNOWOŚĆ I CONTROLLING</a:t>
            </a:r>
          </a:p>
        </p:txBody>
      </p:sp>
      <p:sp>
        <p:nvSpPr>
          <p:cNvPr id="10245" name="pole tekstowe 6">
            <a:extLst>
              <a:ext uri="{FF2B5EF4-FFF2-40B4-BE49-F238E27FC236}">
                <a16:creationId xmlns:a16="http://schemas.microsoft.com/office/drawing/2014/main" id="{74F3EDE5-E5EF-8C46-DCB4-02640E16E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65288"/>
            <a:ext cx="8610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1600"/>
              <a:t>dr hab. inż. Michał Biernacki, prof.UEW</a:t>
            </a:r>
          </a:p>
          <a:p>
            <a:pPr eaLnBrk="1" hangingPunct="1"/>
            <a:r>
              <a:rPr lang="pl-PL" altLang="pl-PL" sz="1600"/>
              <a:t>e-mail: michal.biernacki@ue.wroc.pl</a:t>
            </a:r>
          </a:p>
          <a:p>
            <a:pPr eaLnBrk="1" hangingPunct="1"/>
            <a:endParaRPr lang="pl-PL" altLang="pl-PL" sz="1600"/>
          </a:p>
          <a:p>
            <a:pPr eaLnBrk="1" hangingPunct="1"/>
            <a:endParaRPr lang="pl-PL" altLang="pl-PL" sz="1600"/>
          </a:p>
        </p:txBody>
      </p:sp>
      <p:pic>
        <p:nvPicPr>
          <p:cNvPr id="10246" name="Obraz 7" descr="Obraz zawierający rysunek&#10;&#10;Opis wygenerowany automatycznie">
            <a:extLst>
              <a:ext uri="{FF2B5EF4-FFF2-40B4-BE49-F238E27FC236}">
                <a16:creationId xmlns:a16="http://schemas.microsoft.com/office/drawing/2014/main" id="{3C3ABD9F-98AC-C6F4-E4F7-796183A41B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4089400"/>
            <a:ext cx="23114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Obraz 9">
            <a:extLst>
              <a:ext uri="{FF2B5EF4-FFF2-40B4-BE49-F238E27FC236}">
                <a16:creationId xmlns:a16="http://schemas.microsoft.com/office/drawing/2014/main" id="{2D146426-D0CF-F48A-4CED-CED97498CF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5246688"/>
            <a:ext cx="2693988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Obraz 10" descr="Obraz zawierający stop, rysunek, czerwony, znak&#10;&#10;Opis wygenerowany automatycznie">
            <a:extLst>
              <a:ext uri="{FF2B5EF4-FFF2-40B4-BE49-F238E27FC236}">
                <a16:creationId xmlns:a16="http://schemas.microsoft.com/office/drawing/2014/main" id="{FF86DAE1-FC50-BF68-DE9A-B5C299967A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00" y="2355850"/>
            <a:ext cx="1292225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Obraz 11">
            <a:extLst>
              <a:ext uri="{FF2B5EF4-FFF2-40B4-BE49-F238E27FC236}">
                <a16:creationId xmlns:a16="http://schemas.microsoft.com/office/drawing/2014/main" id="{349C2937-AFCE-E643-0B4F-6274B2D63C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5308600"/>
            <a:ext cx="243363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Obraz 12" descr="Obraz zawierający rysunek&#10;&#10;Opis wygenerowany automatycznie">
            <a:extLst>
              <a:ext uri="{FF2B5EF4-FFF2-40B4-BE49-F238E27FC236}">
                <a16:creationId xmlns:a16="http://schemas.microsoft.com/office/drawing/2014/main" id="{30534C1B-E44E-ED9A-A763-B2051ACA06D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163" y="5039412"/>
            <a:ext cx="1639887" cy="1008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Obraz 13" descr="Obraz zawierający rysunek, stół&#10;&#10;Opis wygenerowany automatycznie">
            <a:extLst>
              <a:ext uri="{FF2B5EF4-FFF2-40B4-BE49-F238E27FC236}">
                <a16:creationId xmlns:a16="http://schemas.microsoft.com/office/drawing/2014/main" id="{C270EC75-9633-BFC7-D019-0AA7F68C19E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163" y="3798888"/>
            <a:ext cx="1639887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Obraz 14">
            <a:extLst>
              <a:ext uri="{FF2B5EF4-FFF2-40B4-BE49-F238E27FC236}">
                <a16:creationId xmlns:a16="http://schemas.microsoft.com/office/drawing/2014/main" id="{ED01B437-C70D-E44A-53F3-586C1CA9BB5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3816350"/>
            <a:ext cx="2112963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CF88DEA5072245AAAEF06ACE2ABFA7" ma:contentTypeVersion="2" ma:contentTypeDescription="Utwórz nowy dokument." ma:contentTypeScope="" ma:versionID="5c490c18488c625fdaddf8ed98f11c0d">
  <xsd:schema xmlns:xsd="http://www.w3.org/2001/XMLSchema" xmlns:xs="http://www.w3.org/2001/XMLSchema" xmlns:p="http://schemas.microsoft.com/office/2006/metadata/properties" xmlns:ns2="8f3b3f20-dcbd-4a65-a797-ddf944ca2e19" targetNamespace="http://schemas.microsoft.com/office/2006/metadata/properties" ma:root="true" ma:fieldsID="37ec047903a1da71da1dbdcd546df3e5" ns2:_="">
    <xsd:import namespace="8f3b3f20-dcbd-4a65-a797-ddf944ca2e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3b3f20-dcbd-4a65-a797-ddf944ca2e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D3EE1F-545A-4D17-9EF2-495F680F3E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2F0494-7C5C-4B79-954C-68B45ED80C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3b3f20-dcbd-4a65-a797-ddf944ca2e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1768</TotalTime>
  <Words>509</Words>
  <Application>Microsoft Macintosh PowerPoint</Application>
  <PresentationFormat>Pokaz na ekranie (4:3)</PresentationFormat>
  <Paragraphs>142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</vt:lpstr>
      <vt:lpstr>Office Theme</vt:lpstr>
      <vt:lpstr>Studia I stopnia</vt:lpstr>
      <vt:lpstr>Zasady wyboru ścieżki:</vt:lpstr>
      <vt:lpstr>Ścieżki oferowane na kierunku:</vt:lpstr>
      <vt:lpstr>PODATKI W BIZNESIE</vt:lpstr>
      <vt:lpstr>Prezentacja programu PowerPoint</vt:lpstr>
      <vt:lpstr>RACHUNKOWOŚĆ I ANALIZA FINANSOWA (Z ACCA)</vt:lpstr>
      <vt:lpstr>Prezentacja programu PowerPoint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Sylwia</dc:creator>
  <cp:lastModifiedBy>Michal Biernacki</cp:lastModifiedBy>
  <cp:revision>45</cp:revision>
  <dcterms:created xsi:type="dcterms:W3CDTF">2020-04-14T20:36:29Z</dcterms:created>
  <dcterms:modified xsi:type="dcterms:W3CDTF">2024-01-17T08:41:23Z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2020-04-14T00:00:00Z</vt:filetime>
  </property>
  <property fmtid="{D5CDD505-2E9C-101B-9397-08002B2CF9AE}" pid="5" name="ContentTypeId">
    <vt:lpwstr>0x01010082CF88DEA5072245AAAEF06ACE2ABFA7</vt:lpwstr>
  </property>
</Properties>
</file>