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8" r:id="rId3"/>
    <p:sldId id="315" r:id="rId4"/>
    <p:sldId id="316" r:id="rId5"/>
    <p:sldId id="317" r:id="rId6"/>
    <p:sldId id="314" r:id="rId7"/>
    <p:sldId id="306" r:id="rId8"/>
    <p:sldId id="313" r:id="rId9"/>
    <p:sldId id="312" r:id="rId10"/>
    <p:sldId id="318" r:id="rId11"/>
    <p:sldId id="319" r:id="rId12"/>
    <p:sldId id="311" r:id="rId13"/>
  </p:sldIdLst>
  <p:sldSz cx="9144000" cy="6858000" type="screen4x3"/>
  <p:notesSz cx="9144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ED7E51C0-EE74-480B-8BBF-1B1BFF982550}"/>
              </a:ext>
            </a:extLst>
          </p:cNvPr>
          <p:cNvSpPr/>
          <p:nvPr userDrawn="1"/>
        </p:nvSpPr>
        <p:spPr>
          <a:xfrm>
            <a:off x="0" y="990600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562551C1-D3CD-4201-A628-32F4C7E316F0}"/>
              </a:ext>
            </a:extLst>
          </p:cNvPr>
          <p:cNvSpPr/>
          <p:nvPr userDrawn="1"/>
        </p:nvSpPr>
        <p:spPr>
          <a:xfrm>
            <a:off x="8313" y="-152400"/>
            <a:ext cx="9135687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F37C547-07AC-4A4B-95E0-FC0B370CE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-152400"/>
            <a:ext cx="9144000" cy="6857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221" y="1468628"/>
            <a:ext cx="8893556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6999" y="1294765"/>
            <a:ext cx="8090001" cy="379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928C389B-9D0B-43E2-BE82-68D172ED561E}"/>
              </a:ext>
            </a:extLst>
          </p:cNvPr>
          <p:cNvSpPr/>
          <p:nvPr userDrawn="1"/>
        </p:nvSpPr>
        <p:spPr>
          <a:xfrm>
            <a:off x="0" y="990600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9625936-C85D-40AF-AEC3-DFD1F4C97630}"/>
              </a:ext>
            </a:extLst>
          </p:cNvPr>
          <p:cNvSpPr/>
          <p:nvPr userDrawn="1"/>
        </p:nvSpPr>
        <p:spPr>
          <a:xfrm>
            <a:off x="8313" y="-152400"/>
            <a:ext cx="9135687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123C1BFC-E7EF-4337-9461-B570C9B6C00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86711"/>
            <a:ext cx="9144000" cy="4939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886711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352800" y="2423286"/>
            <a:ext cx="237744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0" spc="-10" dirty="0" err="1">
                <a:solidFill>
                  <a:srgbClr val="FFFFFF"/>
                </a:solidFill>
                <a:latin typeface="Calibri"/>
                <a:cs typeface="Calibri"/>
              </a:rPr>
              <a:t>Studia</a:t>
            </a:r>
            <a:r>
              <a:rPr sz="2800" b="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2800" b="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0" spc="-20" dirty="0">
                <a:solidFill>
                  <a:srgbClr val="FFFFFF"/>
                </a:solidFill>
                <a:latin typeface="Calibri"/>
                <a:cs typeface="Calibri"/>
              </a:rPr>
              <a:t> stopnia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" y="2898084"/>
            <a:ext cx="772668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4000" b="1" spc="-20" dirty="0">
                <a:solidFill>
                  <a:srgbClr val="FFFFFF"/>
                </a:solidFill>
                <a:latin typeface="Calibri"/>
                <a:cs typeface="Calibri"/>
              </a:rPr>
              <a:t>Oferta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modułów</a:t>
            </a:r>
          </a:p>
          <a:p>
            <a:pPr algn="ctr"/>
            <a:endParaRPr lang="pl-PL" sz="1600" b="1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/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lang="pl-PL" sz="4000" b="1" spc="-10" dirty="0">
                <a:solidFill>
                  <a:srgbClr val="FFFFFF"/>
                </a:solidFill>
                <a:latin typeface="Calibri"/>
                <a:cs typeface="Calibri"/>
              </a:rPr>
              <a:t>kierunku </a:t>
            </a: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DBCEC005-A094-4311-8B98-FFB2EF82DB6A}"/>
              </a:ext>
            </a:extLst>
          </p:cNvPr>
          <p:cNvSpPr txBox="1"/>
          <p:nvPr/>
        </p:nvSpPr>
        <p:spPr>
          <a:xfrm>
            <a:off x="744855" y="4769922"/>
            <a:ext cx="7726680" cy="1102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20"/>
              </a:spcBef>
            </a:pPr>
            <a:r>
              <a:rPr lang="pl-PL" sz="4000" b="1" i="1" spc="-5" dirty="0">
                <a:solidFill>
                  <a:srgbClr val="FFFFFF"/>
                </a:solidFill>
                <a:latin typeface="Calibri"/>
                <a:cs typeface="Calibri"/>
              </a:rPr>
              <a:t>Logistyka</a:t>
            </a:r>
            <a:endParaRPr sz="4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sz="2000" b="1" i="1" spc="-5" dirty="0">
                <a:solidFill>
                  <a:srgbClr val="FFFFFF"/>
                </a:solidFill>
                <a:latin typeface="Calibri"/>
                <a:cs typeface="Calibri"/>
              </a:rPr>
              <a:t>na rok </a:t>
            </a:r>
            <a:r>
              <a:rPr sz="2000" b="1" i="1" spc="-5" dirty="0" err="1">
                <a:solidFill>
                  <a:srgbClr val="FFFFFF"/>
                </a:solidFill>
                <a:latin typeface="Calibri"/>
                <a:cs typeface="Calibri"/>
              </a:rPr>
              <a:t>akademicki</a:t>
            </a:r>
            <a:r>
              <a:rPr sz="2000" b="1" i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/2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EB2817FD-8CEF-4641-B0CD-BD08C58566BD}"/>
              </a:ext>
            </a:extLst>
          </p:cNvPr>
          <p:cNvSpPr/>
          <p:nvPr/>
        </p:nvSpPr>
        <p:spPr>
          <a:xfrm>
            <a:off x="0" y="-152400"/>
            <a:ext cx="9144000" cy="2021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EF198C5-8EDD-471F-A853-419CE3DFCB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3050"/>
            <a:ext cx="5372824" cy="171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7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Studenci w ramach tego modułu nabędą wiedzę i umiejętności z zakresu szeroko pojętego zarządzania zasobami ludzkimi, sprawnego i efektywnego wykorzystania najcenniejszego zasobu firm, jakim są pracownicy. Moduł został opracowany z intencją przygotowania kwalifikacyjnego osób, które w swojej przyszłości zawodowej zamierzają pełnić funkcje kierownicze w obszarze logistyki i łańcucha dostaw. </a:t>
            </a:r>
            <a:endParaRPr lang="pl-PL" sz="2000" dirty="0">
              <a:solidFill>
                <a:srgbClr val="A4002E"/>
              </a:solidFill>
            </a:endParaRPr>
          </a:p>
          <a:p>
            <a:endParaRPr lang="pl-PL" sz="2000" dirty="0">
              <a:solidFill>
                <a:srgbClr val="A4002E"/>
              </a:solidFill>
            </a:endParaRPr>
          </a:p>
          <a:p>
            <a:r>
              <a:rPr lang="pl-PL" sz="2000" dirty="0">
                <a:solidFill>
                  <a:srgbClr val="A4002E"/>
                </a:solidFill>
              </a:rPr>
              <a:t>Katedra wiodąca: </a:t>
            </a:r>
            <a:r>
              <a:rPr lang="pl-PL" sz="2000" dirty="0"/>
              <a:t>Katedra Zarządzania Produkcją i Pracą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Potencjalne miejsca zatrudnienia: </a:t>
            </a:r>
            <a:r>
              <a:rPr lang="pl-PL" sz="2000" dirty="0"/>
              <a:t>przedsiębiorstwa produkcyjne, przedsiębiorstwa usługowe, centra logistyczne i magazyny, firmy transportowe, spedytorzy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Przykładowe stanowiska pracy: </a:t>
            </a:r>
            <a:r>
              <a:rPr lang="pl-PL" sz="2000" dirty="0"/>
              <a:t>zarządzanie zespołami logistycznymi, menedżer ds. logistyki i łańcucha dostaw, menedżer ds. zakupów </a:t>
            </a:r>
          </a:p>
          <a:p>
            <a:endParaRPr lang="pl-PL" sz="2000" dirty="0"/>
          </a:p>
          <a:p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248819"/>
            <a:ext cx="71628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2800" spc="-10" dirty="0">
                <a:solidFill>
                  <a:schemeClr val="tx1"/>
                </a:solidFill>
              </a:rPr>
              <a:t>TEAM LEADER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773349"/>
              </p:ext>
            </p:extLst>
          </p:nvPr>
        </p:nvGraphicFramePr>
        <p:xfrm>
          <a:off x="381000" y="1828800"/>
          <a:ext cx="8274527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Etykieta w biznesie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Negocjacje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Komunikacja interpersonalna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10" name="object 4"/>
          <p:cNvSpPr txBox="1">
            <a:spLocks/>
          </p:cNvSpPr>
          <p:nvPr/>
        </p:nvSpPr>
        <p:spPr>
          <a:xfrm>
            <a:off x="1295400" y="248819"/>
            <a:ext cx="7696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 algn="ctr"/>
            <a:r>
              <a:rPr lang="pl-PL" sz="2800" spc="-10" dirty="0"/>
              <a:t>TEAM LEADER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A3002D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KONTAKT</a:t>
            </a:r>
            <a:endParaRPr sz="3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95803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/>
              <a:t>MENEDŻER KIERUNKU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dirty="0"/>
          </a:p>
          <a:p>
            <a:pPr algn="ctr"/>
            <a:r>
              <a:rPr lang="pl-PL" sz="2000" dirty="0"/>
              <a:t>Dr hab. Natalia Szozda</a:t>
            </a:r>
          </a:p>
          <a:p>
            <a:pPr algn="ctr"/>
            <a:r>
              <a:rPr lang="pl-PL" sz="2000" dirty="0" err="1"/>
              <a:t>natalia.szozda@ue.wroc.pl</a:t>
            </a:r>
            <a:endParaRPr lang="pl-PL" sz="2000" dirty="0"/>
          </a:p>
          <a:p>
            <a:pPr algn="ctr"/>
            <a:endParaRPr lang="pl-PL" sz="2000" dirty="0"/>
          </a:p>
          <a:p>
            <a:pPr 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00716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Zasady wyboru modułów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457200" y="1447800"/>
            <a:ext cx="8124825" cy="3385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cs typeface="Calibri"/>
              </a:rPr>
              <a:t>Moduły realizowane są w semestrach 3 i 4. </a:t>
            </a:r>
            <a:endParaRPr lang="pl-PL" sz="2000" spc="-5" dirty="0">
              <a:latin typeface="Calibri"/>
              <a:cs typeface="Calibri"/>
            </a:endParaRPr>
          </a:p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Każdy student wybiera </a:t>
            </a:r>
            <a:r>
              <a:rPr lang="pl-PL" sz="2000" spc="-5" dirty="0">
                <a:solidFill>
                  <a:srgbClr val="A4002E"/>
                </a:solidFill>
                <a:latin typeface="Calibri"/>
                <a:cs typeface="Calibri"/>
              </a:rPr>
              <a:t>jeden moduł w semestrze 3 i jeden moduł w semestrze 4</a:t>
            </a:r>
            <a:r>
              <a:rPr lang="pl-PL" sz="2000" spc="-5" dirty="0">
                <a:latin typeface="Calibri"/>
                <a:cs typeface="Calibri"/>
              </a:rPr>
              <a:t>, nie ma znaczenia kolejność zgłoszenia się</a:t>
            </a:r>
            <a:r>
              <a:rPr lang="pl-PL" sz="2000" spc="-5" dirty="0">
                <a:cs typeface="Calibri"/>
              </a:rPr>
              <a:t>. Warunkiem uruchomienia modułu jest </a:t>
            </a:r>
            <a:r>
              <a:rPr lang="pl-PL" sz="2000" spc="-5" dirty="0">
                <a:solidFill>
                  <a:srgbClr val="A4002E"/>
                </a:solidFill>
                <a:cs typeface="Calibri"/>
              </a:rPr>
              <a:t>co najmniej 20 zapisanych studentów</a:t>
            </a:r>
            <a:r>
              <a:rPr lang="pl-PL" sz="2000" spc="-5" dirty="0">
                <a:cs typeface="Calibri"/>
              </a:rPr>
              <a:t>.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Po zakończeniu zapisów Dziekanat poda informację o uruchomionych modułach. 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Osoby zapisane do modułu, który nie został uruchomiony, zostaną poproszone o ponowny wybór spośród uruchomionych modułów.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Osoby, które nie wybiorą modułu we wskazanym terminie, zostaną przydzieleni do uruchomionych modułów przez Dziekana ds. studenckich.</a:t>
            </a:r>
            <a:endParaRPr lang="pl-PL" sz="2000" dirty="0">
              <a:cs typeface="Calibri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2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Moduły</a:t>
            </a:r>
            <a:r>
              <a:rPr sz="3000" spc="-5" dirty="0">
                <a:solidFill>
                  <a:srgbClr val="000000"/>
                </a:solidFill>
              </a:rPr>
              <a:t> </a:t>
            </a:r>
            <a:r>
              <a:rPr sz="3000" spc="-20" dirty="0">
                <a:solidFill>
                  <a:srgbClr val="000000"/>
                </a:solidFill>
              </a:rPr>
              <a:t>oferowane </a:t>
            </a:r>
            <a:r>
              <a:rPr sz="3000" dirty="0" err="1">
                <a:solidFill>
                  <a:srgbClr val="000000"/>
                </a:solidFill>
              </a:rPr>
              <a:t>na</a:t>
            </a:r>
            <a:r>
              <a:rPr sz="3000" spc="20" dirty="0">
                <a:solidFill>
                  <a:srgbClr val="000000"/>
                </a:solidFill>
              </a:rPr>
              <a:t> </a:t>
            </a:r>
            <a:r>
              <a:rPr sz="3000" spc="-10" dirty="0" err="1">
                <a:solidFill>
                  <a:srgbClr val="000000"/>
                </a:solidFill>
              </a:rPr>
              <a:t>kierunku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485775" y="1371600"/>
            <a:ext cx="7219315" cy="255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dirty="0">
                <a:solidFill>
                  <a:srgbClr val="A4002E"/>
                </a:solidFill>
                <a:latin typeface="Calibri"/>
                <a:cs typeface="Calibri"/>
              </a:rPr>
              <a:t>Moduły oferowane w semestrze 3: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latin typeface="Calibri"/>
                <a:cs typeface="Calibri"/>
              </a:rPr>
              <a:t>Systemy wspierające zarządzanie łańcuchem dostaw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10" dirty="0">
                <a:cs typeface="Calibri"/>
              </a:rPr>
              <a:t>Zarządzanie procesami  w łańcuchu dostaw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l-PL" sz="2000" spc="-10" dirty="0">
              <a:cs typeface="Calibri"/>
            </a:endParaRPr>
          </a:p>
          <a:p>
            <a:pPr marL="355600" indent="-3429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000" spc="-10" dirty="0">
                <a:cs typeface="Calibri"/>
              </a:rPr>
              <a:t> </a:t>
            </a:r>
            <a:r>
              <a:rPr lang="pl-PL" sz="2800" dirty="0">
                <a:solidFill>
                  <a:srgbClr val="A4002E"/>
                </a:solidFill>
                <a:cs typeface="Calibri"/>
              </a:rPr>
              <a:t>Moduły oferowane w semestrze 4: </a:t>
            </a: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latin typeface="Calibri"/>
                <a:cs typeface="Calibri"/>
              </a:rPr>
              <a:t>Strategie w łańcuchu dostaw</a:t>
            </a: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latin typeface="Calibri"/>
                <a:cs typeface="Calibri"/>
              </a:rPr>
              <a:t>Team Leader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pic>
        <p:nvPicPr>
          <p:cNvPr id="6" name="Picture 4" descr="Top Young 1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9599" y="2734263"/>
            <a:ext cx="2144713" cy="789206"/>
          </a:xfrm>
          <a:prstGeom prst="rect">
            <a:avLst/>
          </a:prstGeom>
          <a:noFill/>
        </p:spPr>
      </p:pic>
      <p:pic>
        <p:nvPicPr>
          <p:cNvPr id="6147" name="Picture 3" descr="File:SAP 2011 logo.svg - Wikimedia Commo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8217" y="3857013"/>
            <a:ext cx="1046364" cy="533400"/>
          </a:xfrm>
          <a:prstGeom prst="rect">
            <a:avLst/>
          </a:prstGeom>
          <a:noFill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328" y="4401487"/>
            <a:ext cx="2743200" cy="77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AutoShape 2" descr="Amazon - bieżące problemy i awarie | Downdet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" name="Picture 3" descr="C:\Users\Natalia\Desktop\amaz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5098" y="5516703"/>
            <a:ext cx="1828800" cy="533400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61479A-7AEC-4C58-B182-8EBA9C184C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346" y="5381552"/>
            <a:ext cx="3067298" cy="6034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121192-36C6-4C5B-A300-FA172CFC81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93046" y="1768533"/>
            <a:ext cx="2224088" cy="736772"/>
          </a:xfrm>
          <a:prstGeom prst="rect">
            <a:avLst/>
          </a:prstGeom>
        </p:spPr>
      </p:pic>
      <p:pic>
        <p:nvPicPr>
          <p:cNvPr id="1026" name="Picture 2" descr="Platforma Logistyczna 𝗧𝗿𝗮𝗻𝘀.𝗲𝘂 | Platforma Trans.eu">
            <a:extLst>
              <a:ext uri="{FF2B5EF4-FFF2-40B4-BE49-F238E27FC236}">
                <a16:creationId xmlns:a16="http://schemas.microsoft.com/office/drawing/2014/main" id="{276580EA-1542-40EC-A73D-CD57FC129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144" y="4540383"/>
            <a:ext cx="2635053" cy="515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oodloading - Log24.pl">
            <a:extLst>
              <a:ext uri="{FF2B5EF4-FFF2-40B4-BE49-F238E27FC236}">
                <a16:creationId xmlns:a16="http://schemas.microsoft.com/office/drawing/2014/main" id="{23BFD4BC-1C84-446E-83AE-34997AFDF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252" y="4593943"/>
            <a:ext cx="1332912" cy="112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Zarządzanie łańcuchem dostaw i logistyką w przedsiębiorstwach wymaga od menedżerów posiadania wiedzy z zakresu podejścia systemowego. W ramach tego modułu student nabędzie wiedzę i umiejętności z zakresu systemów klasy ERP, w tym SAP APO, systemu wynagradzania pracowników oraz pozna modele decyzyjne wykorzystywane w łańcuchu dostaw. </a:t>
            </a:r>
          </a:p>
          <a:p>
            <a:endParaRPr lang="pl-PL" sz="2000" dirty="0">
              <a:solidFill>
                <a:srgbClr val="A4002E"/>
              </a:solidFill>
            </a:endParaRPr>
          </a:p>
          <a:p>
            <a:r>
              <a:rPr lang="pl-PL" sz="2000" dirty="0">
                <a:solidFill>
                  <a:srgbClr val="A4002E"/>
                </a:solidFill>
              </a:rPr>
              <a:t>Katedra wiodąca: </a:t>
            </a:r>
            <a:r>
              <a:rPr lang="pl-PL" sz="2000" dirty="0"/>
              <a:t>Katedra Logistyki 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Potencjalne miejsca zatrudnienia: </a:t>
            </a:r>
            <a:r>
              <a:rPr lang="pl-PL" sz="2000" dirty="0"/>
              <a:t>przedsiębiorstwa produkcyjne, przedsiębiorstwa usługowe, centra logistyczne i magazyny, firmy transportowe, spedytorzy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Przykładowe stanowiska pracy: </a:t>
            </a:r>
            <a:r>
              <a:rPr lang="pl-PL" sz="2000" dirty="0"/>
              <a:t>konsultant ERP, analityk łańcucha dostaw, menedżer ds. łańcucha dostaw i logistyki, koordynator łańcucha dostaw / logistyki </a:t>
            </a:r>
          </a:p>
          <a:p>
            <a:endParaRPr lang="pl-PL" sz="2000" dirty="0"/>
          </a:p>
          <a:p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152400"/>
            <a:ext cx="70866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SYSTEMY WSPIERAJĄCE ZARZĄDZANIE ŁAŃCUCHEM DOSTAW</a:t>
            </a:r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56024"/>
              </p:ext>
            </p:extLst>
          </p:nvPr>
        </p:nvGraphicFramePr>
        <p:xfrm>
          <a:off x="381000" y="1828800"/>
          <a:ext cx="8274527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Systemy klasy APS w zarządzaniu łańcuchem dostaw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Modele decyzyjne w łańcuchu dostaw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Systemy wynagradzania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152400"/>
            <a:ext cx="70866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SYSTEMY WSPIERAJĄCE ZARZĄDZANIE ŁAŃCUCHEM DOSTAW</a:t>
            </a: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Student w ramach modułu pozna podejście do zarządzania procesami z punktu widzenia teoretycznego i praktycznego,  metody i techniki oraz zasady i narzędzia stosowane do projektowania procesów w organizacji z naciskiem na procesy realizowane w logistyce i łańcuchach dostaw. Nauczy się budowy architektury procesowej oraz pozna zbiór narzędzi wykorzystywanych do doskonalenia procesów. </a:t>
            </a:r>
            <a:endParaRPr lang="pl-PL" sz="2000" dirty="0">
              <a:solidFill>
                <a:srgbClr val="A4002E"/>
              </a:solidFill>
            </a:endParaRPr>
          </a:p>
          <a:p>
            <a:endParaRPr lang="pl-PL" sz="2000" dirty="0">
              <a:solidFill>
                <a:srgbClr val="A4002E"/>
              </a:solidFill>
            </a:endParaRPr>
          </a:p>
          <a:p>
            <a:r>
              <a:rPr lang="pl-PL" sz="2000" dirty="0">
                <a:solidFill>
                  <a:srgbClr val="A4002E"/>
                </a:solidFill>
              </a:rPr>
              <a:t>Katedra wiodąca: </a:t>
            </a:r>
            <a:r>
              <a:rPr lang="pl-PL" sz="2000" dirty="0"/>
              <a:t>Katedra Zarządzania Produkcją i Pracą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Potencjalne miejsca zatrudnienia: </a:t>
            </a:r>
            <a:r>
              <a:rPr lang="pl-PL" sz="2000" dirty="0"/>
              <a:t>przedsiębiorstwa produkcyjne, przedsiębiorstwa usługowe, centra logistyczne i magazyny, firmy transportowe, spedytorzy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Przykładowe stanowiska pracy: </a:t>
            </a:r>
            <a:r>
              <a:rPr lang="pl-PL" sz="2000" dirty="0"/>
              <a:t>specjalista ds. zarządzania procesami i projektami logistycznymi,</a:t>
            </a:r>
            <a:r>
              <a:rPr lang="pl-PL" sz="2000" dirty="0">
                <a:solidFill>
                  <a:srgbClr val="A4002E"/>
                </a:solidFill>
              </a:rPr>
              <a:t> </a:t>
            </a:r>
            <a:r>
              <a:rPr lang="pl-PL" sz="2000" dirty="0"/>
              <a:t>konsultant ds. logistyki, menedżer procesów logistycznych </a:t>
            </a:r>
          </a:p>
          <a:p>
            <a:endParaRPr lang="pl-PL" sz="2000" dirty="0"/>
          </a:p>
          <a:p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248819"/>
            <a:ext cx="7696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2800" spc="-10" dirty="0">
                <a:solidFill>
                  <a:schemeClr val="tx1"/>
                </a:solidFill>
              </a:rPr>
              <a:t>ZARZĄDZANIE PROCESAMI W ŁAŃCUCHU DOSTAW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56024"/>
              </p:ext>
            </p:extLst>
          </p:nvPr>
        </p:nvGraphicFramePr>
        <p:xfrm>
          <a:off x="381000" y="1828800"/>
          <a:ext cx="8274527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Instrumenty doskonalenia procesów logistycznych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Znormalizowane systemy zarządzania w logistyce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Baza wiedzy w zarządzaniu procesami logistycznymi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10" name="object 4"/>
          <p:cNvSpPr txBox="1">
            <a:spLocks/>
          </p:cNvSpPr>
          <p:nvPr/>
        </p:nvSpPr>
        <p:spPr>
          <a:xfrm>
            <a:off x="1295400" y="248819"/>
            <a:ext cx="7696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-1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ZARZĄDZANIE PROCESAMI W ŁAŃCUCHU DOSTAW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A3002D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dirty="0">
                <a:solidFill>
                  <a:schemeClr val="tx1"/>
                </a:solidFill>
              </a:rPr>
              <a:t>STRATEGIE W ŁAŃCUCHU DOSTAW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W ramach tego modułu studenci nabędą wiedzę przygotowującą ich do podejmowania wyzwań i funkcji strategicznych z obszaru zarządzania łańcuchem dostaw i logistyką. Studenci zdobędą umiejętności wykorzystywane w projektowaniu strategii, a także w budowaniu relacji z partnerami w łańcuchu dostaw: dostawcami i odbiorcami. </a:t>
            </a:r>
          </a:p>
          <a:p>
            <a:endParaRPr lang="pl-PL" sz="2000" dirty="0">
              <a:solidFill>
                <a:srgbClr val="A4002E"/>
              </a:solidFill>
            </a:endParaRPr>
          </a:p>
          <a:p>
            <a:r>
              <a:rPr lang="pl-PL" sz="2000" dirty="0">
                <a:solidFill>
                  <a:srgbClr val="A4002E"/>
                </a:solidFill>
              </a:rPr>
              <a:t>Katedra wiodąca: </a:t>
            </a:r>
            <a:r>
              <a:rPr lang="pl-PL" sz="2000" dirty="0"/>
              <a:t>Katedra Logistyki 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Potencjalne miejsca zatrudnienia: </a:t>
            </a:r>
            <a:r>
              <a:rPr lang="pl-PL" sz="2000" dirty="0"/>
              <a:t>przedsiębiorstwa produkcyjne, przedsiębiorstwa usługowe, centra logistyczne, operatorzy logistyczni</a:t>
            </a:r>
          </a:p>
          <a:p>
            <a:endParaRPr lang="pl-PL" sz="2000" dirty="0"/>
          </a:p>
          <a:p>
            <a:r>
              <a:rPr lang="pl-PL" sz="2000" dirty="0">
                <a:solidFill>
                  <a:srgbClr val="A4002E"/>
                </a:solidFill>
              </a:rPr>
              <a:t>Przykładowe stanowiska pracy: </a:t>
            </a:r>
            <a:r>
              <a:rPr lang="pl-PL" sz="2000" dirty="0"/>
              <a:t>menedżer / koordynator łańcucha dostaw w przedsiębiorstwach i korporacjach międzynarodowych; konsultant ds. zarządzania łańcuchem dostaw w przedsiębiorstwach doradczych i konsultingowych</a:t>
            </a:r>
          </a:p>
          <a:p>
            <a:endParaRPr lang="pl-PL" sz="2000" dirty="0"/>
          </a:p>
          <a:p>
            <a:pPr algn="ctr"/>
            <a:endParaRPr lang="pl-PL" sz="2000" dirty="0"/>
          </a:p>
          <a:p>
            <a:pPr 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20684"/>
              </p:ext>
            </p:extLst>
          </p:nvPr>
        </p:nvGraphicFramePr>
        <p:xfrm>
          <a:off x="381000" y="1828800"/>
          <a:ext cx="8274527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Zarządzanie relacjami z dostawcami i odbiorcami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Strategie logistyczne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 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Planowanie w łańcuchu dostaw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10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dirty="0">
                <a:solidFill>
                  <a:schemeClr val="tx1"/>
                </a:solidFill>
              </a:rPr>
              <a:t>STRATEGIE W ŁAŃCUCHU DOSTAW</a:t>
            </a: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843</Words>
  <Application>Microsoft Office PowerPoint</Application>
  <PresentationFormat>Pokaz na ekranie (4:3)</PresentationFormat>
  <Paragraphs>209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Studia II stopnia</vt:lpstr>
      <vt:lpstr>Zasady wyboru modułów</vt:lpstr>
      <vt:lpstr>Moduły oferowane na kierunku</vt:lpstr>
      <vt:lpstr>SYSTEMY WSPIERAJĄCE ZARZĄDZANIE ŁAŃCUCHEM DOSTAW</vt:lpstr>
      <vt:lpstr>SYSTEMY WSPIERAJĄCE ZARZĄDZANIE ŁAŃCUCHEM DOSTAW</vt:lpstr>
      <vt:lpstr>ZARZĄDZANIE PROCESAMI W ŁAŃCUCHU DOSTAW</vt:lpstr>
      <vt:lpstr>Prezentacja programu PowerPoint</vt:lpstr>
      <vt:lpstr>STRATEGIE W ŁAŃCUCHU DOSTAW</vt:lpstr>
      <vt:lpstr>STRATEGIE W ŁAŃCUCHU DOSTAW</vt:lpstr>
      <vt:lpstr>TEAM LEADER</vt:lpstr>
      <vt:lpstr>Prezentacja programu PowerPoint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Małgorzata Moraszka</cp:lastModifiedBy>
  <cp:revision>49</cp:revision>
  <dcterms:created xsi:type="dcterms:W3CDTF">2020-04-14T20:36:29Z</dcterms:created>
  <dcterms:modified xsi:type="dcterms:W3CDTF">2024-02-26T10:35:19Z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2020-04-14T00:00:00Z</vt:filetime>
  </property>
</Properties>
</file>