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8" r:id="rId3"/>
    <p:sldId id="315" r:id="rId4"/>
    <p:sldId id="316" r:id="rId5"/>
    <p:sldId id="317" r:id="rId6"/>
    <p:sldId id="314" r:id="rId7"/>
    <p:sldId id="306" r:id="rId8"/>
    <p:sldId id="313" r:id="rId9"/>
    <p:sldId id="312" r:id="rId10"/>
    <p:sldId id="318" r:id="rId11"/>
    <p:sldId id="319" r:id="rId12"/>
    <p:sldId id="311" r:id="rId13"/>
  </p:sldIdLst>
  <p:sldSz cx="9144000" cy="6858000" type="screen4x3"/>
  <p:notesSz cx="9144000" cy="6858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ED7E51C0-EE74-480B-8BBF-1B1BFF982550}"/>
              </a:ext>
            </a:extLst>
          </p:cNvPr>
          <p:cNvSpPr/>
          <p:nvPr userDrawn="1"/>
        </p:nvSpPr>
        <p:spPr>
          <a:xfrm>
            <a:off x="0" y="990600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562551C1-D3CD-4201-A628-32F4C7E316F0}"/>
              </a:ext>
            </a:extLst>
          </p:cNvPr>
          <p:cNvSpPr/>
          <p:nvPr userDrawn="1"/>
        </p:nvSpPr>
        <p:spPr>
          <a:xfrm>
            <a:off x="8313" y="-152400"/>
            <a:ext cx="9135687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4F37C547-07AC-4A4B-95E0-FC0B370CE1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-152400"/>
            <a:ext cx="9144000" cy="68579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221" y="1468628"/>
            <a:ext cx="8893556" cy="36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6999" y="1294765"/>
            <a:ext cx="8090001" cy="3797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928C389B-9D0B-43E2-BE82-68D172ED561E}"/>
              </a:ext>
            </a:extLst>
          </p:cNvPr>
          <p:cNvSpPr/>
          <p:nvPr userDrawn="1"/>
        </p:nvSpPr>
        <p:spPr>
          <a:xfrm>
            <a:off x="0" y="990600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9625936-C85D-40AF-AEC3-DFD1F4C97630}"/>
              </a:ext>
            </a:extLst>
          </p:cNvPr>
          <p:cNvSpPr/>
          <p:nvPr userDrawn="1"/>
        </p:nvSpPr>
        <p:spPr>
          <a:xfrm>
            <a:off x="8313" y="-152400"/>
            <a:ext cx="9135687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123C1BFC-E7EF-4337-9461-B570C9B6C00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918143"/>
            <a:ext cx="9144000" cy="49398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886711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352800" y="2423286"/>
            <a:ext cx="237744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0" spc="-10" dirty="0" err="1">
                <a:solidFill>
                  <a:srgbClr val="FFFFFF"/>
                </a:solidFill>
                <a:latin typeface="Calibri"/>
                <a:cs typeface="Calibri"/>
              </a:rPr>
              <a:t>Studia</a:t>
            </a:r>
            <a:r>
              <a:rPr sz="2800" b="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l-PL" sz="2800" b="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800" b="0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800" b="0" spc="-20" dirty="0">
                <a:solidFill>
                  <a:srgbClr val="FFFFFF"/>
                </a:solidFill>
                <a:latin typeface="Calibri"/>
                <a:cs typeface="Calibri"/>
              </a:rPr>
              <a:t> stopnia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660" y="2898084"/>
            <a:ext cx="7726680" cy="144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l-PL" sz="4000" b="1" spc="-20" dirty="0">
                <a:solidFill>
                  <a:srgbClr val="FFFFFF"/>
                </a:solidFill>
                <a:latin typeface="Calibri"/>
                <a:cs typeface="Calibri"/>
              </a:rPr>
              <a:t>Oferta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l-PL" sz="4000" b="1" spc="-5" dirty="0">
                <a:solidFill>
                  <a:srgbClr val="FFFFFF"/>
                </a:solidFill>
                <a:latin typeface="Calibri"/>
                <a:cs typeface="Calibri"/>
              </a:rPr>
              <a:t>modułów</a:t>
            </a:r>
          </a:p>
          <a:p>
            <a:pPr algn="ctr">
              <a:lnSpc>
                <a:spcPct val="100000"/>
              </a:lnSpc>
            </a:pPr>
            <a:endParaRPr lang="pl-PL" sz="1400" b="1" spc="-5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/>
            <a:r>
              <a:rPr lang="pl-PL" sz="4000" b="1" spc="-5" dirty="0">
                <a:solidFill>
                  <a:srgbClr val="FFFFFF"/>
                </a:solidFill>
                <a:latin typeface="Calibri"/>
                <a:cs typeface="Calibri"/>
              </a:rPr>
              <a:t>na </a:t>
            </a:r>
            <a:r>
              <a:rPr lang="pl-PL" sz="4000" b="1" spc="-10" dirty="0">
                <a:solidFill>
                  <a:srgbClr val="FFFFFF"/>
                </a:solidFill>
                <a:latin typeface="Calibri"/>
                <a:cs typeface="Calibri"/>
              </a:rPr>
              <a:t>kierunku </a:t>
            </a: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DBCEC005-A094-4311-8B98-FFB2EF82DB6A}"/>
              </a:ext>
            </a:extLst>
          </p:cNvPr>
          <p:cNvSpPr txBox="1"/>
          <p:nvPr/>
        </p:nvSpPr>
        <p:spPr>
          <a:xfrm>
            <a:off x="744855" y="4769922"/>
            <a:ext cx="7726680" cy="1718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20"/>
              </a:spcBef>
            </a:pPr>
            <a:r>
              <a:rPr lang="pl-PL" sz="4000" b="1" i="1" spc="-5">
                <a:solidFill>
                  <a:srgbClr val="FFFFFF"/>
                </a:solidFill>
                <a:latin typeface="Calibri"/>
                <a:cs typeface="Calibri"/>
              </a:rPr>
              <a:t>Międzynarodowe </a:t>
            </a:r>
            <a:r>
              <a:rPr lang="pl-PL" sz="4000" b="1" i="1" spc="-5" dirty="0">
                <a:solidFill>
                  <a:srgbClr val="FFFFFF"/>
                </a:solidFill>
                <a:latin typeface="Calibri"/>
                <a:cs typeface="Calibri"/>
              </a:rPr>
              <a:t>Stosunki Gospodarcze</a:t>
            </a:r>
            <a:endParaRPr sz="4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400"/>
              </a:spcBef>
            </a:pPr>
            <a:r>
              <a:rPr sz="2000" b="1" i="1" spc="-5" dirty="0">
                <a:solidFill>
                  <a:srgbClr val="FFFFFF"/>
                </a:solidFill>
                <a:latin typeface="Calibri"/>
                <a:cs typeface="Calibri"/>
              </a:rPr>
              <a:t>na rok </a:t>
            </a:r>
            <a:r>
              <a:rPr sz="2000" b="1" i="1" spc="-5" dirty="0" err="1">
                <a:solidFill>
                  <a:srgbClr val="FFFFFF"/>
                </a:solidFill>
                <a:latin typeface="Calibri"/>
                <a:cs typeface="Calibri"/>
              </a:rPr>
              <a:t>akademicki</a:t>
            </a:r>
            <a:r>
              <a:rPr sz="2000" b="1" i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i="1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pl-PL" sz="2000" b="1" i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2000" b="1" i="1" dirty="0">
                <a:solidFill>
                  <a:srgbClr val="FFFFFF"/>
                </a:solidFill>
                <a:latin typeface="Calibri"/>
                <a:cs typeface="Calibri"/>
              </a:rPr>
              <a:t>/2</a:t>
            </a:r>
            <a:r>
              <a:rPr lang="pl-PL" sz="2000" b="1" i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EB2817FD-8CEF-4641-B0CD-BD08C58566BD}"/>
              </a:ext>
            </a:extLst>
          </p:cNvPr>
          <p:cNvSpPr/>
          <p:nvPr/>
        </p:nvSpPr>
        <p:spPr>
          <a:xfrm>
            <a:off x="0" y="-152400"/>
            <a:ext cx="9144000" cy="2021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EEF198C5-8EDD-471F-A853-419CE3DFCB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3050"/>
            <a:ext cx="5372824" cy="171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57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664732"/>
            <a:ext cx="8610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dirty="0"/>
          </a:p>
          <a:p>
            <a:r>
              <a:rPr lang="pl-PL" sz="2000" dirty="0"/>
              <a:t>W ramach tego modułu przedstawione zostaną treści związane z prowadzeniem i zarządzaniem projektami w ujęciu międzynarodowym.</a:t>
            </a:r>
          </a:p>
          <a:p>
            <a:endParaRPr lang="pl-PL" sz="2000" dirty="0"/>
          </a:p>
          <a:p>
            <a:r>
              <a:rPr lang="pl-PL" sz="2000" dirty="0"/>
              <a:t>Wiedza będzie dotyczyła sposobów komunikacji w międzynarodowych zespołach projektowych oraz roli czasu, ryzyka i zmiany w prowadzeniu projektów.</a:t>
            </a:r>
          </a:p>
          <a:p>
            <a:endParaRPr lang="pl-PL" sz="2000" dirty="0"/>
          </a:p>
          <a:p>
            <a:r>
              <a:rPr lang="pl-PL" sz="2000" dirty="0"/>
              <a:t>Poruszone zostaną również zagadnienia związane z analizą ekonomiczną projektów i ich efektywnością. </a:t>
            </a:r>
          </a:p>
          <a:p>
            <a:pPr algn="ctr"/>
            <a:endParaRPr lang="pl-PL" sz="2000" dirty="0"/>
          </a:p>
        </p:txBody>
      </p:sp>
      <p:sp>
        <p:nvSpPr>
          <p:cNvPr id="8" name="object 4"/>
          <p:cNvSpPr txBox="1">
            <a:spLocks noGrp="1"/>
          </p:cNvSpPr>
          <p:nvPr>
            <p:ph type="title"/>
          </p:nvPr>
        </p:nvSpPr>
        <p:spPr>
          <a:xfrm>
            <a:off x="1295400" y="248819"/>
            <a:ext cx="71628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2800" spc="-10" dirty="0">
                <a:solidFill>
                  <a:schemeClr val="tx1"/>
                </a:solidFill>
              </a:rPr>
              <a:t>Projekty międzynarodowe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B827103-CE46-4AB2-B1FB-6337603AD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11404"/>
              </p:ext>
            </p:extLst>
          </p:nvPr>
        </p:nvGraphicFramePr>
        <p:xfrm>
          <a:off x="381000" y="1828800"/>
          <a:ext cx="8274527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600668599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89252540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423233994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87520595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25109240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952473916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51572697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93608083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464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40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Informatyczne narzędzia komunikacji w</a:t>
                      </a:r>
                    </a:p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międzynarodowym zespole projektowym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5390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Analiza ekonomiczna projektów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680841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Czas, ryzyko i zmiana w projektach</a:t>
                      </a:r>
                    </a:p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międzynarodowych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4725974"/>
                  </a:ext>
                </a:extLst>
              </a:tr>
            </a:tbl>
          </a:graphicData>
        </a:graphic>
      </p:graphicFrame>
      <p:sp>
        <p:nvSpPr>
          <p:cNvPr id="10" name="object 4"/>
          <p:cNvSpPr txBox="1">
            <a:spLocks/>
          </p:cNvSpPr>
          <p:nvPr/>
        </p:nvSpPr>
        <p:spPr>
          <a:xfrm>
            <a:off x="1289585" y="189559"/>
            <a:ext cx="76962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 algn="ctr"/>
            <a:r>
              <a:rPr lang="pl-PL" sz="2800" spc="-10" dirty="0"/>
              <a:t>Projekty międzynarodowe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A3002D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856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3000" spc="-5" dirty="0">
                <a:solidFill>
                  <a:srgbClr val="000000"/>
                </a:solidFill>
              </a:rPr>
              <a:t>KONTAKT</a:t>
            </a:r>
            <a:endParaRPr sz="30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95803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/>
              <a:t>MENEDŻER KIERUNKU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664732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dirty="0"/>
          </a:p>
          <a:p>
            <a:pPr algn="ctr"/>
            <a:endParaRPr lang="pl-PL" sz="2000" dirty="0"/>
          </a:p>
        </p:txBody>
      </p:sp>
      <p:sp>
        <p:nvSpPr>
          <p:cNvPr id="5" name="Prostokąt 4"/>
          <p:cNvSpPr/>
          <p:nvPr/>
        </p:nvSpPr>
        <p:spPr>
          <a:xfrm>
            <a:off x="457200" y="1869357"/>
            <a:ext cx="6248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ANNA H. JANKOWIAK</a:t>
            </a:r>
          </a:p>
          <a:p>
            <a:r>
              <a:rPr lang="pl-PL" dirty="0"/>
              <a:t>e-mail: anna.jankowiak@ue.wroc.pl</a:t>
            </a:r>
          </a:p>
          <a:p>
            <a:r>
              <a:rPr lang="pl-PL" dirty="0"/>
              <a:t>Katedra Międzynarodowych Stosunków Gospodarczych</a:t>
            </a:r>
          </a:p>
        </p:txBody>
      </p:sp>
    </p:spTree>
    <p:extLst>
      <p:ext uri="{BB962C8B-B14F-4D97-AF65-F5344CB8AC3E}">
        <p14:creationId xmlns:p14="http://schemas.microsoft.com/office/powerpoint/2010/main" val="400716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3000" spc="-5" dirty="0">
                <a:solidFill>
                  <a:srgbClr val="000000"/>
                </a:solidFill>
              </a:rPr>
              <a:t>Zasady wyboru modułów</a:t>
            </a:r>
            <a:endParaRPr sz="3000" dirty="0"/>
          </a:p>
        </p:txBody>
      </p:sp>
      <p:sp>
        <p:nvSpPr>
          <p:cNvPr id="5" name="object 5"/>
          <p:cNvSpPr txBox="1"/>
          <p:nvPr/>
        </p:nvSpPr>
        <p:spPr>
          <a:xfrm>
            <a:off x="457200" y="1447800"/>
            <a:ext cx="8124825" cy="3385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cs typeface="Calibri"/>
              </a:rPr>
              <a:t>Moduły realizowane są w semestrach 3 i 4. </a:t>
            </a:r>
            <a:endParaRPr lang="pl-PL" sz="2000" spc="-5" dirty="0">
              <a:latin typeface="Calibri"/>
              <a:cs typeface="Calibri"/>
            </a:endParaRPr>
          </a:p>
          <a:p>
            <a:pPr marL="355600" indent="-342900"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Każdy student wybiera </a:t>
            </a:r>
            <a:r>
              <a:rPr lang="pl-PL" sz="2000" spc="-5" dirty="0">
                <a:solidFill>
                  <a:srgbClr val="A4002E"/>
                </a:solidFill>
                <a:latin typeface="Calibri"/>
                <a:cs typeface="Calibri"/>
              </a:rPr>
              <a:t>jeden moduł w semestrze 3 i jeden moduł w semestrze 4</a:t>
            </a:r>
            <a:r>
              <a:rPr lang="pl-PL" sz="2000" spc="-5" dirty="0">
                <a:latin typeface="Calibri"/>
                <a:cs typeface="Calibri"/>
              </a:rPr>
              <a:t>, nie ma znaczenia kolejność zgłoszenia się</a:t>
            </a:r>
            <a:r>
              <a:rPr lang="pl-PL" sz="2000" spc="-5" dirty="0">
                <a:cs typeface="Calibri"/>
              </a:rPr>
              <a:t>. Warunkiem uruchomienia modułu jest </a:t>
            </a:r>
            <a:r>
              <a:rPr lang="pl-PL" sz="2000" spc="-5" dirty="0">
                <a:solidFill>
                  <a:srgbClr val="A4002E"/>
                </a:solidFill>
                <a:cs typeface="Calibri"/>
              </a:rPr>
              <a:t>co najmniej 20 zapisanych studentów</a:t>
            </a:r>
            <a:r>
              <a:rPr lang="pl-PL" sz="2000" spc="-5" dirty="0">
                <a:cs typeface="Calibri"/>
              </a:rPr>
              <a:t>.</a:t>
            </a:r>
          </a:p>
          <a:p>
            <a:pPr marL="355600" indent="-3429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Po zakończeniu zapisów Dziekanat poda informację o uruchomionych modułach. </a:t>
            </a:r>
          </a:p>
          <a:p>
            <a:pPr marL="355600" indent="-3429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Osoby zapisane do modułu, który nie został uruchomiony, zostaną poproszone o ponowny wybór spośród uruchomionych modułów.</a:t>
            </a:r>
          </a:p>
          <a:p>
            <a:pPr marL="355600" indent="-3429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spc="-5" dirty="0">
                <a:latin typeface="Calibri"/>
                <a:cs typeface="Calibri"/>
              </a:rPr>
              <a:t>Osoby, które nie wybiorą modułu we wskazanym terminie, zostaną przydzieleni do uruchomionych modułów przez Dziekana ds. studenckich.</a:t>
            </a:r>
            <a:endParaRPr lang="pl-PL" sz="2000" dirty="0">
              <a:cs typeface="Calibri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2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3000" spc="-5" dirty="0">
                <a:solidFill>
                  <a:srgbClr val="000000"/>
                </a:solidFill>
              </a:rPr>
              <a:t>Moduły</a:t>
            </a:r>
            <a:r>
              <a:rPr sz="3000" spc="-5" dirty="0">
                <a:solidFill>
                  <a:srgbClr val="000000"/>
                </a:solidFill>
              </a:rPr>
              <a:t> </a:t>
            </a:r>
            <a:r>
              <a:rPr sz="3000" spc="-20" dirty="0">
                <a:solidFill>
                  <a:srgbClr val="000000"/>
                </a:solidFill>
              </a:rPr>
              <a:t>oferowane </a:t>
            </a:r>
            <a:r>
              <a:rPr sz="3000" dirty="0" err="1">
                <a:solidFill>
                  <a:srgbClr val="000000"/>
                </a:solidFill>
              </a:rPr>
              <a:t>na</a:t>
            </a:r>
            <a:r>
              <a:rPr sz="3000" spc="20" dirty="0">
                <a:solidFill>
                  <a:srgbClr val="000000"/>
                </a:solidFill>
              </a:rPr>
              <a:t> </a:t>
            </a:r>
            <a:r>
              <a:rPr sz="3000" spc="-10" dirty="0" err="1">
                <a:solidFill>
                  <a:srgbClr val="000000"/>
                </a:solidFill>
              </a:rPr>
              <a:t>kierunku</a:t>
            </a:r>
            <a:endParaRPr sz="3000" dirty="0"/>
          </a:p>
        </p:txBody>
      </p:sp>
      <p:sp>
        <p:nvSpPr>
          <p:cNvPr id="5" name="object 5"/>
          <p:cNvSpPr txBox="1"/>
          <p:nvPr/>
        </p:nvSpPr>
        <p:spPr>
          <a:xfrm>
            <a:off x="485775" y="1371600"/>
            <a:ext cx="7219315" cy="2477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dirty="0">
                <a:solidFill>
                  <a:srgbClr val="A4002E"/>
                </a:solidFill>
                <a:latin typeface="Calibri"/>
                <a:cs typeface="Calibri"/>
              </a:rPr>
              <a:t>Moduły oferowane w semestrze 3: 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dirty="0">
                <a:cs typeface="Calibri"/>
              </a:rPr>
              <a:t>Biznes międzynarodowy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dirty="0">
                <a:cs typeface="Calibri"/>
              </a:rPr>
              <a:t>Logistyka międzynarodowa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l-PL" sz="2000" spc="-10" dirty="0">
              <a:cs typeface="Calibri"/>
            </a:endParaRPr>
          </a:p>
          <a:p>
            <a:pPr marL="355600" indent="-3429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000" spc="-10" dirty="0">
                <a:cs typeface="Calibri"/>
              </a:rPr>
              <a:t> </a:t>
            </a:r>
            <a:r>
              <a:rPr lang="pl-PL" sz="2800" dirty="0">
                <a:solidFill>
                  <a:srgbClr val="A4002E"/>
                </a:solidFill>
                <a:cs typeface="Calibri"/>
              </a:rPr>
              <a:t>Moduły oferowane w semestrze 4: 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dirty="0">
                <a:cs typeface="Calibri"/>
              </a:rPr>
              <a:t>Globalna gospodarka cyfrowa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l-PL" sz="2000" dirty="0">
                <a:cs typeface="Calibri"/>
              </a:rPr>
              <a:t>Projekty międzynarodowe</a:t>
            </a:r>
            <a:endParaRPr lang="pl-PL" sz="2000" dirty="0">
              <a:latin typeface="Calibri"/>
              <a:cs typeface="Calibri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6146" name="AutoShape 2" descr="Amazon - bieżące problemy i awarie | Downdet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2104283"/>
            <a:ext cx="861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Wybór tego modułu daje gwarancję poszerzenia wiedzy z zakresu biznesu międzynarodowego i rozszerzenie tematyki o nowe, aktualne treści, które obecnie są poruszane w globalnej gospodarce. </a:t>
            </a:r>
          </a:p>
          <a:p>
            <a:endParaRPr lang="pl-PL" sz="2000" dirty="0"/>
          </a:p>
          <a:p>
            <a:r>
              <a:rPr lang="pl-PL" sz="2000" dirty="0"/>
              <a:t>W ramach wykładów poznasz innowacyjne podejście do funkcjonowania korporacji transnarodowych oraz niekonwencjonalny marketing międzynarodowy. </a:t>
            </a:r>
          </a:p>
          <a:p>
            <a:endParaRPr lang="pl-PL" sz="2000" dirty="0"/>
          </a:p>
          <a:p>
            <a:r>
              <a:rPr lang="pl-PL" sz="2000" dirty="0"/>
              <a:t>Ważnym aspektem będzie także wiedza z zakresu dyplomacji gospodarczej, która będzie prezentowana przez praktyków i dyplomatów.</a:t>
            </a:r>
          </a:p>
        </p:txBody>
      </p:sp>
      <p:sp>
        <p:nvSpPr>
          <p:cNvPr id="8" name="object 4"/>
          <p:cNvSpPr txBox="1">
            <a:spLocks noGrp="1"/>
          </p:cNvSpPr>
          <p:nvPr>
            <p:ph type="title"/>
          </p:nvPr>
        </p:nvSpPr>
        <p:spPr>
          <a:xfrm>
            <a:off x="1295400" y="152400"/>
            <a:ext cx="70866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Biznes międzynarodowy</a:t>
            </a:r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B827103-CE46-4AB2-B1FB-6337603AD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423801"/>
              </p:ext>
            </p:extLst>
          </p:nvPr>
        </p:nvGraphicFramePr>
        <p:xfrm>
          <a:off x="381000" y="1828800"/>
          <a:ext cx="8274527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600668599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89252540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423233994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87520595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25109240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952473916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51572697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93608083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464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40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Innowacyjność korporacji transnarodowych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5390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Ambient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 marketing - innowacyjne podejście do rynku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680841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Dyplomacja gospodarcza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4725974"/>
                  </a:ext>
                </a:extLst>
              </a:tr>
            </a:tbl>
          </a:graphicData>
        </a:graphic>
      </p:graphicFrame>
      <p:sp>
        <p:nvSpPr>
          <p:cNvPr id="8" name="object 4"/>
          <p:cNvSpPr txBox="1">
            <a:spLocks noGrp="1"/>
          </p:cNvSpPr>
          <p:nvPr>
            <p:ph type="title"/>
          </p:nvPr>
        </p:nvSpPr>
        <p:spPr>
          <a:xfrm>
            <a:off x="1295400" y="152400"/>
            <a:ext cx="70866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spc="-10">
                <a:solidFill>
                  <a:schemeClr val="tx1"/>
                </a:solidFill>
              </a:rPr>
              <a:t>Biznes międzynarodowy</a:t>
            </a:r>
            <a:endParaRPr lang="pl-PL" sz="2800" spc="-1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56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664732"/>
            <a:ext cx="8610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dirty="0"/>
          </a:p>
          <a:p>
            <a:r>
              <a:rPr lang="pl-PL" sz="2000" dirty="0"/>
              <a:t>W ramach tego modułu zdobędziesz specjalistyczną wiedzę dotyczącą operacji logistycznych w środowisku międzynarodowym. </a:t>
            </a:r>
          </a:p>
          <a:p>
            <a:endParaRPr lang="pl-PL" sz="2000" dirty="0"/>
          </a:p>
          <a:p>
            <a:r>
              <a:rPr lang="pl-PL" sz="2000" dirty="0"/>
              <a:t>Tematy podejmowane zapewnią umiejętności do prowadzenia procesów transportu międzynarodowego oraz będziesz znał narzędzia niezbędne do stworzenia, prowadzenia i organizacji przedsiębiorstwa działającego na rynku usług logistycznych. </a:t>
            </a:r>
          </a:p>
          <a:p>
            <a:endParaRPr lang="pl-PL" sz="2000" dirty="0"/>
          </a:p>
          <a:p>
            <a:r>
              <a:rPr lang="pl-PL" sz="2000" dirty="0"/>
              <a:t>Ważnym zagadnieniem będzie tematyka Lean Logistics realizowana w wielu korporacjach transnarodowych.  </a:t>
            </a:r>
          </a:p>
          <a:p>
            <a:endParaRPr lang="pl-PL" sz="2000" dirty="0"/>
          </a:p>
          <a:p>
            <a:pPr algn="ctr"/>
            <a:endParaRPr lang="pl-PL" sz="2000" dirty="0"/>
          </a:p>
        </p:txBody>
      </p:sp>
      <p:sp>
        <p:nvSpPr>
          <p:cNvPr id="8" name="object 4"/>
          <p:cNvSpPr txBox="1">
            <a:spLocks noGrp="1"/>
          </p:cNvSpPr>
          <p:nvPr>
            <p:ph type="title"/>
          </p:nvPr>
        </p:nvSpPr>
        <p:spPr>
          <a:xfrm>
            <a:off x="1295400" y="248819"/>
            <a:ext cx="76962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l-PL" sz="2800" spc="-10" dirty="0">
                <a:solidFill>
                  <a:schemeClr val="tx1"/>
                </a:solidFill>
              </a:rPr>
              <a:t>Logistyka międzynarodowa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B827103-CE46-4AB2-B1FB-6337603AD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529821"/>
              </p:ext>
            </p:extLst>
          </p:nvPr>
        </p:nvGraphicFramePr>
        <p:xfrm>
          <a:off x="381000" y="1828800"/>
          <a:ext cx="8274527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600668599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89252540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423233994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87520595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25109240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952473916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51572697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93608083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464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40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Transport międzynarodowy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5390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Logistyka produkcji w przedsiębiorstwie</a:t>
                      </a:r>
                    </a:p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międzynarodowym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680841"/>
                  </a:ext>
                </a:extLst>
              </a:tr>
              <a:tr h="131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Lean Logistics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III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4725974"/>
                  </a:ext>
                </a:extLst>
              </a:tr>
            </a:tbl>
          </a:graphicData>
        </a:graphic>
      </p:graphicFrame>
      <p:sp>
        <p:nvSpPr>
          <p:cNvPr id="10" name="object 4"/>
          <p:cNvSpPr txBox="1">
            <a:spLocks/>
          </p:cNvSpPr>
          <p:nvPr/>
        </p:nvSpPr>
        <p:spPr>
          <a:xfrm>
            <a:off x="1295400" y="248819"/>
            <a:ext cx="76962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 algn="ctr">
              <a:defRPr/>
            </a:pPr>
            <a:r>
              <a:rPr lang="pl-PL" sz="2800" b="1" spc="-10" dirty="0"/>
              <a:t>Logistyka międzynarodowa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A3002D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85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Globalna gospodarka cyfrowa</a:t>
            </a:r>
            <a:endParaRPr lang="pl-PL" sz="2800" dirty="0">
              <a:solidFill>
                <a:schemeClr val="tx1"/>
              </a:solidFill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933700" y="1143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algn="ctr">
              <a:defRPr b="1">
                <a:solidFill>
                  <a:srgbClr val="A4002E"/>
                </a:solidFill>
              </a:defRPr>
            </a:lvl1pPr>
          </a:lstStyle>
          <a:p>
            <a:r>
              <a:rPr lang="pl-PL" dirty="0">
                <a:solidFill>
                  <a:srgbClr val="C00000"/>
                </a:solidFill>
              </a:rPr>
              <a:t>OPIS </a:t>
            </a:r>
            <a:r>
              <a:rPr lang="pl-PL" dirty="0"/>
              <a:t>MODUŁU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EEB570E-3865-45B2-BD7B-32A6470A4DAE}"/>
              </a:ext>
            </a:extLst>
          </p:cNvPr>
          <p:cNvSpPr txBox="1"/>
          <p:nvPr/>
        </p:nvSpPr>
        <p:spPr>
          <a:xfrm>
            <a:off x="381000" y="1664732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000" dirty="0"/>
          </a:p>
          <a:p>
            <a:pPr algn="ctr"/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38200" y="19050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W ramach tego modułu poznasz zagadnienia dotyczące cyfrowego świata i możliwości prowadzenia w nim działań gospodarczych. </a:t>
            </a:r>
          </a:p>
          <a:p>
            <a:endParaRPr lang="pl-PL" sz="2000" dirty="0"/>
          </a:p>
          <a:p>
            <a:r>
              <a:rPr lang="pl-PL" sz="2000" dirty="0"/>
              <a:t>Wiedza będzie dotyczyć zagadnień związanych z gospodarką opartą na danych oraz  bezpieczeństwa cyfrowego.</a:t>
            </a:r>
          </a:p>
          <a:p>
            <a:endParaRPr lang="pl-PL" sz="2000" dirty="0"/>
          </a:p>
          <a:p>
            <a:r>
              <a:rPr lang="pl-PL" sz="2000" dirty="0"/>
              <a:t>Przedstawimy również tematykę nadużyć występujących w gospodarce światowej i metod zapobiegających ich powstawaniu.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3521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90132"/>
            <a:ext cx="9144000" cy="62865"/>
          </a:xfrm>
          <a:custGeom>
            <a:avLst/>
            <a:gdLst/>
            <a:ahLst/>
            <a:cxnLst/>
            <a:rect l="l" t="t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30471DE-1A91-494C-97BC-50C0D274C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1" y="-152400"/>
            <a:ext cx="859855" cy="11430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99A3DBE2-9013-4FB4-8DBA-C1BB42E09DD7}"/>
              </a:ext>
            </a:extLst>
          </p:cNvPr>
          <p:cNvSpPr txBox="1"/>
          <p:nvPr/>
        </p:nvSpPr>
        <p:spPr>
          <a:xfrm>
            <a:off x="2025410" y="11512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A4002E"/>
                </a:solidFill>
              </a:rPr>
              <a:t>PRZEDMIOTY REALIZOWANE W MODULE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B827103-CE46-4AB2-B1FB-6337603AD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92189"/>
              </p:ext>
            </p:extLst>
          </p:nvPr>
        </p:nvGraphicFramePr>
        <p:xfrm>
          <a:off x="381000" y="1828800"/>
          <a:ext cx="8274527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64">
                  <a:extLst>
                    <a:ext uri="{9D8B030D-6E8A-4147-A177-3AD203B41FA5}">
                      <a16:colId xmlns:a16="http://schemas.microsoft.com/office/drawing/2014/main" val="600668599"/>
                    </a:ext>
                  </a:extLst>
                </a:gridCol>
                <a:gridCol w="720701">
                  <a:extLst>
                    <a:ext uri="{9D8B030D-6E8A-4147-A177-3AD203B41FA5}">
                      <a16:colId xmlns:a16="http://schemas.microsoft.com/office/drawing/2014/main" val="89252540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4232339945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87520595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125109240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2952473916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515726973"/>
                    </a:ext>
                  </a:extLst>
                </a:gridCol>
                <a:gridCol w="569427">
                  <a:extLst>
                    <a:ext uri="{9D8B030D-6E8A-4147-A177-3AD203B41FA5}">
                      <a16:colId xmlns:a16="http://schemas.microsoft.com/office/drawing/2014/main" val="3893608083"/>
                    </a:ext>
                  </a:extLst>
                </a:gridCol>
              </a:tblGrid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464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4069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Nadużycia w globalnej gospodarce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539085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Gospodarka oparta na danych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68084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Bezpieczeństwo cyfrowe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IV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Calibri Light" pitchFamily="34" charset="0"/>
                          <a:ea typeface="+mn-ea"/>
                          <a:cs typeface="Calibri Light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pl-PL" sz="1600" b="0" i="0" u="none" strike="noStrike" dirty="0">
                        <a:solidFill>
                          <a:srgbClr val="000000"/>
                        </a:solidFill>
                        <a:latin typeface="Calibri Light" pitchFamily="34" charset="0"/>
                        <a:ea typeface="+mn-ea"/>
                        <a:cs typeface="Calibri Light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4725974"/>
                  </a:ext>
                </a:extLst>
              </a:tr>
            </a:tbl>
          </a:graphicData>
        </a:graphic>
      </p:graphicFrame>
      <p:sp>
        <p:nvSpPr>
          <p:cNvPr id="10" name="object 4"/>
          <p:cNvSpPr txBox="1">
            <a:spLocks noGrp="1"/>
          </p:cNvSpPr>
          <p:nvPr>
            <p:ph type="title"/>
          </p:nvPr>
        </p:nvSpPr>
        <p:spPr>
          <a:xfrm>
            <a:off x="1820291" y="248819"/>
            <a:ext cx="585622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ctr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pl-PL" sz="2800" spc="-10" dirty="0">
                <a:solidFill>
                  <a:schemeClr val="tx1"/>
                </a:solidFill>
              </a:rPr>
              <a:t>Globalna gospodarka cyfrowa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56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616</Words>
  <Application>Microsoft Office PowerPoint</Application>
  <PresentationFormat>Pokaz na ekranie (4:3)</PresentationFormat>
  <Paragraphs>178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Studia II stopnia</vt:lpstr>
      <vt:lpstr>Zasady wyboru modułów</vt:lpstr>
      <vt:lpstr>Moduły oferowane na kierunku</vt:lpstr>
      <vt:lpstr>Biznes międzynarodowy</vt:lpstr>
      <vt:lpstr>Biznes międzynarodowy</vt:lpstr>
      <vt:lpstr>Logistyka międzynarodowa</vt:lpstr>
      <vt:lpstr>Prezentacja programu PowerPoint</vt:lpstr>
      <vt:lpstr>Globalna gospodarka cyfrowa</vt:lpstr>
      <vt:lpstr>Globalna gospodarka cyfrowa</vt:lpstr>
      <vt:lpstr>Projekty międzynarodowe</vt:lpstr>
      <vt:lpstr>Prezentacja programu PowerPoint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Sylwia</dc:creator>
  <cp:lastModifiedBy>Małgorzata Moraszka</cp:lastModifiedBy>
  <cp:revision>55</cp:revision>
  <dcterms:created xsi:type="dcterms:W3CDTF">2020-04-14T20:36:29Z</dcterms:created>
  <dcterms:modified xsi:type="dcterms:W3CDTF">2024-02-26T10:35:46Z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2020-04-14T00:00:00Z</vt:filetime>
  </property>
</Properties>
</file>