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3"/>
  </p:sldMasterIdLst>
  <p:sldIdLst>
    <p:sldId id="303" r:id="rId4"/>
    <p:sldId id="308" r:id="rId5"/>
    <p:sldId id="260" r:id="rId6"/>
    <p:sldId id="311" r:id="rId7"/>
    <p:sldId id="312" r:id="rId8"/>
    <p:sldId id="313" r:id="rId9"/>
    <p:sldId id="314" r:id="rId10"/>
    <p:sldId id="309" r:id="rId11"/>
    <p:sldId id="315" r:id="rId12"/>
    <p:sldId id="316" r:id="rId13"/>
    <p:sldId id="321" r:id="rId14"/>
  </p:sldIdLst>
  <p:sldSz cx="9144000" cy="6858000" type="screen4x3"/>
  <p:notesSz cx="6858000" cy="9144000"/>
  <p:defaultTextStyle>
    <a:defPPr>
      <a:defRPr lang="pl-PL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364"/>
    <p:restoredTop sz="94866"/>
  </p:normalViewPr>
  <p:slideViewPr>
    <p:cSldViewPr>
      <p:cViewPr varScale="1">
        <p:scale>
          <a:sx n="81" d="100"/>
          <a:sy n="81" d="100"/>
        </p:scale>
        <p:origin x="1325" y="13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presProps" Target="pres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4090311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6">
            <a:extLst>
              <a:ext uri="{FF2B5EF4-FFF2-40B4-BE49-F238E27FC236}">
                <a16:creationId xmlns:a16="http://schemas.microsoft.com/office/drawing/2014/main" id="{09B1FC6E-941E-1A2D-174A-63644D3508F5}"/>
              </a:ext>
            </a:extLst>
          </p:cNvPr>
          <p:cNvSpPr>
            <a:spLocks/>
          </p:cNvSpPr>
          <p:nvPr userDrawn="1"/>
        </p:nvSpPr>
        <p:spPr bwMode="auto">
          <a:xfrm>
            <a:off x="0" y="990600"/>
            <a:ext cx="9144000" cy="63500"/>
          </a:xfrm>
          <a:custGeom>
            <a:avLst/>
            <a:gdLst>
              <a:gd name="T0" fmla="*/ 0 w 9144000"/>
              <a:gd name="T1" fmla="*/ 63755 h 62864"/>
              <a:gd name="T2" fmla="*/ 9144000 w 9144000"/>
              <a:gd name="T3" fmla="*/ 63755 h 62864"/>
              <a:gd name="T4" fmla="*/ 9144000 w 9144000"/>
              <a:gd name="T5" fmla="*/ 0 h 62864"/>
              <a:gd name="T6" fmla="*/ 0 w 9144000"/>
              <a:gd name="T7" fmla="*/ 0 h 62864"/>
              <a:gd name="T8" fmla="*/ 0 w 9144000"/>
              <a:gd name="T9" fmla="*/ 63755 h 6286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9144000" h="62864">
                <a:moveTo>
                  <a:pt x="0" y="62484"/>
                </a:moveTo>
                <a:lnTo>
                  <a:pt x="9144000" y="62484"/>
                </a:lnTo>
                <a:lnTo>
                  <a:pt x="9144000" y="0"/>
                </a:lnTo>
                <a:lnTo>
                  <a:pt x="0" y="0"/>
                </a:lnTo>
                <a:lnTo>
                  <a:pt x="0" y="62484"/>
                </a:lnTo>
                <a:close/>
              </a:path>
            </a:pathLst>
          </a:custGeom>
          <a:solidFill>
            <a:srgbClr val="9C043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pl-PL"/>
          </a:p>
        </p:txBody>
      </p:sp>
      <p:sp>
        <p:nvSpPr>
          <p:cNvPr id="5" name="Prostokąt 4">
            <a:extLst>
              <a:ext uri="{FF2B5EF4-FFF2-40B4-BE49-F238E27FC236}">
                <a16:creationId xmlns:a16="http://schemas.microsoft.com/office/drawing/2014/main" id="{943F2A11-7020-8916-27EF-8DC4A282A2AB}"/>
              </a:ext>
            </a:extLst>
          </p:cNvPr>
          <p:cNvSpPr/>
          <p:nvPr userDrawn="1"/>
        </p:nvSpPr>
        <p:spPr>
          <a:xfrm>
            <a:off x="7938" y="-152400"/>
            <a:ext cx="9136062" cy="1143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pl-PL"/>
          </a:p>
        </p:txBody>
      </p:sp>
      <p:pic>
        <p:nvPicPr>
          <p:cNvPr id="6" name="Obraz 12">
            <a:extLst>
              <a:ext uri="{FF2B5EF4-FFF2-40B4-BE49-F238E27FC236}">
                <a16:creationId xmlns:a16="http://schemas.microsoft.com/office/drawing/2014/main" id="{A8B18AA6-E51C-B4F8-3021-40F4C664405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413" y="-152400"/>
            <a:ext cx="860425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200" b="1" i="0">
                <a:solidFill>
                  <a:srgbClr val="A3002D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lvl1pPr>
              <a:defRPr sz="2400" b="1" i="0">
                <a:solidFill>
                  <a:srgbClr val="A3002D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9712071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200" b="1" i="0">
                <a:solidFill>
                  <a:srgbClr val="A3002D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6659382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200" b="1" i="0">
                <a:solidFill>
                  <a:srgbClr val="A3002D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1226970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567271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bk object 16">
            <a:extLst>
              <a:ext uri="{FF2B5EF4-FFF2-40B4-BE49-F238E27FC236}">
                <a16:creationId xmlns:a16="http://schemas.microsoft.com/office/drawing/2014/main" id="{D29D6D58-6FB7-839B-D2DC-C0283C07EB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152400"/>
            <a:ext cx="9144000" cy="6858000"/>
          </a:xfrm>
          <a:prstGeom prst="rect">
            <a:avLst/>
          </a:prstGeom>
          <a:blipFill dpi="0" rotWithShape="1">
            <a:blip r:embed="rId7"/>
            <a:srcRect/>
            <a:stretch>
              <a:fillRect/>
            </a:stretch>
          </a:blipFill>
          <a:ln>
            <a:noFill/>
          </a:ln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defRPr/>
            </a:pPr>
            <a:endParaRPr lang="pl-PL" altLang="pl-PL"/>
          </a:p>
        </p:txBody>
      </p:sp>
      <p:sp>
        <p:nvSpPr>
          <p:cNvPr id="1027" name="Holder 2">
            <a:extLst>
              <a:ext uri="{FF2B5EF4-FFF2-40B4-BE49-F238E27FC236}">
                <a16:creationId xmlns:a16="http://schemas.microsoft.com/office/drawing/2014/main" id="{0EA7796B-47B6-FE0B-0BE3-E966F25EDF5F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125413" y="1468438"/>
            <a:ext cx="8893175" cy="36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endParaRPr lang="pl-PL" altLang="pl-PL"/>
          </a:p>
        </p:txBody>
      </p:sp>
      <p:sp>
        <p:nvSpPr>
          <p:cNvPr id="1028" name="Holder 3">
            <a:extLst>
              <a:ext uri="{FF2B5EF4-FFF2-40B4-BE49-F238E27FC236}">
                <a16:creationId xmlns:a16="http://schemas.microsoft.com/office/drawing/2014/main" id="{77F95F19-04CE-6718-B0A9-A8FC01028C70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527050" y="1295400"/>
            <a:ext cx="8089900" cy="3797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endParaRPr lang="pl-PL" altLang="pl-PL"/>
          </a:p>
        </p:txBody>
      </p:sp>
      <p:sp>
        <p:nvSpPr>
          <p:cNvPr id="1029" name="object 6">
            <a:extLst>
              <a:ext uri="{FF2B5EF4-FFF2-40B4-BE49-F238E27FC236}">
                <a16:creationId xmlns:a16="http://schemas.microsoft.com/office/drawing/2014/main" id="{091DE03D-5EA5-1590-2E45-67BDDD1B0D13}"/>
              </a:ext>
            </a:extLst>
          </p:cNvPr>
          <p:cNvSpPr>
            <a:spLocks/>
          </p:cNvSpPr>
          <p:nvPr userDrawn="1"/>
        </p:nvSpPr>
        <p:spPr bwMode="auto">
          <a:xfrm>
            <a:off x="0" y="990600"/>
            <a:ext cx="9144000" cy="63500"/>
          </a:xfrm>
          <a:custGeom>
            <a:avLst/>
            <a:gdLst>
              <a:gd name="T0" fmla="*/ 0 w 9144000"/>
              <a:gd name="T1" fmla="*/ 63755 h 62864"/>
              <a:gd name="T2" fmla="*/ 9144000 w 9144000"/>
              <a:gd name="T3" fmla="*/ 63755 h 62864"/>
              <a:gd name="T4" fmla="*/ 9144000 w 9144000"/>
              <a:gd name="T5" fmla="*/ 0 h 62864"/>
              <a:gd name="T6" fmla="*/ 0 w 9144000"/>
              <a:gd name="T7" fmla="*/ 0 h 62864"/>
              <a:gd name="T8" fmla="*/ 0 w 9144000"/>
              <a:gd name="T9" fmla="*/ 63755 h 6286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9144000" h="62864">
                <a:moveTo>
                  <a:pt x="0" y="62484"/>
                </a:moveTo>
                <a:lnTo>
                  <a:pt x="9144000" y="62484"/>
                </a:lnTo>
                <a:lnTo>
                  <a:pt x="9144000" y="0"/>
                </a:lnTo>
                <a:lnTo>
                  <a:pt x="0" y="0"/>
                </a:lnTo>
                <a:lnTo>
                  <a:pt x="0" y="62484"/>
                </a:lnTo>
                <a:close/>
              </a:path>
            </a:pathLst>
          </a:custGeom>
          <a:solidFill>
            <a:srgbClr val="9C043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pl-PL"/>
          </a:p>
        </p:txBody>
      </p:sp>
      <p:sp>
        <p:nvSpPr>
          <p:cNvPr id="10" name="Prostokąt 9">
            <a:extLst>
              <a:ext uri="{FF2B5EF4-FFF2-40B4-BE49-F238E27FC236}">
                <a16:creationId xmlns:a16="http://schemas.microsoft.com/office/drawing/2014/main" id="{C70B5CC4-5626-2EAA-74A8-FC83D0CCD09E}"/>
              </a:ext>
            </a:extLst>
          </p:cNvPr>
          <p:cNvSpPr/>
          <p:nvPr userDrawn="1"/>
        </p:nvSpPr>
        <p:spPr>
          <a:xfrm>
            <a:off x="7938" y="-152400"/>
            <a:ext cx="9136062" cy="8382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pl-PL"/>
          </a:p>
        </p:txBody>
      </p:sp>
      <p:pic>
        <p:nvPicPr>
          <p:cNvPr id="1031" name="Obraz 10">
            <a:extLst>
              <a:ext uri="{FF2B5EF4-FFF2-40B4-BE49-F238E27FC236}">
                <a16:creationId xmlns:a16="http://schemas.microsoft.com/office/drawing/2014/main" id="{FE1286C5-64E6-2E96-23C3-A3B555223223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413" y="-152400"/>
            <a:ext cx="860425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3" r:id="rId2"/>
    <p:sldLayoutId id="2147483680" r:id="rId3"/>
    <p:sldLayoutId id="2147483681" r:id="rId4"/>
    <p:sldLayoutId id="2147483682" r:id="rId5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anose="020F0502020204030204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anose="020F0502020204030204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anose="020F0502020204030204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anose="020F0502020204030204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anose="020F0502020204030204" pitchFamily="34" charset="0"/>
        </a:defRPr>
      </a:lvl9pPr>
    </p:titleStyle>
    <p:bodyStyle>
      <a:lvl1pPr algn="l" rtl="0" eaLnBrk="0" fontAlgn="base" hangingPunct="0">
        <a:spcBef>
          <a:spcPct val="20000"/>
        </a:spcBef>
        <a:spcAft>
          <a:spcPct val="0"/>
        </a:spcAft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0" fontAlgn="base" hangingPunct="0">
        <a:spcBef>
          <a:spcPct val="20000"/>
        </a:spcBef>
        <a:spcAft>
          <a:spcPct val="0"/>
        </a:spcAft>
        <a:defRPr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0" fontAlgn="base" hangingPunct="0">
        <a:spcBef>
          <a:spcPct val="20000"/>
        </a:spcBef>
        <a:spcAft>
          <a:spcPct val="0"/>
        </a:spcAft>
        <a:defRPr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0" fontAlgn="base" hangingPunct="0">
        <a:spcBef>
          <a:spcPct val="20000"/>
        </a:spcBef>
        <a:spcAft>
          <a:spcPct val="0"/>
        </a:spcAft>
        <a:defRPr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0" fontAlgn="base" hangingPunct="0">
        <a:spcBef>
          <a:spcPct val="20000"/>
        </a:spcBef>
        <a:spcAft>
          <a:spcPct val="0"/>
        </a:spcAft>
        <a:defRPr>
          <a:solidFill>
            <a:schemeClr val="tx1"/>
          </a:solidFill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6.png"/><Relationship Id="rId7" Type="http://schemas.openxmlformats.org/officeDocument/2006/relationships/image" Target="../media/image9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5.png"/><Relationship Id="rId9" Type="http://schemas.openxmlformats.org/officeDocument/2006/relationships/image" Target="../media/image11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kidp.pl/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accapolska.pl/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ibr.org.pl/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object 2">
            <a:extLst>
              <a:ext uri="{FF2B5EF4-FFF2-40B4-BE49-F238E27FC236}">
                <a16:creationId xmlns:a16="http://schemas.microsoft.com/office/drawing/2014/main" id="{0BA8590A-2AC4-B694-269E-C2579ABB02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917700"/>
            <a:ext cx="9144000" cy="4940300"/>
          </a:xfrm>
          <a:prstGeom prst="rect">
            <a:avLst/>
          </a:prstGeom>
          <a:blipFill dpi="0" rotWithShape="1">
            <a:blip r:embed="rId2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endParaRPr lang="pl-PL" altLang="pl-PL"/>
          </a:p>
        </p:txBody>
      </p:sp>
      <p:sp>
        <p:nvSpPr>
          <p:cNvPr id="3074" name="object 6">
            <a:extLst>
              <a:ext uri="{FF2B5EF4-FFF2-40B4-BE49-F238E27FC236}">
                <a16:creationId xmlns:a16="http://schemas.microsoft.com/office/drawing/2014/main" id="{BB741D0A-2226-785E-5C75-669D41C31367}"/>
              </a:ext>
            </a:extLst>
          </p:cNvPr>
          <p:cNvSpPr>
            <a:spLocks/>
          </p:cNvSpPr>
          <p:nvPr/>
        </p:nvSpPr>
        <p:spPr bwMode="auto">
          <a:xfrm>
            <a:off x="0" y="1885950"/>
            <a:ext cx="9144000" cy="63500"/>
          </a:xfrm>
          <a:custGeom>
            <a:avLst/>
            <a:gdLst>
              <a:gd name="T0" fmla="*/ 0 w 9144000"/>
              <a:gd name="T1" fmla="*/ 63755 h 62864"/>
              <a:gd name="T2" fmla="*/ 9144000 w 9144000"/>
              <a:gd name="T3" fmla="*/ 63755 h 62864"/>
              <a:gd name="T4" fmla="*/ 9144000 w 9144000"/>
              <a:gd name="T5" fmla="*/ 0 h 62864"/>
              <a:gd name="T6" fmla="*/ 0 w 9144000"/>
              <a:gd name="T7" fmla="*/ 0 h 62864"/>
              <a:gd name="T8" fmla="*/ 0 w 9144000"/>
              <a:gd name="T9" fmla="*/ 63755 h 6286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9144000" h="62864">
                <a:moveTo>
                  <a:pt x="0" y="62484"/>
                </a:moveTo>
                <a:lnTo>
                  <a:pt x="9144000" y="62484"/>
                </a:lnTo>
                <a:lnTo>
                  <a:pt x="9144000" y="0"/>
                </a:lnTo>
                <a:lnTo>
                  <a:pt x="0" y="0"/>
                </a:lnTo>
                <a:lnTo>
                  <a:pt x="0" y="62484"/>
                </a:lnTo>
                <a:close/>
              </a:path>
            </a:pathLst>
          </a:custGeom>
          <a:solidFill>
            <a:srgbClr val="9C043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pl-PL"/>
          </a:p>
        </p:txBody>
      </p:sp>
      <p:sp>
        <p:nvSpPr>
          <p:cNvPr id="8" name="object 8">
            <a:extLst>
              <a:ext uri="{FF2B5EF4-FFF2-40B4-BE49-F238E27FC236}">
                <a16:creationId xmlns:a16="http://schemas.microsoft.com/office/drawing/2014/main" id="{F9A373EB-3A82-974B-0CDC-6FB3751AEE11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3352800" y="2422525"/>
            <a:ext cx="2378075" cy="431800"/>
          </a:xfrm>
        </p:spPr>
        <p:txBody>
          <a:bodyPr rtlCol="0"/>
          <a:lstStyle/>
          <a:p>
            <a:pPr marL="127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sz="2800" b="0" spc="-10" dirty="0" err="1">
                <a:solidFill>
                  <a:srgbClr val="FFFFFF"/>
                </a:solidFill>
              </a:rPr>
              <a:t>Studia</a:t>
            </a:r>
            <a:r>
              <a:rPr sz="2800" b="0" spc="-10" dirty="0">
                <a:solidFill>
                  <a:srgbClr val="FFFFFF"/>
                </a:solidFill>
              </a:rPr>
              <a:t> </a:t>
            </a:r>
            <a:r>
              <a:rPr lang="pl-PL" sz="2800" b="0" spc="-10" dirty="0">
                <a:solidFill>
                  <a:srgbClr val="FFFFFF"/>
                </a:solidFill>
              </a:rPr>
              <a:t>I</a:t>
            </a:r>
            <a:r>
              <a:rPr sz="2800" b="0" spc="-5" dirty="0">
                <a:solidFill>
                  <a:srgbClr val="FFFFFF"/>
                </a:solidFill>
              </a:rPr>
              <a:t>I</a:t>
            </a:r>
            <a:r>
              <a:rPr sz="2800" b="0" spc="-20" dirty="0">
                <a:solidFill>
                  <a:srgbClr val="FFFFFF"/>
                </a:solidFill>
              </a:rPr>
              <a:t> stopnia</a:t>
            </a:r>
            <a:endParaRPr sz="2800" dirty="0"/>
          </a:p>
        </p:txBody>
      </p:sp>
      <p:sp>
        <p:nvSpPr>
          <p:cNvPr id="11" name="object 11">
            <a:extLst>
              <a:ext uri="{FF2B5EF4-FFF2-40B4-BE49-F238E27FC236}">
                <a16:creationId xmlns:a16="http://schemas.microsoft.com/office/drawing/2014/main" id="{520B26DE-89B9-F53A-B620-8AEA0078F6E7}"/>
              </a:ext>
            </a:extLst>
          </p:cNvPr>
          <p:cNvSpPr txBox="1"/>
          <p:nvPr/>
        </p:nvSpPr>
        <p:spPr>
          <a:xfrm>
            <a:off x="708025" y="2898775"/>
            <a:ext cx="7727950" cy="1474788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4000" b="1" spc="-20" dirty="0">
                <a:solidFill>
                  <a:srgbClr val="FFFFFF"/>
                </a:solidFill>
                <a:latin typeface="Calibri"/>
                <a:cs typeface="Calibri"/>
              </a:rPr>
              <a:t>Oferta</a:t>
            </a:r>
            <a:r>
              <a:rPr sz="4000" b="1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pl-PL" sz="4000" b="1" spc="-5" dirty="0">
                <a:solidFill>
                  <a:srgbClr val="FFFFFF"/>
                </a:solidFill>
                <a:latin typeface="Calibri"/>
                <a:cs typeface="Calibri"/>
              </a:rPr>
              <a:t>specjalności</a:t>
            </a:r>
            <a:endParaRPr sz="4000" dirty="0">
              <a:latin typeface="Calibri"/>
              <a:cs typeface="Calibri"/>
            </a:endParaRPr>
          </a:p>
          <a:p>
            <a:pPr algn="ctr" eaLnBrk="1" fontAlgn="auto" hangingPunct="1">
              <a:spcBef>
                <a:spcPts val="1920"/>
              </a:spcBef>
              <a:spcAft>
                <a:spcPts val="0"/>
              </a:spcAft>
              <a:defRPr/>
            </a:pPr>
            <a:r>
              <a:rPr sz="4000" b="1" spc="-5" dirty="0">
                <a:solidFill>
                  <a:srgbClr val="FFFFFF"/>
                </a:solidFill>
                <a:latin typeface="Calibri"/>
                <a:cs typeface="Calibri"/>
              </a:rPr>
              <a:t>na </a:t>
            </a:r>
            <a:r>
              <a:rPr sz="4000" b="1" spc="-10" dirty="0" err="1">
                <a:solidFill>
                  <a:srgbClr val="FFFFFF"/>
                </a:solidFill>
                <a:latin typeface="Calibri"/>
                <a:cs typeface="Calibri"/>
              </a:rPr>
              <a:t>kierunku</a:t>
            </a:r>
            <a:r>
              <a:rPr sz="4000" b="1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endParaRPr lang="pl-PL" sz="4000" b="1" spc="-10" dirty="0">
              <a:solidFill>
                <a:srgbClr val="FFFFFF"/>
              </a:solidFill>
              <a:latin typeface="Calibri"/>
              <a:cs typeface="Calibri"/>
            </a:endParaRPr>
          </a:p>
        </p:txBody>
      </p:sp>
      <p:sp>
        <p:nvSpPr>
          <p:cNvPr id="12" name="object 11">
            <a:extLst>
              <a:ext uri="{FF2B5EF4-FFF2-40B4-BE49-F238E27FC236}">
                <a16:creationId xmlns:a16="http://schemas.microsoft.com/office/drawing/2014/main" id="{A5835692-FD08-66F2-42B4-A8C7511DA915}"/>
              </a:ext>
            </a:extLst>
          </p:cNvPr>
          <p:cNvSpPr txBox="1"/>
          <p:nvPr/>
        </p:nvSpPr>
        <p:spPr>
          <a:xfrm>
            <a:off x="744538" y="4770438"/>
            <a:ext cx="7726362" cy="1101725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pPr algn="ctr" eaLnBrk="1" fontAlgn="auto" hangingPunct="1">
              <a:spcBef>
                <a:spcPts val="1920"/>
              </a:spcBef>
              <a:spcAft>
                <a:spcPts val="0"/>
              </a:spcAft>
              <a:defRPr/>
            </a:pPr>
            <a:r>
              <a:rPr lang="pl-PL" sz="4000" b="1" i="1" spc="-5" dirty="0">
                <a:solidFill>
                  <a:srgbClr val="FFFFFF"/>
                </a:solidFill>
                <a:latin typeface="Calibri"/>
                <a:cs typeface="Calibri"/>
              </a:rPr>
              <a:t>Rachunkowość i podatki</a:t>
            </a:r>
            <a:endParaRPr sz="4000" dirty="0">
              <a:latin typeface="Calibri"/>
              <a:cs typeface="Calibri"/>
            </a:endParaRPr>
          </a:p>
          <a:p>
            <a:pPr algn="ctr" eaLnBrk="1" fontAlgn="auto" hangingPunct="1">
              <a:spcBef>
                <a:spcPts val="1400"/>
              </a:spcBef>
              <a:spcAft>
                <a:spcPts val="0"/>
              </a:spcAft>
              <a:defRPr/>
            </a:pPr>
            <a:r>
              <a:rPr lang="pl-PL" sz="2000" b="1" i="1" spc="-5" dirty="0">
                <a:solidFill>
                  <a:srgbClr val="FFFFFF"/>
                </a:solidFill>
                <a:latin typeface="+mn-lt"/>
                <a:cs typeface="Calibri"/>
              </a:rPr>
              <a:t>cykl akademicki </a:t>
            </a:r>
            <a:r>
              <a:rPr lang="pl-PL" sz="2000" b="1" i="1" dirty="0">
                <a:solidFill>
                  <a:srgbClr val="FFFFFF"/>
                </a:solidFill>
                <a:latin typeface="+mn-lt"/>
                <a:cs typeface="Calibri"/>
              </a:rPr>
              <a:t>2023 - 2025</a:t>
            </a:r>
            <a:endParaRPr lang="pl-PL" sz="2000" dirty="0">
              <a:latin typeface="+mn-lt"/>
              <a:cs typeface="Calibri"/>
            </a:endParaRPr>
          </a:p>
        </p:txBody>
      </p:sp>
      <p:sp>
        <p:nvSpPr>
          <p:cNvPr id="7" name="Prostokąt 6">
            <a:extLst>
              <a:ext uri="{FF2B5EF4-FFF2-40B4-BE49-F238E27FC236}">
                <a16:creationId xmlns:a16="http://schemas.microsoft.com/office/drawing/2014/main" id="{BE869A02-0C98-CCB2-63C1-89CA6978F5CB}"/>
              </a:ext>
            </a:extLst>
          </p:cNvPr>
          <p:cNvSpPr/>
          <p:nvPr/>
        </p:nvSpPr>
        <p:spPr>
          <a:xfrm>
            <a:off x="0" y="-152400"/>
            <a:ext cx="9144000" cy="202088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pl-PL">
              <a:ln>
                <a:solidFill>
                  <a:schemeClr val="bg1"/>
                </a:solidFill>
              </a:ln>
            </a:endParaRPr>
          </a:p>
        </p:txBody>
      </p:sp>
      <p:pic>
        <p:nvPicPr>
          <p:cNvPr id="3079" name="Obraz 9">
            <a:extLst>
              <a:ext uri="{FF2B5EF4-FFF2-40B4-BE49-F238E27FC236}">
                <a16:creationId xmlns:a16="http://schemas.microsoft.com/office/drawing/2014/main" id="{67B8A02E-3DF7-796E-38B3-C47FEB0838E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42863"/>
            <a:ext cx="5372100" cy="1717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object 2">
            <a:extLst>
              <a:ext uri="{FF2B5EF4-FFF2-40B4-BE49-F238E27FC236}">
                <a16:creationId xmlns:a16="http://schemas.microsoft.com/office/drawing/2014/main" id="{A820CC95-4635-8E65-7278-3B34117BFF15}"/>
              </a:ext>
            </a:extLst>
          </p:cNvPr>
          <p:cNvSpPr>
            <a:spLocks/>
          </p:cNvSpPr>
          <p:nvPr/>
        </p:nvSpPr>
        <p:spPr bwMode="auto">
          <a:xfrm>
            <a:off x="0" y="6389688"/>
            <a:ext cx="9144000" cy="63500"/>
          </a:xfrm>
          <a:custGeom>
            <a:avLst/>
            <a:gdLst>
              <a:gd name="T0" fmla="*/ 0 w 9144000"/>
              <a:gd name="T1" fmla="*/ 63755 h 62864"/>
              <a:gd name="T2" fmla="*/ 9144000 w 9144000"/>
              <a:gd name="T3" fmla="*/ 63755 h 62864"/>
              <a:gd name="T4" fmla="*/ 9144000 w 9144000"/>
              <a:gd name="T5" fmla="*/ 0 h 62864"/>
              <a:gd name="T6" fmla="*/ 0 w 9144000"/>
              <a:gd name="T7" fmla="*/ 0 h 62864"/>
              <a:gd name="T8" fmla="*/ 0 w 9144000"/>
              <a:gd name="T9" fmla="*/ 63755 h 6286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9144000" h="62864">
                <a:moveTo>
                  <a:pt x="0" y="62484"/>
                </a:moveTo>
                <a:lnTo>
                  <a:pt x="9144000" y="62484"/>
                </a:lnTo>
                <a:lnTo>
                  <a:pt x="9144000" y="0"/>
                </a:lnTo>
                <a:lnTo>
                  <a:pt x="0" y="0"/>
                </a:lnTo>
                <a:lnTo>
                  <a:pt x="0" y="62484"/>
                </a:lnTo>
                <a:close/>
              </a:path>
            </a:pathLst>
          </a:custGeom>
          <a:solidFill>
            <a:srgbClr val="9C043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pl-PL"/>
          </a:p>
        </p:txBody>
      </p:sp>
      <p:sp>
        <p:nvSpPr>
          <p:cNvPr id="4" name="object 4">
            <a:extLst>
              <a:ext uri="{FF2B5EF4-FFF2-40B4-BE49-F238E27FC236}">
                <a16:creationId xmlns:a16="http://schemas.microsoft.com/office/drawing/2014/main" id="{2C422FCB-34BD-D228-FB76-7F66A8AF10AC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820863" y="249238"/>
            <a:ext cx="5856287" cy="461962"/>
          </a:xfrm>
        </p:spPr>
        <p:txBody>
          <a:bodyPr rtlCol="0"/>
          <a:lstStyle/>
          <a:p>
            <a:pPr marL="127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3000" spc="-5" dirty="0">
                <a:solidFill>
                  <a:srgbClr val="000000"/>
                </a:solidFill>
              </a:rPr>
              <a:t>BIEGŁY REWIDENT</a:t>
            </a:r>
            <a:endParaRPr sz="3000" dirty="0"/>
          </a:p>
        </p:txBody>
      </p:sp>
      <p:pic>
        <p:nvPicPr>
          <p:cNvPr id="14339" name="Obraz 8">
            <a:extLst>
              <a:ext uri="{FF2B5EF4-FFF2-40B4-BE49-F238E27FC236}">
                <a16:creationId xmlns:a16="http://schemas.microsoft.com/office/drawing/2014/main" id="{EA293167-433F-2890-E578-2A29A708A16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413" y="-152400"/>
            <a:ext cx="860425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40" name="pole tekstowe 2">
            <a:extLst>
              <a:ext uri="{FF2B5EF4-FFF2-40B4-BE49-F238E27FC236}">
                <a16:creationId xmlns:a16="http://schemas.microsoft.com/office/drawing/2014/main" id="{A7AAC63B-D047-AC03-1633-CFA67090ED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25650" y="1150938"/>
            <a:ext cx="53340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pl-PL" altLang="pl-PL" b="1" dirty="0">
                <a:solidFill>
                  <a:srgbClr val="A4002E"/>
                </a:solidFill>
              </a:rPr>
              <a:t>PRZEDMIOTY REALIZOWANE NA SPECJALNOŚCI</a:t>
            </a:r>
          </a:p>
        </p:txBody>
      </p:sp>
      <p:graphicFrame>
        <p:nvGraphicFramePr>
          <p:cNvPr id="5" name="Tabela 4">
            <a:extLst>
              <a:ext uri="{FF2B5EF4-FFF2-40B4-BE49-F238E27FC236}">
                <a16:creationId xmlns:a16="http://schemas.microsoft.com/office/drawing/2014/main" id="{9D240A75-49C1-B936-2DBA-30E8AA2D8F4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9757809"/>
              </p:ext>
            </p:extLst>
          </p:nvPr>
        </p:nvGraphicFramePr>
        <p:xfrm>
          <a:off x="434975" y="1601788"/>
          <a:ext cx="8274050" cy="3016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3702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2065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6939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6939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6939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6939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6939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6939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35149">
                <a:tc rowSpan="2">
                  <a:txBody>
                    <a:bodyPr/>
                    <a:lstStyle/>
                    <a:p>
                      <a:pPr algn="ctr"/>
                      <a:r>
                        <a:rPr lang="pl-PL" sz="1600" dirty="0"/>
                        <a:t>Nazwa przedmiotu</a:t>
                      </a:r>
                    </a:p>
                  </a:txBody>
                  <a:tcPr marL="91435" marR="91435" marT="45680" marB="45680"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pl-PL" sz="1600" dirty="0" err="1"/>
                        <a:t>Sem</a:t>
                      </a:r>
                      <a:r>
                        <a:rPr lang="pl-PL" sz="1600" dirty="0"/>
                        <a:t>.</a:t>
                      </a:r>
                    </a:p>
                  </a:txBody>
                  <a:tcPr marL="91435" marR="91435" marT="45680" marB="45680" anchor="ctr"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pl-PL" sz="1600" dirty="0"/>
                        <a:t>Stacjonarne</a:t>
                      </a:r>
                    </a:p>
                  </a:txBody>
                  <a:tcPr marL="91435" marR="91435" marT="45680" marB="45680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pl-PL" sz="1600" dirty="0"/>
                        <a:t>Niestacjonarne</a:t>
                      </a:r>
                    </a:p>
                  </a:txBody>
                  <a:tcPr marL="91435" marR="91435" marT="45680" marB="45680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7991">
                <a:tc vMerge="1">
                  <a:txBody>
                    <a:bodyPr/>
                    <a:lstStyle/>
                    <a:p>
                      <a:pPr algn="ctr"/>
                      <a:endParaRPr lang="pl-PL" sz="16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1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Wyk.</a:t>
                      </a:r>
                    </a:p>
                  </a:txBody>
                  <a:tcPr marL="91435" marR="91435" marT="45680" marB="45680" anchor="ctr"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1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Ćw.</a:t>
                      </a:r>
                    </a:p>
                  </a:txBody>
                  <a:tcPr marL="91435" marR="91435" marT="45680" marB="45680" anchor="ctr"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1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Ćw. </a:t>
                      </a:r>
                      <a:br>
                        <a:rPr lang="pl-PL" sz="1400" b="1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pl-PL" sz="1400" b="1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kom.</a:t>
                      </a:r>
                    </a:p>
                  </a:txBody>
                  <a:tcPr marL="91435" marR="91435" marT="45680" marB="45680" anchor="ctr"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1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Wyk.</a:t>
                      </a:r>
                    </a:p>
                  </a:txBody>
                  <a:tcPr marL="91435" marR="91435" marT="45680" marB="45680" anchor="ctr"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1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Ćw.</a:t>
                      </a:r>
                    </a:p>
                  </a:txBody>
                  <a:tcPr marL="91435" marR="91435" marT="45680" marB="45680" anchor="ctr"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1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Ćw. </a:t>
                      </a:r>
                      <a:br>
                        <a:rPr lang="pl-PL" sz="1400" b="1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pl-PL" sz="1400" b="1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kom.</a:t>
                      </a:r>
                    </a:p>
                  </a:txBody>
                  <a:tcPr marL="91435" marR="91435" marT="45680" marB="45680" anchor="ctr"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5149">
                <a:tc>
                  <a:txBody>
                    <a:bodyPr/>
                    <a:lstStyle/>
                    <a:p>
                      <a:pPr algn="l" rtl="0" fontAlgn="ctr"/>
                      <a:r>
                        <a:rPr lang="pl-PL" sz="1600" b="0" i="0" u="none" strike="noStrike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Ekonomia i kontrola wewnętrzna </a:t>
                      </a:r>
                      <a:r>
                        <a:rPr lang="pl-PL" sz="1600" b="1" i="0" u="none" strike="noStrike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(Egzamin)</a:t>
                      </a:r>
                      <a:endParaRPr lang="pl-PL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/>
                        <a:t>III</a:t>
                      </a:r>
                    </a:p>
                  </a:txBody>
                  <a:tcPr marL="91435" marR="91435" marT="45680" marB="45680"/>
                </a:tc>
                <a:tc>
                  <a:txBody>
                    <a:bodyPr/>
                    <a:lstStyle/>
                    <a:p>
                      <a:pPr marL="0" algn="ctr" rtl="0"/>
                      <a:r>
                        <a:rPr lang="pl-PL" sz="1600" dirty="0"/>
                        <a:t>30</a:t>
                      </a:r>
                    </a:p>
                  </a:txBody>
                  <a:tcPr marL="91435" marR="91435" marT="45680" marB="45680"/>
                </a:tc>
                <a:tc>
                  <a:txBody>
                    <a:bodyPr/>
                    <a:lstStyle/>
                    <a:p>
                      <a:pPr marL="0" algn="ctr" rtl="0"/>
                      <a:r>
                        <a:rPr lang="pl-PL" sz="1600" dirty="0"/>
                        <a:t>30</a:t>
                      </a:r>
                    </a:p>
                  </a:txBody>
                  <a:tcPr marL="91435" marR="91435" marT="45680" marB="45680"/>
                </a:tc>
                <a:tc>
                  <a:txBody>
                    <a:bodyPr/>
                    <a:lstStyle/>
                    <a:p>
                      <a:pPr marL="0" algn="ctr" rtl="0"/>
                      <a:endParaRPr lang="pl-PL" sz="1600" dirty="0"/>
                    </a:p>
                  </a:txBody>
                  <a:tcPr marL="91435" marR="91435" marT="45680" marB="45680"/>
                </a:tc>
                <a:tc>
                  <a:txBody>
                    <a:bodyPr/>
                    <a:lstStyle/>
                    <a:p>
                      <a:pPr marL="0" algn="ctr" rtl="0"/>
                      <a:r>
                        <a:rPr lang="pl-PL" sz="1600" dirty="0"/>
                        <a:t>16</a:t>
                      </a:r>
                    </a:p>
                  </a:txBody>
                  <a:tcPr marL="91435" marR="91435" marT="45680" marB="45680"/>
                </a:tc>
                <a:tc>
                  <a:txBody>
                    <a:bodyPr/>
                    <a:lstStyle/>
                    <a:p>
                      <a:pPr marL="0" algn="ctr" rtl="0"/>
                      <a:r>
                        <a:rPr lang="pl-PL" sz="1600" dirty="0"/>
                        <a:t>16</a:t>
                      </a:r>
                    </a:p>
                  </a:txBody>
                  <a:tcPr marL="91435" marR="91435" marT="45680" marB="45680"/>
                </a:tc>
                <a:tc>
                  <a:txBody>
                    <a:bodyPr/>
                    <a:lstStyle/>
                    <a:p>
                      <a:pPr algn="ctr"/>
                      <a:endParaRPr lang="pl-PL" sz="1600" dirty="0"/>
                    </a:p>
                  </a:txBody>
                  <a:tcPr marL="91435" marR="91435" marT="45680" marB="4568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5149">
                <a:tc>
                  <a:txBody>
                    <a:bodyPr/>
                    <a:lstStyle/>
                    <a:p>
                      <a:pPr algn="l" rtl="0" fontAlgn="ctr"/>
                      <a:r>
                        <a:rPr lang="pl-PL" sz="1600" b="0" i="0" u="none" strike="noStrike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Finanse i zarządzanie finansami </a:t>
                      </a:r>
                      <a:r>
                        <a:rPr lang="pl-PL" sz="1600" b="1" i="0" u="none" strike="noStrike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(Egzamin)</a:t>
                      </a:r>
                      <a:endParaRPr lang="pl-PL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dirty="0"/>
                        <a:t>III</a:t>
                      </a:r>
                    </a:p>
                  </a:txBody>
                  <a:tcPr marL="91435" marR="91435" marT="45680" marB="45680"/>
                </a:tc>
                <a:tc>
                  <a:txBody>
                    <a:bodyPr/>
                    <a:lstStyle/>
                    <a:p>
                      <a:pPr marL="0" algn="ctr" rtl="0"/>
                      <a:r>
                        <a:rPr lang="pl-PL" sz="1600" dirty="0"/>
                        <a:t>30</a:t>
                      </a:r>
                    </a:p>
                  </a:txBody>
                  <a:tcPr marL="91435" marR="91435" marT="45680" marB="45680"/>
                </a:tc>
                <a:tc>
                  <a:txBody>
                    <a:bodyPr/>
                    <a:lstStyle/>
                    <a:p>
                      <a:pPr marL="0" algn="ctr" rtl="0"/>
                      <a:r>
                        <a:rPr lang="pl-PL" sz="1600" dirty="0"/>
                        <a:t>30</a:t>
                      </a:r>
                    </a:p>
                  </a:txBody>
                  <a:tcPr marL="91435" marR="91435" marT="45680" marB="45680"/>
                </a:tc>
                <a:tc>
                  <a:txBody>
                    <a:bodyPr/>
                    <a:lstStyle/>
                    <a:p>
                      <a:pPr marL="0" algn="ctr" rtl="0"/>
                      <a:endParaRPr lang="pl-PL" sz="1600" dirty="0"/>
                    </a:p>
                  </a:txBody>
                  <a:tcPr marL="91435" marR="91435" marT="45680" marB="45680"/>
                </a:tc>
                <a:tc>
                  <a:txBody>
                    <a:bodyPr/>
                    <a:lstStyle/>
                    <a:p>
                      <a:pPr marL="0" algn="ctr" rtl="0"/>
                      <a:r>
                        <a:rPr lang="pl-PL" sz="1600" dirty="0"/>
                        <a:t>16</a:t>
                      </a:r>
                    </a:p>
                  </a:txBody>
                  <a:tcPr marL="91435" marR="91435" marT="45680" marB="45680"/>
                </a:tc>
                <a:tc>
                  <a:txBody>
                    <a:bodyPr/>
                    <a:lstStyle/>
                    <a:p>
                      <a:pPr marL="0" algn="ctr" rtl="0"/>
                      <a:r>
                        <a:rPr lang="pl-PL" sz="1600" dirty="0"/>
                        <a:t>16</a:t>
                      </a:r>
                    </a:p>
                  </a:txBody>
                  <a:tcPr marL="91435" marR="91435" marT="45680" marB="45680"/>
                </a:tc>
                <a:tc>
                  <a:txBody>
                    <a:bodyPr/>
                    <a:lstStyle/>
                    <a:p>
                      <a:pPr algn="ctr"/>
                      <a:endParaRPr lang="pl-PL" sz="1600" dirty="0"/>
                    </a:p>
                  </a:txBody>
                  <a:tcPr marL="91435" marR="91435" marT="45680" marB="4568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5149">
                <a:tc>
                  <a:txBody>
                    <a:bodyPr/>
                    <a:lstStyle/>
                    <a:p>
                      <a:pPr algn="l"/>
                      <a:r>
                        <a:rPr lang="pl-PL" sz="1600" b="0" i="0" u="none" strike="noStrike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Zaawansowana rachunkowość finansowa II </a:t>
                      </a:r>
                      <a:r>
                        <a:rPr lang="pl-PL" sz="1600" b="1" i="0" u="none" strike="noStrike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(Egzamin)</a:t>
                      </a:r>
                      <a:endParaRPr lang="pl-PL" sz="1600" b="0" i="0" u="none" strike="noStrike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dirty="0"/>
                        <a:t>III</a:t>
                      </a:r>
                    </a:p>
                  </a:txBody>
                  <a:tcPr marL="91435" marR="91435" marT="45680" marB="45680"/>
                </a:tc>
                <a:tc>
                  <a:txBody>
                    <a:bodyPr/>
                    <a:lstStyle/>
                    <a:p>
                      <a:pPr marL="0" algn="ctr" rtl="0"/>
                      <a:r>
                        <a:rPr lang="pl-PL" sz="1600" dirty="0"/>
                        <a:t>30</a:t>
                      </a:r>
                    </a:p>
                  </a:txBody>
                  <a:tcPr marL="91435" marR="91435" marT="45680" marB="45680"/>
                </a:tc>
                <a:tc>
                  <a:txBody>
                    <a:bodyPr/>
                    <a:lstStyle/>
                    <a:p>
                      <a:pPr marL="0" algn="ctr" rtl="0"/>
                      <a:r>
                        <a:rPr lang="pl-PL" sz="1600" dirty="0"/>
                        <a:t>30</a:t>
                      </a:r>
                    </a:p>
                  </a:txBody>
                  <a:tcPr marL="91435" marR="91435" marT="45680" marB="45680"/>
                </a:tc>
                <a:tc>
                  <a:txBody>
                    <a:bodyPr/>
                    <a:lstStyle/>
                    <a:p>
                      <a:pPr marL="0" algn="ctr" rtl="0"/>
                      <a:endParaRPr lang="pl-PL" sz="1600" dirty="0"/>
                    </a:p>
                  </a:txBody>
                  <a:tcPr marL="91435" marR="91435" marT="45680" marB="45680"/>
                </a:tc>
                <a:tc>
                  <a:txBody>
                    <a:bodyPr/>
                    <a:lstStyle/>
                    <a:p>
                      <a:pPr marL="0" algn="ctr" rtl="0"/>
                      <a:r>
                        <a:rPr lang="pl-PL" sz="1600" dirty="0"/>
                        <a:t>16</a:t>
                      </a:r>
                    </a:p>
                  </a:txBody>
                  <a:tcPr marL="91435" marR="91435" marT="45680" marB="45680"/>
                </a:tc>
                <a:tc>
                  <a:txBody>
                    <a:bodyPr/>
                    <a:lstStyle/>
                    <a:p>
                      <a:pPr marL="0" algn="ctr" rtl="0"/>
                      <a:r>
                        <a:rPr lang="pl-PL" sz="1600" dirty="0"/>
                        <a:t>16</a:t>
                      </a:r>
                    </a:p>
                  </a:txBody>
                  <a:tcPr marL="91435" marR="91435" marT="45680" marB="45680"/>
                </a:tc>
                <a:tc>
                  <a:txBody>
                    <a:bodyPr/>
                    <a:lstStyle/>
                    <a:p>
                      <a:pPr algn="ctr"/>
                      <a:endParaRPr lang="pl-PL" sz="1600" dirty="0"/>
                    </a:p>
                  </a:txBody>
                  <a:tcPr marL="91435" marR="91435" marT="45680" marB="4568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5149">
                <a:tc>
                  <a:txBody>
                    <a:bodyPr/>
                    <a:lstStyle/>
                    <a:p>
                      <a:pPr algn="l" rtl="0" fontAlgn="ctr"/>
                      <a:r>
                        <a:rPr lang="pl-PL" sz="1600" b="0" i="0" u="none" strike="noStrike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Rewizja finansowa oraz etyka </a:t>
                      </a:r>
                      <a:r>
                        <a:rPr lang="pl-PL" sz="1600" b="1" i="0" u="none" strike="noStrike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(Egzamin)</a:t>
                      </a:r>
                      <a:endParaRPr lang="pl-PL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dirty="0"/>
                        <a:t>IV</a:t>
                      </a:r>
                    </a:p>
                  </a:txBody>
                  <a:tcPr marL="91435" marR="91435" marT="45680" marB="45680"/>
                </a:tc>
                <a:tc>
                  <a:txBody>
                    <a:bodyPr/>
                    <a:lstStyle/>
                    <a:p>
                      <a:pPr marL="0" algn="ctr" rtl="0"/>
                      <a:r>
                        <a:rPr lang="pl-PL" sz="1600" dirty="0"/>
                        <a:t>30</a:t>
                      </a:r>
                    </a:p>
                  </a:txBody>
                  <a:tcPr marL="91435" marR="91435" marT="45680" marB="45680"/>
                </a:tc>
                <a:tc>
                  <a:txBody>
                    <a:bodyPr/>
                    <a:lstStyle/>
                    <a:p>
                      <a:pPr marL="0" algn="ctr" rtl="0"/>
                      <a:r>
                        <a:rPr lang="pl-PL" sz="1600" dirty="0"/>
                        <a:t>30</a:t>
                      </a:r>
                    </a:p>
                  </a:txBody>
                  <a:tcPr marL="91435" marR="91435" marT="45680" marB="45680"/>
                </a:tc>
                <a:tc>
                  <a:txBody>
                    <a:bodyPr/>
                    <a:lstStyle/>
                    <a:p>
                      <a:pPr marL="0" algn="ctr" rtl="0"/>
                      <a:endParaRPr lang="pl-PL" sz="1600" dirty="0"/>
                    </a:p>
                  </a:txBody>
                  <a:tcPr marL="91435" marR="91435" marT="45680" marB="45680"/>
                </a:tc>
                <a:tc>
                  <a:txBody>
                    <a:bodyPr/>
                    <a:lstStyle/>
                    <a:p>
                      <a:pPr marL="0" algn="ctr" rtl="0"/>
                      <a:r>
                        <a:rPr lang="pl-PL" sz="1600" dirty="0"/>
                        <a:t>16</a:t>
                      </a:r>
                    </a:p>
                  </a:txBody>
                  <a:tcPr marL="91435" marR="91435" marT="45680" marB="45680"/>
                </a:tc>
                <a:tc>
                  <a:txBody>
                    <a:bodyPr/>
                    <a:lstStyle/>
                    <a:p>
                      <a:pPr marL="0" algn="ctr" rtl="0"/>
                      <a:r>
                        <a:rPr lang="pl-PL" sz="1600" dirty="0"/>
                        <a:t>16</a:t>
                      </a:r>
                    </a:p>
                  </a:txBody>
                  <a:tcPr marL="91435" marR="91435" marT="45680" marB="45680"/>
                </a:tc>
                <a:tc>
                  <a:txBody>
                    <a:bodyPr/>
                    <a:lstStyle/>
                    <a:p>
                      <a:pPr algn="ctr"/>
                      <a:endParaRPr lang="pl-PL" sz="1600" dirty="0"/>
                    </a:p>
                  </a:txBody>
                  <a:tcPr marL="91435" marR="91435" marT="45680" marB="4568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5149">
                <a:tc>
                  <a:txBody>
                    <a:bodyPr/>
                    <a:lstStyle/>
                    <a:p>
                      <a:pPr algn="l" rtl="0" fontAlgn="ctr"/>
                      <a:r>
                        <a:rPr lang="pl-PL" sz="1600" b="0" i="0" u="none" strike="noStrike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Sprawozdawczość i analiza finansowa </a:t>
                      </a:r>
                      <a:r>
                        <a:rPr lang="pl-PL" sz="1600" b="1" i="0" u="none" strike="noStrike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(Egzamin)</a:t>
                      </a:r>
                      <a:endParaRPr lang="pl-PL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/>
                        <a:t>IV</a:t>
                      </a:r>
                    </a:p>
                  </a:txBody>
                  <a:tcPr marL="91435" marR="91435" marT="45680" marB="45680"/>
                </a:tc>
                <a:tc>
                  <a:txBody>
                    <a:bodyPr/>
                    <a:lstStyle/>
                    <a:p>
                      <a:pPr marL="0" algn="ctr" rtl="0"/>
                      <a:r>
                        <a:rPr lang="pl-PL" sz="1600" dirty="0"/>
                        <a:t>30</a:t>
                      </a:r>
                    </a:p>
                  </a:txBody>
                  <a:tcPr marL="91435" marR="91435" marT="45680" marB="45680"/>
                </a:tc>
                <a:tc>
                  <a:txBody>
                    <a:bodyPr/>
                    <a:lstStyle/>
                    <a:p>
                      <a:pPr marL="0" algn="ctr" rtl="0"/>
                      <a:r>
                        <a:rPr lang="pl-PL" sz="1600" dirty="0"/>
                        <a:t>30</a:t>
                      </a:r>
                    </a:p>
                  </a:txBody>
                  <a:tcPr marL="91435" marR="91435" marT="45680" marB="45680"/>
                </a:tc>
                <a:tc>
                  <a:txBody>
                    <a:bodyPr/>
                    <a:lstStyle/>
                    <a:p>
                      <a:pPr marL="0" algn="ctr" rtl="0"/>
                      <a:endParaRPr lang="pl-PL" sz="1600" dirty="0"/>
                    </a:p>
                  </a:txBody>
                  <a:tcPr marL="91435" marR="91435" marT="45680" marB="45680"/>
                </a:tc>
                <a:tc>
                  <a:txBody>
                    <a:bodyPr/>
                    <a:lstStyle/>
                    <a:p>
                      <a:pPr marL="0" algn="ctr" rtl="0"/>
                      <a:r>
                        <a:rPr lang="pl-PL" sz="1600" dirty="0"/>
                        <a:t>16</a:t>
                      </a:r>
                    </a:p>
                  </a:txBody>
                  <a:tcPr marL="91435" marR="91435" marT="45680" marB="45680"/>
                </a:tc>
                <a:tc>
                  <a:txBody>
                    <a:bodyPr/>
                    <a:lstStyle/>
                    <a:p>
                      <a:pPr marL="0" algn="ctr" rtl="0"/>
                      <a:r>
                        <a:rPr lang="pl-PL" sz="1600" dirty="0"/>
                        <a:t>16</a:t>
                      </a:r>
                    </a:p>
                  </a:txBody>
                  <a:tcPr marL="91435" marR="91435" marT="45680" marB="45680"/>
                </a:tc>
                <a:tc>
                  <a:txBody>
                    <a:bodyPr/>
                    <a:lstStyle/>
                    <a:p>
                      <a:pPr marL="0" algn="ctr" rtl="0"/>
                      <a:endParaRPr lang="pl-PL" sz="1600" dirty="0"/>
                    </a:p>
                  </a:txBody>
                  <a:tcPr marL="91435" marR="91435" marT="45680" marB="4568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35149">
                <a:tc>
                  <a:txBody>
                    <a:bodyPr/>
                    <a:lstStyle/>
                    <a:p>
                      <a:pPr algn="l" rtl="0" fontAlgn="ctr"/>
                      <a:r>
                        <a:rPr lang="pl-PL" sz="1600" b="0" i="0" u="none" strike="noStrike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Prawo cywilne i handlowe </a:t>
                      </a:r>
                      <a:r>
                        <a:rPr lang="pl-PL" sz="1600" b="1" i="0" u="none" strike="noStrike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(Egzamin)</a:t>
                      </a:r>
                      <a:endParaRPr lang="pl-PL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dirty="0"/>
                        <a:t>IV</a:t>
                      </a:r>
                    </a:p>
                  </a:txBody>
                  <a:tcPr marL="91435" marR="91435" marT="45680" marB="45680"/>
                </a:tc>
                <a:tc>
                  <a:txBody>
                    <a:bodyPr/>
                    <a:lstStyle/>
                    <a:p>
                      <a:pPr marL="0" algn="ctr" rtl="0"/>
                      <a:r>
                        <a:rPr lang="pl-PL" sz="1600" dirty="0"/>
                        <a:t>30</a:t>
                      </a:r>
                    </a:p>
                  </a:txBody>
                  <a:tcPr marL="91435" marR="91435" marT="45680" marB="45680"/>
                </a:tc>
                <a:tc>
                  <a:txBody>
                    <a:bodyPr/>
                    <a:lstStyle/>
                    <a:p>
                      <a:pPr marL="0" algn="ctr" rtl="0"/>
                      <a:r>
                        <a:rPr lang="pl-PL" sz="1600" dirty="0"/>
                        <a:t>30</a:t>
                      </a:r>
                    </a:p>
                  </a:txBody>
                  <a:tcPr marL="91435" marR="91435" marT="45680" marB="45680"/>
                </a:tc>
                <a:tc>
                  <a:txBody>
                    <a:bodyPr/>
                    <a:lstStyle/>
                    <a:p>
                      <a:pPr marL="0" algn="ctr" rtl="0"/>
                      <a:endParaRPr lang="pl-PL" sz="1600" dirty="0"/>
                    </a:p>
                  </a:txBody>
                  <a:tcPr marL="91435" marR="91435" marT="45680" marB="45680"/>
                </a:tc>
                <a:tc>
                  <a:txBody>
                    <a:bodyPr/>
                    <a:lstStyle/>
                    <a:p>
                      <a:pPr marL="0" algn="ctr" rtl="0"/>
                      <a:r>
                        <a:rPr lang="pl-PL" sz="1600" dirty="0"/>
                        <a:t>16</a:t>
                      </a:r>
                    </a:p>
                  </a:txBody>
                  <a:tcPr marL="91435" marR="91435" marT="45680" marB="45680"/>
                </a:tc>
                <a:tc>
                  <a:txBody>
                    <a:bodyPr/>
                    <a:lstStyle/>
                    <a:p>
                      <a:pPr marL="0" algn="ctr" rtl="0"/>
                      <a:r>
                        <a:rPr lang="pl-PL" sz="1600" dirty="0"/>
                        <a:t>16</a:t>
                      </a:r>
                    </a:p>
                  </a:txBody>
                  <a:tcPr marL="91435" marR="91435" marT="45680" marB="45680"/>
                </a:tc>
                <a:tc>
                  <a:txBody>
                    <a:bodyPr/>
                    <a:lstStyle/>
                    <a:p>
                      <a:pPr marL="0" algn="ctr" rtl="0"/>
                      <a:endParaRPr lang="pl-PL" sz="1600" dirty="0"/>
                    </a:p>
                  </a:txBody>
                  <a:tcPr marL="91435" marR="91435" marT="45680" marB="45680"/>
                </a:tc>
                <a:extLst>
                  <a:ext uri="{0D108BD9-81ED-4DB2-BD59-A6C34878D82A}">
                    <a16:rowId xmlns:a16="http://schemas.microsoft.com/office/drawing/2014/main" val="238617001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object 2">
            <a:extLst>
              <a:ext uri="{FF2B5EF4-FFF2-40B4-BE49-F238E27FC236}">
                <a16:creationId xmlns:a16="http://schemas.microsoft.com/office/drawing/2014/main" id="{8927803B-7FB8-19CC-9FE9-E2C625FBA382}"/>
              </a:ext>
            </a:extLst>
          </p:cNvPr>
          <p:cNvSpPr>
            <a:spLocks/>
          </p:cNvSpPr>
          <p:nvPr/>
        </p:nvSpPr>
        <p:spPr bwMode="auto">
          <a:xfrm>
            <a:off x="0" y="6389688"/>
            <a:ext cx="9144000" cy="63500"/>
          </a:xfrm>
          <a:custGeom>
            <a:avLst/>
            <a:gdLst>
              <a:gd name="T0" fmla="*/ 0 w 9144000"/>
              <a:gd name="T1" fmla="*/ 63755 h 62864"/>
              <a:gd name="T2" fmla="*/ 9144000 w 9144000"/>
              <a:gd name="T3" fmla="*/ 63755 h 62864"/>
              <a:gd name="T4" fmla="*/ 9144000 w 9144000"/>
              <a:gd name="T5" fmla="*/ 0 h 62864"/>
              <a:gd name="T6" fmla="*/ 0 w 9144000"/>
              <a:gd name="T7" fmla="*/ 0 h 62864"/>
              <a:gd name="T8" fmla="*/ 0 w 9144000"/>
              <a:gd name="T9" fmla="*/ 63755 h 6286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9144000" h="62864">
                <a:moveTo>
                  <a:pt x="0" y="62484"/>
                </a:moveTo>
                <a:lnTo>
                  <a:pt x="9144000" y="62484"/>
                </a:lnTo>
                <a:lnTo>
                  <a:pt x="9144000" y="0"/>
                </a:lnTo>
                <a:lnTo>
                  <a:pt x="0" y="0"/>
                </a:lnTo>
                <a:lnTo>
                  <a:pt x="0" y="62484"/>
                </a:lnTo>
                <a:close/>
              </a:path>
            </a:pathLst>
          </a:custGeom>
          <a:solidFill>
            <a:srgbClr val="9C043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pl-PL"/>
          </a:p>
        </p:txBody>
      </p:sp>
      <p:sp>
        <p:nvSpPr>
          <p:cNvPr id="4" name="object 4">
            <a:extLst>
              <a:ext uri="{FF2B5EF4-FFF2-40B4-BE49-F238E27FC236}">
                <a16:creationId xmlns:a16="http://schemas.microsoft.com/office/drawing/2014/main" id="{5651984F-CA8B-747D-C002-37AB42DAED11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820863" y="249238"/>
            <a:ext cx="5856287" cy="461962"/>
          </a:xfrm>
        </p:spPr>
        <p:txBody>
          <a:bodyPr rtlCol="0"/>
          <a:lstStyle/>
          <a:p>
            <a:pPr marL="127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3000" spc="-5" dirty="0">
                <a:solidFill>
                  <a:srgbClr val="000000"/>
                </a:solidFill>
              </a:rPr>
              <a:t>KONTAKT</a:t>
            </a:r>
            <a:endParaRPr sz="3000" dirty="0"/>
          </a:p>
        </p:txBody>
      </p:sp>
      <p:pic>
        <p:nvPicPr>
          <p:cNvPr id="20483" name="Obraz 8">
            <a:extLst>
              <a:ext uri="{FF2B5EF4-FFF2-40B4-BE49-F238E27FC236}">
                <a16:creationId xmlns:a16="http://schemas.microsoft.com/office/drawing/2014/main" id="{A5F7BD69-9012-62DF-CE6E-2DF4CC8893F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413" y="-152400"/>
            <a:ext cx="860425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4" name="pole tekstowe 2">
            <a:extLst>
              <a:ext uri="{FF2B5EF4-FFF2-40B4-BE49-F238E27FC236}">
                <a16:creationId xmlns:a16="http://schemas.microsoft.com/office/drawing/2014/main" id="{0295D866-A416-6C26-E016-FF83720D63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16113" y="1143000"/>
            <a:ext cx="585628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pl-PL" altLang="pl-PL" b="1" dirty="0">
                <a:solidFill>
                  <a:srgbClr val="A4002E"/>
                </a:solidFill>
              </a:rPr>
              <a:t>MENEDŻER KIERUNKU RACHUNOWOŚĆ I PODATKI</a:t>
            </a:r>
          </a:p>
        </p:txBody>
      </p:sp>
      <p:sp>
        <p:nvSpPr>
          <p:cNvPr id="20485" name="pole tekstowe 6">
            <a:extLst>
              <a:ext uri="{FF2B5EF4-FFF2-40B4-BE49-F238E27FC236}">
                <a16:creationId xmlns:a16="http://schemas.microsoft.com/office/drawing/2014/main" id="{2A3A08E3-8F22-24F3-2AB1-99640CDA02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1665288"/>
            <a:ext cx="8610600" cy="1076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pl-PL" altLang="pl-PL" sz="1600"/>
              <a:t>dr hab. inż. Michał Biernacki, prof.UEW</a:t>
            </a:r>
          </a:p>
          <a:p>
            <a:pPr eaLnBrk="1" hangingPunct="1"/>
            <a:r>
              <a:rPr lang="pl-PL" altLang="pl-PL" sz="1600"/>
              <a:t>e-mail: michal.biernacki@ue.wroc.pl</a:t>
            </a:r>
          </a:p>
          <a:p>
            <a:pPr eaLnBrk="1" hangingPunct="1"/>
            <a:endParaRPr lang="pl-PL" altLang="pl-PL" sz="1600"/>
          </a:p>
          <a:p>
            <a:pPr eaLnBrk="1" hangingPunct="1"/>
            <a:endParaRPr lang="pl-PL" altLang="pl-PL" sz="1600"/>
          </a:p>
        </p:txBody>
      </p:sp>
      <p:pic>
        <p:nvPicPr>
          <p:cNvPr id="20486" name="Obraz 7" descr="Obraz zawierający rysunek&#10;&#10;Opis wygenerowany automatycznie">
            <a:extLst>
              <a:ext uri="{FF2B5EF4-FFF2-40B4-BE49-F238E27FC236}">
                <a16:creationId xmlns:a16="http://schemas.microsoft.com/office/drawing/2014/main" id="{AD72DCF9-4E4F-1FAB-A001-572A67BBC55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2376" y="5334000"/>
            <a:ext cx="2311400" cy="498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488" name="Obraz 10" descr="Obraz zawierający stop, rysunek, czerwony, znak&#10;&#10;Opis wygenerowany automatycznie">
            <a:extLst>
              <a:ext uri="{FF2B5EF4-FFF2-40B4-BE49-F238E27FC236}">
                <a16:creationId xmlns:a16="http://schemas.microsoft.com/office/drawing/2014/main" id="{BBC3AFB1-FEDE-6FF3-1851-907FA9958B0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13200" y="2355850"/>
            <a:ext cx="1292225" cy="1292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491" name="Obraz 13" descr="Obraz zawierający rysunek, stół&#10;&#10;Opis wygenerowany automatycznie">
            <a:extLst>
              <a:ext uri="{FF2B5EF4-FFF2-40B4-BE49-F238E27FC236}">
                <a16:creationId xmlns:a16="http://schemas.microsoft.com/office/drawing/2014/main" id="{86F0D137-58CB-00BE-1234-40F48F27D22E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52934" y="3786187"/>
            <a:ext cx="1639887" cy="1211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492" name="Obraz 14">
            <a:extLst>
              <a:ext uri="{FF2B5EF4-FFF2-40B4-BE49-F238E27FC236}">
                <a16:creationId xmlns:a16="http://schemas.microsoft.com/office/drawing/2014/main" id="{7330146A-D79B-DFD9-7766-DFDA3FBCC336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5014912"/>
            <a:ext cx="2112963" cy="1136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493" name="Obraz 15">
            <a:extLst>
              <a:ext uri="{FF2B5EF4-FFF2-40B4-BE49-F238E27FC236}">
                <a16:creationId xmlns:a16="http://schemas.microsoft.com/office/drawing/2014/main" id="{D826E0EA-FE09-3BC6-7DE2-F4A6A5518B1A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7038" y="2551113"/>
            <a:ext cx="2311400" cy="927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Obraz 1">
            <a:extLst>
              <a:ext uri="{FF2B5EF4-FFF2-40B4-BE49-F238E27FC236}">
                <a16:creationId xmlns:a16="http://schemas.microsoft.com/office/drawing/2014/main" id="{7CFDB32F-4D54-6C06-C74E-D321B04C300B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597469" y="2595906"/>
            <a:ext cx="1371600" cy="800100"/>
          </a:xfrm>
          <a:prstGeom prst="rect">
            <a:avLst/>
          </a:prstGeom>
        </p:spPr>
      </p:pic>
      <p:pic>
        <p:nvPicPr>
          <p:cNvPr id="3" name="Obraz 2">
            <a:extLst>
              <a:ext uri="{FF2B5EF4-FFF2-40B4-BE49-F238E27FC236}">
                <a16:creationId xmlns:a16="http://schemas.microsoft.com/office/drawing/2014/main" id="{AE26CEAB-CBC6-3B1A-DF2B-5FF285F22249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2769075" y="3786187"/>
            <a:ext cx="1076325" cy="1076325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object 2">
            <a:extLst>
              <a:ext uri="{FF2B5EF4-FFF2-40B4-BE49-F238E27FC236}">
                <a16:creationId xmlns:a16="http://schemas.microsoft.com/office/drawing/2014/main" id="{EDFAFB24-07B1-6BEE-F5DD-7AF2DE85CAB0}"/>
              </a:ext>
            </a:extLst>
          </p:cNvPr>
          <p:cNvSpPr>
            <a:spLocks/>
          </p:cNvSpPr>
          <p:nvPr/>
        </p:nvSpPr>
        <p:spPr bwMode="auto">
          <a:xfrm>
            <a:off x="0" y="6389688"/>
            <a:ext cx="9144000" cy="63500"/>
          </a:xfrm>
          <a:custGeom>
            <a:avLst/>
            <a:gdLst>
              <a:gd name="T0" fmla="*/ 0 w 9144000"/>
              <a:gd name="T1" fmla="*/ 63755 h 62864"/>
              <a:gd name="T2" fmla="*/ 9144000 w 9144000"/>
              <a:gd name="T3" fmla="*/ 63755 h 62864"/>
              <a:gd name="T4" fmla="*/ 9144000 w 9144000"/>
              <a:gd name="T5" fmla="*/ 0 h 62864"/>
              <a:gd name="T6" fmla="*/ 0 w 9144000"/>
              <a:gd name="T7" fmla="*/ 0 h 62864"/>
              <a:gd name="T8" fmla="*/ 0 w 9144000"/>
              <a:gd name="T9" fmla="*/ 63755 h 6286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9144000" h="62864">
                <a:moveTo>
                  <a:pt x="0" y="62484"/>
                </a:moveTo>
                <a:lnTo>
                  <a:pt x="9144000" y="62484"/>
                </a:lnTo>
                <a:lnTo>
                  <a:pt x="9144000" y="0"/>
                </a:lnTo>
                <a:lnTo>
                  <a:pt x="0" y="0"/>
                </a:lnTo>
                <a:lnTo>
                  <a:pt x="0" y="62484"/>
                </a:lnTo>
                <a:close/>
              </a:path>
            </a:pathLst>
          </a:custGeom>
          <a:solidFill>
            <a:srgbClr val="9C043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pl-PL"/>
          </a:p>
        </p:txBody>
      </p:sp>
      <p:sp>
        <p:nvSpPr>
          <p:cNvPr id="4" name="object 4">
            <a:extLst>
              <a:ext uri="{FF2B5EF4-FFF2-40B4-BE49-F238E27FC236}">
                <a16:creationId xmlns:a16="http://schemas.microsoft.com/office/drawing/2014/main" id="{A48CEF2D-927F-1FB5-2AA1-0D449241A116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820863" y="249238"/>
            <a:ext cx="5856287" cy="461962"/>
          </a:xfrm>
        </p:spPr>
        <p:txBody>
          <a:bodyPr rtlCol="0"/>
          <a:lstStyle/>
          <a:p>
            <a:pPr marL="127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3000" spc="-5" dirty="0">
                <a:solidFill>
                  <a:srgbClr val="000000"/>
                </a:solidFill>
              </a:rPr>
              <a:t>Zasady wyboru specjalności:</a:t>
            </a:r>
            <a:endParaRPr sz="3000" dirty="0"/>
          </a:p>
        </p:txBody>
      </p:sp>
      <p:sp>
        <p:nvSpPr>
          <p:cNvPr id="5" name="object 5">
            <a:extLst>
              <a:ext uri="{FF2B5EF4-FFF2-40B4-BE49-F238E27FC236}">
                <a16:creationId xmlns:a16="http://schemas.microsoft.com/office/drawing/2014/main" id="{4AC84677-5A77-FD7F-17DC-7D2E84AED6C8}"/>
              </a:ext>
            </a:extLst>
          </p:cNvPr>
          <p:cNvSpPr txBox="1"/>
          <p:nvPr/>
        </p:nvSpPr>
        <p:spPr>
          <a:xfrm>
            <a:off x="457200" y="1447800"/>
            <a:ext cx="8124825" cy="3770263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pPr eaLnBrk="1" hangingPunct="1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l-PL" altLang="pl-PL" sz="2000" dirty="0">
                <a:cs typeface="Calibri" panose="020F0502020204030204" pitchFamily="34" charset="0"/>
              </a:rPr>
              <a:t>Wybory specjalności odbędą się w systemie USOS.</a:t>
            </a:r>
          </a:p>
          <a:p>
            <a:pPr eaLnBrk="1" hangingPunct="1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l-PL" altLang="pl-PL" sz="2000" dirty="0">
                <a:cs typeface="Calibri" panose="020F0502020204030204" pitchFamily="34" charset="0"/>
              </a:rPr>
              <a:t>Każdy student wybiera </a:t>
            </a:r>
            <a:r>
              <a:rPr lang="pl-PL" altLang="pl-PL" sz="2000" dirty="0">
                <a:solidFill>
                  <a:srgbClr val="A4002E"/>
                </a:solidFill>
                <a:cs typeface="Calibri" panose="020F0502020204030204" pitchFamily="34" charset="0"/>
              </a:rPr>
              <a:t>jedną specjalność</a:t>
            </a:r>
            <a:r>
              <a:rPr lang="pl-PL" altLang="pl-PL" sz="2000" dirty="0">
                <a:cs typeface="Calibri" panose="020F0502020204030204" pitchFamily="34" charset="0"/>
              </a:rPr>
              <a:t>, nie ma znaczenia kolejność zgłoszenia się. Specjalność realizowana jest na </a:t>
            </a:r>
            <a:r>
              <a:rPr lang="pl-PL" altLang="pl-PL" sz="2000" dirty="0" err="1">
                <a:cs typeface="Calibri" panose="020F0502020204030204" pitchFamily="34" charset="0"/>
              </a:rPr>
              <a:t>sem</a:t>
            </a:r>
            <a:r>
              <a:rPr lang="pl-PL" altLang="pl-PL" sz="2000" dirty="0">
                <a:cs typeface="Calibri" panose="020F0502020204030204" pitchFamily="34" charset="0"/>
              </a:rPr>
              <a:t>. 3 i 4.</a:t>
            </a:r>
          </a:p>
          <a:p>
            <a:pPr eaLnBrk="1" hangingPunct="1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l-PL" altLang="pl-PL" sz="2000" dirty="0">
                <a:cs typeface="Calibri" panose="020F0502020204030204" pitchFamily="34" charset="0"/>
              </a:rPr>
              <a:t>Warunkiem uruchomienia specjalności jest </a:t>
            </a:r>
            <a:r>
              <a:rPr lang="pl-PL" altLang="pl-PL" sz="2000" dirty="0">
                <a:solidFill>
                  <a:srgbClr val="A4002E"/>
                </a:solidFill>
                <a:cs typeface="Calibri" panose="020F0502020204030204" pitchFamily="34" charset="0"/>
              </a:rPr>
              <a:t>co najmniej 20 zapisanych studentów</a:t>
            </a:r>
            <a:r>
              <a:rPr lang="pl-PL" altLang="pl-PL" sz="2000" dirty="0">
                <a:cs typeface="Calibri" panose="020F0502020204030204" pitchFamily="34" charset="0"/>
              </a:rPr>
              <a:t>.</a:t>
            </a:r>
          </a:p>
          <a:p>
            <a:pPr eaLnBrk="1" hangingPunct="1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l-PL" altLang="pl-PL" sz="2000" dirty="0">
                <a:cs typeface="Calibri" panose="020F0502020204030204" pitchFamily="34" charset="0"/>
              </a:rPr>
              <a:t>Po zakończeniu zapisów Dziekanat poda informację o uruchomionych specjalnościach. </a:t>
            </a:r>
          </a:p>
          <a:p>
            <a:pPr eaLnBrk="1" hangingPunct="1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l-PL" altLang="pl-PL" sz="2000" dirty="0">
                <a:cs typeface="Calibri" panose="020F0502020204030204" pitchFamily="34" charset="0"/>
              </a:rPr>
              <a:t>Osoby zapisane do specjalności, która nie została uruchomiona, zostaną poproszone o ponowny wybór spośród uruchomionych.</a:t>
            </a:r>
          </a:p>
          <a:p>
            <a:pPr eaLnBrk="1" hangingPunct="1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l-PL" altLang="pl-PL" sz="2000" dirty="0">
                <a:cs typeface="Calibri" panose="020F0502020204030204" pitchFamily="34" charset="0"/>
              </a:rPr>
              <a:t>Osoby, które nie wybiorą specjalności we wskazanym terminie, zostaną przydzieleni do uruchomionych specjalności przez Dziekana ds. studenckich.</a:t>
            </a:r>
          </a:p>
        </p:txBody>
      </p:sp>
      <p:pic>
        <p:nvPicPr>
          <p:cNvPr id="4100" name="Obraz 8">
            <a:extLst>
              <a:ext uri="{FF2B5EF4-FFF2-40B4-BE49-F238E27FC236}">
                <a16:creationId xmlns:a16="http://schemas.microsoft.com/office/drawing/2014/main" id="{803F5FDD-BC9E-3A2D-8E10-E53D1FC0872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413" y="-152400"/>
            <a:ext cx="860425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object 2">
            <a:extLst>
              <a:ext uri="{FF2B5EF4-FFF2-40B4-BE49-F238E27FC236}">
                <a16:creationId xmlns:a16="http://schemas.microsoft.com/office/drawing/2014/main" id="{BC3FFFEC-E639-43D9-656A-3D2675D0F4C0}"/>
              </a:ext>
            </a:extLst>
          </p:cNvPr>
          <p:cNvSpPr>
            <a:spLocks/>
          </p:cNvSpPr>
          <p:nvPr/>
        </p:nvSpPr>
        <p:spPr bwMode="auto">
          <a:xfrm>
            <a:off x="0" y="6389688"/>
            <a:ext cx="9144000" cy="63500"/>
          </a:xfrm>
          <a:custGeom>
            <a:avLst/>
            <a:gdLst>
              <a:gd name="T0" fmla="*/ 0 w 9144000"/>
              <a:gd name="T1" fmla="*/ 63755 h 62864"/>
              <a:gd name="T2" fmla="*/ 9144000 w 9144000"/>
              <a:gd name="T3" fmla="*/ 63755 h 62864"/>
              <a:gd name="T4" fmla="*/ 9144000 w 9144000"/>
              <a:gd name="T5" fmla="*/ 0 h 62864"/>
              <a:gd name="T6" fmla="*/ 0 w 9144000"/>
              <a:gd name="T7" fmla="*/ 0 h 62864"/>
              <a:gd name="T8" fmla="*/ 0 w 9144000"/>
              <a:gd name="T9" fmla="*/ 63755 h 6286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9144000" h="62864">
                <a:moveTo>
                  <a:pt x="0" y="62484"/>
                </a:moveTo>
                <a:lnTo>
                  <a:pt x="9144000" y="62484"/>
                </a:lnTo>
                <a:lnTo>
                  <a:pt x="9144000" y="0"/>
                </a:lnTo>
                <a:lnTo>
                  <a:pt x="0" y="0"/>
                </a:lnTo>
                <a:lnTo>
                  <a:pt x="0" y="62484"/>
                </a:lnTo>
                <a:close/>
              </a:path>
            </a:pathLst>
          </a:custGeom>
          <a:solidFill>
            <a:srgbClr val="9C043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pl-PL"/>
          </a:p>
        </p:txBody>
      </p:sp>
      <p:sp>
        <p:nvSpPr>
          <p:cNvPr id="4" name="object 4">
            <a:extLst>
              <a:ext uri="{FF2B5EF4-FFF2-40B4-BE49-F238E27FC236}">
                <a16:creationId xmlns:a16="http://schemas.microsoft.com/office/drawing/2014/main" id="{3AD0A909-78C1-1E04-11E1-B52FD53EC657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820863" y="249238"/>
            <a:ext cx="5856287" cy="461962"/>
          </a:xfrm>
        </p:spPr>
        <p:txBody>
          <a:bodyPr rtlCol="0"/>
          <a:lstStyle/>
          <a:p>
            <a:pPr marL="127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3000" spc="-5" dirty="0">
                <a:solidFill>
                  <a:srgbClr val="000000"/>
                </a:solidFill>
              </a:rPr>
              <a:t>Specjalności</a:t>
            </a:r>
            <a:r>
              <a:rPr sz="3000" spc="-5" dirty="0">
                <a:solidFill>
                  <a:srgbClr val="000000"/>
                </a:solidFill>
              </a:rPr>
              <a:t> </a:t>
            </a:r>
            <a:r>
              <a:rPr sz="3000" spc="-20" dirty="0">
                <a:solidFill>
                  <a:srgbClr val="000000"/>
                </a:solidFill>
              </a:rPr>
              <a:t>oferowane </a:t>
            </a:r>
            <a:r>
              <a:rPr sz="3000" dirty="0" err="1">
                <a:solidFill>
                  <a:srgbClr val="000000"/>
                </a:solidFill>
              </a:rPr>
              <a:t>na</a:t>
            </a:r>
            <a:r>
              <a:rPr sz="3000" spc="20" dirty="0">
                <a:solidFill>
                  <a:srgbClr val="000000"/>
                </a:solidFill>
              </a:rPr>
              <a:t> </a:t>
            </a:r>
            <a:r>
              <a:rPr sz="3000" spc="-10" dirty="0" err="1">
                <a:solidFill>
                  <a:srgbClr val="000000"/>
                </a:solidFill>
              </a:rPr>
              <a:t>kierunku</a:t>
            </a:r>
            <a:r>
              <a:rPr lang="pl-PL" sz="3000" spc="-10" dirty="0">
                <a:solidFill>
                  <a:srgbClr val="000000"/>
                </a:solidFill>
              </a:rPr>
              <a:t>:</a:t>
            </a:r>
            <a:endParaRPr sz="3000" dirty="0"/>
          </a:p>
        </p:txBody>
      </p:sp>
      <p:sp>
        <p:nvSpPr>
          <p:cNvPr id="5123" name="object 5">
            <a:extLst>
              <a:ext uri="{FF2B5EF4-FFF2-40B4-BE49-F238E27FC236}">
                <a16:creationId xmlns:a16="http://schemas.microsoft.com/office/drawing/2014/main" id="{A8131A50-EB34-661D-DE19-FFCFE4E780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2532063"/>
            <a:ext cx="8229600" cy="12063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marL="457200" indent="-4572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altLang="pl-PL" b="1" dirty="0">
                <a:latin typeface="Helvetica" pitchFamily="2" charset="0"/>
                <a:ea typeface="Helvetica" pitchFamily="2" charset="0"/>
                <a:cs typeface="Helvetica" pitchFamily="2" charset="0"/>
                <a:sym typeface="Helvetica" pitchFamily="2" charset="0"/>
              </a:rPr>
              <a:t>DORADZTWO PODATKOWE </a:t>
            </a:r>
          </a:p>
          <a:p>
            <a:pPr eaLnBrk="1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altLang="pl-PL" b="1" dirty="0">
                <a:latin typeface="Helvetica" pitchFamily="2" charset="0"/>
                <a:ea typeface="Helvetica" pitchFamily="2" charset="0"/>
                <a:cs typeface="Helvetica" pitchFamily="2" charset="0"/>
                <a:sym typeface="Helvetica" pitchFamily="2" charset="0"/>
              </a:rPr>
              <a:t>BIEGŁY REWIDENT </a:t>
            </a:r>
          </a:p>
          <a:p>
            <a:pPr eaLnBrk="1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altLang="pl-PL" b="1" dirty="0">
                <a:latin typeface="Helvetica" pitchFamily="2" charset="0"/>
                <a:ea typeface="Helvetica" pitchFamily="2" charset="0"/>
                <a:cs typeface="Helvetica" pitchFamily="2" charset="0"/>
                <a:sym typeface="Helvetica" pitchFamily="2" charset="0"/>
              </a:rPr>
              <a:t>RACHUNKOWOŚĆ MIĘDZYNARODOWA</a:t>
            </a:r>
          </a:p>
        </p:txBody>
      </p:sp>
      <p:pic>
        <p:nvPicPr>
          <p:cNvPr id="5124" name="Obraz 8">
            <a:extLst>
              <a:ext uri="{FF2B5EF4-FFF2-40B4-BE49-F238E27FC236}">
                <a16:creationId xmlns:a16="http://schemas.microsoft.com/office/drawing/2014/main" id="{AF60231F-19B6-2970-8F1E-08F65B03721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413" y="-152400"/>
            <a:ext cx="860425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object 2">
            <a:extLst>
              <a:ext uri="{FF2B5EF4-FFF2-40B4-BE49-F238E27FC236}">
                <a16:creationId xmlns:a16="http://schemas.microsoft.com/office/drawing/2014/main" id="{F21A6613-77F7-FEFE-049D-F417184477A9}"/>
              </a:ext>
            </a:extLst>
          </p:cNvPr>
          <p:cNvSpPr>
            <a:spLocks/>
          </p:cNvSpPr>
          <p:nvPr/>
        </p:nvSpPr>
        <p:spPr bwMode="auto">
          <a:xfrm>
            <a:off x="0" y="6389688"/>
            <a:ext cx="9144000" cy="63500"/>
          </a:xfrm>
          <a:custGeom>
            <a:avLst/>
            <a:gdLst>
              <a:gd name="T0" fmla="*/ 0 w 9144000"/>
              <a:gd name="T1" fmla="*/ 63755 h 62864"/>
              <a:gd name="T2" fmla="*/ 9144000 w 9144000"/>
              <a:gd name="T3" fmla="*/ 63755 h 62864"/>
              <a:gd name="T4" fmla="*/ 9144000 w 9144000"/>
              <a:gd name="T5" fmla="*/ 0 h 62864"/>
              <a:gd name="T6" fmla="*/ 0 w 9144000"/>
              <a:gd name="T7" fmla="*/ 0 h 62864"/>
              <a:gd name="T8" fmla="*/ 0 w 9144000"/>
              <a:gd name="T9" fmla="*/ 63755 h 6286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9144000" h="62864">
                <a:moveTo>
                  <a:pt x="0" y="62484"/>
                </a:moveTo>
                <a:lnTo>
                  <a:pt x="9144000" y="62484"/>
                </a:lnTo>
                <a:lnTo>
                  <a:pt x="9144000" y="0"/>
                </a:lnTo>
                <a:lnTo>
                  <a:pt x="0" y="0"/>
                </a:lnTo>
                <a:lnTo>
                  <a:pt x="0" y="62484"/>
                </a:lnTo>
                <a:close/>
              </a:path>
            </a:pathLst>
          </a:custGeom>
          <a:solidFill>
            <a:srgbClr val="9C043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pl-PL"/>
          </a:p>
        </p:txBody>
      </p:sp>
      <p:sp>
        <p:nvSpPr>
          <p:cNvPr id="4" name="object 4">
            <a:extLst>
              <a:ext uri="{FF2B5EF4-FFF2-40B4-BE49-F238E27FC236}">
                <a16:creationId xmlns:a16="http://schemas.microsoft.com/office/drawing/2014/main" id="{20434E21-79DB-F9AF-72B4-268D69AE03CC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820863" y="249238"/>
            <a:ext cx="5856287" cy="461962"/>
          </a:xfrm>
        </p:spPr>
        <p:txBody>
          <a:bodyPr rtlCol="0"/>
          <a:lstStyle/>
          <a:p>
            <a:pPr marL="127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3000" spc="-5" dirty="0">
                <a:solidFill>
                  <a:srgbClr val="000000"/>
                </a:solidFill>
              </a:rPr>
              <a:t>DORADZTWO PODATKOWE</a:t>
            </a:r>
            <a:endParaRPr sz="3000" dirty="0"/>
          </a:p>
        </p:txBody>
      </p:sp>
      <p:pic>
        <p:nvPicPr>
          <p:cNvPr id="8195" name="Obraz 8">
            <a:extLst>
              <a:ext uri="{FF2B5EF4-FFF2-40B4-BE49-F238E27FC236}">
                <a16:creationId xmlns:a16="http://schemas.microsoft.com/office/drawing/2014/main" id="{718A6E10-A229-7C45-D589-708A289035F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413" y="-152400"/>
            <a:ext cx="860425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6" name="pole tekstowe 2">
            <a:extLst>
              <a:ext uri="{FF2B5EF4-FFF2-40B4-BE49-F238E27FC236}">
                <a16:creationId xmlns:a16="http://schemas.microsoft.com/office/drawing/2014/main" id="{AFAB9648-45C6-427C-A36F-162D0E7527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33700" y="1143000"/>
            <a:ext cx="35052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pl-PL" altLang="pl-PL" b="1">
                <a:solidFill>
                  <a:srgbClr val="C00000"/>
                </a:solidFill>
              </a:rPr>
              <a:t>OPIS</a:t>
            </a:r>
            <a:endParaRPr lang="pl-PL" altLang="pl-PL" b="1">
              <a:solidFill>
                <a:srgbClr val="A4002E"/>
              </a:solidFill>
            </a:endParaRPr>
          </a:p>
        </p:txBody>
      </p:sp>
      <p:sp>
        <p:nvSpPr>
          <p:cNvPr id="8197" name="pole tekstowe 6">
            <a:extLst>
              <a:ext uri="{FF2B5EF4-FFF2-40B4-BE49-F238E27FC236}">
                <a16:creationId xmlns:a16="http://schemas.microsoft.com/office/drawing/2014/main" id="{97BC9E26-2D18-89FE-4124-771186F50F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1665288"/>
            <a:ext cx="8610600" cy="36933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/>
            <a:r>
              <a:rPr lang="pl-PL" altLang="pl-PL" dirty="0"/>
              <a:t>Umożliwia nabycie wiedzy i umiejętności niezbędnych w pracy doradcy podatkowego w kancelariach podatkowych orz biurach księgowych. </a:t>
            </a:r>
          </a:p>
          <a:p>
            <a:pPr algn="just" eaLnBrk="1" hangingPunct="1"/>
            <a:r>
              <a:rPr lang="pl-PL" altLang="pl-PL" i="1" dirty="0"/>
              <a:t>Ścieżka oczekuje na akredytację Komisji Egzaminacyjnej Ministerstwa Finansów – absolwenci będą mieć prawo do zwolnienia z części pisemnej egzaminu na doradcę podatkowego. </a:t>
            </a:r>
          </a:p>
          <a:p>
            <a:pPr algn="just" eaLnBrk="1" hangingPunct="1"/>
            <a:r>
              <a:rPr lang="pl-PL" altLang="pl-PL" dirty="0"/>
              <a:t>Nabywa się wiedzę z zakresu prawa administracyjnego, celnego, dewizowego, a także wspólnotowego prawa podatkowego, decyzji podatkowych oraz kontroli podatkowej.</a:t>
            </a:r>
          </a:p>
          <a:p>
            <a:pPr algn="just" eaLnBrk="1" hangingPunct="1"/>
            <a:endParaRPr lang="pl-PL" altLang="pl-PL" dirty="0"/>
          </a:p>
          <a:p>
            <a:pPr algn="just" eaLnBrk="1" hangingPunct="1"/>
            <a:r>
              <a:rPr lang="pl-PL" altLang="pl-PL" dirty="0"/>
              <a:t>Perspektywy pracy: kancelarie doradztwa podatkowego, działy rachunkowości podatkowej, biura rachunkowe, korporacje międzynarodowe (podatkowe i księgowe).</a:t>
            </a:r>
          </a:p>
          <a:p>
            <a:pPr algn="just" eaLnBrk="1" hangingPunct="1"/>
            <a:endParaRPr lang="pl-PL" altLang="pl-PL" dirty="0"/>
          </a:p>
          <a:p>
            <a:pPr algn="just" eaLnBrk="1" hangingPunct="1"/>
            <a:r>
              <a:rPr lang="pl-PL" altLang="pl-PL" dirty="0"/>
              <a:t>Organizacje wspierające osoby zainteresowane: </a:t>
            </a:r>
            <a:r>
              <a:rPr lang="pl-PL" altLang="pl-PL" dirty="0">
                <a:hlinkClick r:id="rId3"/>
              </a:rPr>
              <a:t>https://kidp.pl</a:t>
            </a:r>
            <a:endParaRPr lang="pl-PL" altLang="pl-PL" dirty="0"/>
          </a:p>
          <a:p>
            <a:pPr algn="just" eaLnBrk="1" hangingPunct="1"/>
            <a:endParaRPr lang="pl-PL" altLang="pl-PL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object 2">
            <a:extLst>
              <a:ext uri="{FF2B5EF4-FFF2-40B4-BE49-F238E27FC236}">
                <a16:creationId xmlns:a16="http://schemas.microsoft.com/office/drawing/2014/main" id="{4BF8FFDE-2EB1-AD2A-3A33-64926C3628BD}"/>
              </a:ext>
            </a:extLst>
          </p:cNvPr>
          <p:cNvSpPr>
            <a:spLocks/>
          </p:cNvSpPr>
          <p:nvPr/>
        </p:nvSpPr>
        <p:spPr bwMode="auto">
          <a:xfrm>
            <a:off x="0" y="6389688"/>
            <a:ext cx="9144000" cy="63500"/>
          </a:xfrm>
          <a:custGeom>
            <a:avLst/>
            <a:gdLst>
              <a:gd name="T0" fmla="*/ 0 w 9144000"/>
              <a:gd name="T1" fmla="*/ 63755 h 62864"/>
              <a:gd name="T2" fmla="*/ 9144000 w 9144000"/>
              <a:gd name="T3" fmla="*/ 63755 h 62864"/>
              <a:gd name="T4" fmla="*/ 9144000 w 9144000"/>
              <a:gd name="T5" fmla="*/ 0 h 62864"/>
              <a:gd name="T6" fmla="*/ 0 w 9144000"/>
              <a:gd name="T7" fmla="*/ 0 h 62864"/>
              <a:gd name="T8" fmla="*/ 0 w 9144000"/>
              <a:gd name="T9" fmla="*/ 63755 h 6286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9144000" h="62864">
                <a:moveTo>
                  <a:pt x="0" y="62484"/>
                </a:moveTo>
                <a:lnTo>
                  <a:pt x="9144000" y="62484"/>
                </a:lnTo>
                <a:lnTo>
                  <a:pt x="9144000" y="0"/>
                </a:lnTo>
                <a:lnTo>
                  <a:pt x="0" y="0"/>
                </a:lnTo>
                <a:lnTo>
                  <a:pt x="0" y="62484"/>
                </a:lnTo>
                <a:close/>
              </a:path>
            </a:pathLst>
          </a:custGeom>
          <a:solidFill>
            <a:srgbClr val="9C043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pl-PL"/>
          </a:p>
        </p:txBody>
      </p:sp>
      <p:sp>
        <p:nvSpPr>
          <p:cNvPr id="4" name="object 4">
            <a:extLst>
              <a:ext uri="{FF2B5EF4-FFF2-40B4-BE49-F238E27FC236}">
                <a16:creationId xmlns:a16="http://schemas.microsoft.com/office/drawing/2014/main" id="{29569A7B-7AF8-BF0F-0608-8550EAAB0160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820863" y="249238"/>
            <a:ext cx="5856287" cy="461962"/>
          </a:xfrm>
        </p:spPr>
        <p:txBody>
          <a:bodyPr rtlCol="0"/>
          <a:lstStyle/>
          <a:p>
            <a:pPr marL="127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3000" spc="-5" dirty="0">
                <a:solidFill>
                  <a:srgbClr val="000000"/>
                </a:solidFill>
              </a:rPr>
              <a:t>DORADZTWO PODATKOWE</a:t>
            </a:r>
            <a:endParaRPr sz="3000" dirty="0"/>
          </a:p>
        </p:txBody>
      </p:sp>
      <p:pic>
        <p:nvPicPr>
          <p:cNvPr id="9219" name="Obraz 8">
            <a:extLst>
              <a:ext uri="{FF2B5EF4-FFF2-40B4-BE49-F238E27FC236}">
                <a16:creationId xmlns:a16="http://schemas.microsoft.com/office/drawing/2014/main" id="{90F4ED95-C625-2810-B107-0C6D7E6229B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413" y="-152400"/>
            <a:ext cx="860425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20" name="pole tekstowe 2">
            <a:extLst>
              <a:ext uri="{FF2B5EF4-FFF2-40B4-BE49-F238E27FC236}">
                <a16:creationId xmlns:a16="http://schemas.microsoft.com/office/drawing/2014/main" id="{5A55BAF6-586A-E4A2-D133-B35913B718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25650" y="1150938"/>
            <a:ext cx="53340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pl-PL" altLang="pl-PL" b="1" dirty="0">
                <a:solidFill>
                  <a:srgbClr val="A4002E"/>
                </a:solidFill>
              </a:rPr>
              <a:t>PRZEDMIOTY REALIZOWANE NA SPECJALNOŚCI</a:t>
            </a:r>
          </a:p>
        </p:txBody>
      </p:sp>
      <p:graphicFrame>
        <p:nvGraphicFramePr>
          <p:cNvPr id="5" name="Tabela 4">
            <a:extLst>
              <a:ext uri="{FF2B5EF4-FFF2-40B4-BE49-F238E27FC236}">
                <a16:creationId xmlns:a16="http://schemas.microsoft.com/office/drawing/2014/main" id="{955DA92C-2780-2FD4-AA06-22FB75BF253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5571474"/>
              </p:ext>
            </p:extLst>
          </p:nvPr>
        </p:nvGraphicFramePr>
        <p:xfrm>
          <a:off x="434975" y="1601788"/>
          <a:ext cx="8274050" cy="38408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3702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2065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6939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6939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6939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6939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6939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6939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35300">
                <a:tc rowSpan="2">
                  <a:txBody>
                    <a:bodyPr/>
                    <a:lstStyle/>
                    <a:p>
                      <a:pPr algn="ctr"/>
                      <a:r>
                        <a:rPr lang="pl-PL" sz="1600" dirty="0"/>
                        <a:t>Nazwa przedmiotu</a:t>
                      </a:r>
                    </a:p>
                  </a:txBody>
                  <a:tcPr marL="91435" marR="91435" marT="45710" marB="45710"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pl-PL" sz="1600" dirty="0" err="1"/>
                        <a:t>Sem</a:t>
                      </a:r>
                      <a:r>
                        <a:rPr lang="pl-PL" sz="1600" dirty="0"/>
                        <a:t>.</a:t>
                      </a:r>
                    </a:p>
                  </a:txBody>
                  <a:tcPr marL="91435" marR="91435" marT="45710" marB="45710" anchor="ctr"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pl-PL" sz="1600" dirty="0"/>
                        <a:t>Stacjonarne</a:t>
                      </a:r>
                    </a:p>
                  </a:txBody>
                  <a:tcPr marL="91435" marR="91435" marT="45710" marB="45710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pl-PL" sz="1600" dirty="0"/>
                        <a:t>Niestacjonarne</a:t>
                      </a:r>
                    </a:p>
                  </a:txBody>
                  <a:tcPr marL="91435" marR="91435" marT="45710" marB="45710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8211">
                <a:tc vMerge="1">
                  <a:txBody>
                    <a:bodyPr/>
                    <a:lstStyle/>
                    <a:p>
                      <a:pPr algn="ctr"/>
                      <a:endParaRPr lang="pl-PL" sz="16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1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Wyk.</a:t>
                      </a:r>
                    </a:p>
                  </a:txBody>
                  <a:tcPr marL="91435" marR="91435" marT="45710" marB="45710" anchor="ctr"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1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Ćw.</a:t>
                      </a:r>
                    </a:p>
                  </a:txBody>
                  <a:tcPr marL="91435" marR="91435" marT="45710" marB="45710" anchor="ctr"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1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Ćw. </a:t>
                      </a:r>
                      <a:br>
                        <a:rPr lang="pl-PL" sz="1400" b="1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pl-PL" sz="1400" b="1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kom.</a:t>
                      </a:r>
                    </a:p>
                  </a:txBody>
                  <a:tcPr marL="91435" marR="91435" marT="45710" marB="45710" anchor="ctr"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1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Wyk.</a:t>
                      </a:r>
                    </a:p>
                  </a:txBody>
                  <a:tcPr marL="91435" marR="91435" marT="45710" marB="45710" anchor="ctr"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1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Ćw.</a:t>
                      </a:r>
                    </a:p>
                  </a:txBody>
                  <a:tcPr marL="91435" marR="91435" marT="45710" marB="45710" anchor="ctr"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1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Ćw. </a:t>
                      </a:r>
                      <a:br>
                        <a:rPr lang="pl-PL" sz="1400" b="1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pl-PL" sz="1400" b="1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kom.</a:t>
                      </a:r>
                    </a:p>
                  </a:txBody>
                  <a:tcPr marL="91435" marR="91435" marT="45710" marB="45710" anchor="ctr"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5300">
                <a:tc>
                  <a:txBody>
                    <a:bodyPr/>
                    <a:lstStyle/>
                    <a:p>
                      <a:pPr algn="l" rtl="0" fontAlgn="ctr"/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Analizy i decyzje podatkowe (</a:t>
                      </a:r>
                      <a:r>
                        <a:rPr lang="pl-PL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Egzamin</a:t>
                      </a:r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)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/>
                        <a:t>III</a:t>
                      </a:r>
                    </a:p>
                  </a:txBody>
                  <a:tcPr marL="91435" marR="91435" marT="45710" marB="4571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/>
                        <a:t>30</a:t>
                      </a:r>
                    </a:p>
                  </a:txBody>
                  <a:tcPr marL="91435" marR="91435" marT="45710" marB="4571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/>
                        <a:t>30</a:t>
                      </a:r>
                    </a:p>
                  </a:txBody>
                  <a:tcPr marL="91435" marR="91435" marT="45710" marB="45710"/>
                </a:tc>
                <a:tc>
                  <a:txBody>
                    <a:bodyPr/>
                    <a:lstStyle/>
                    <a:p>
                      <a:pPr algn="ctr"/>
                      <a:endParaRPr lang="pl-PL" sz="1600" dirty="0"/>
                    </a:p>
                  </a:txBody>
                  <a:tcPr marL="91435" marR="91435" marT="45710" marB="4571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/>
                        <a:t>16</a:t>
                      </a:r>
                    </a:p>
                  </a:txBody>
                  <a:tcPr marL="91435" marR="91435" marT="45710" marB="45710"/>
                </a:tc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600" b="0" i="0" u="none" strike="noStrike" kern="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16</a:t>
                      </a:r>
                      <a:endParaRPr kumimoji="0" lang="pl-PL" sz="16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1435" marR="91435" marT="45710" marB="45710"/>
                </a:tc>
                <a:tc>
                  <a:txBody>
                    <a:bodyPr/>
                    <a:lstStyle/>
                    <a:p>
                      <a:pPr algn="ctr"/>
                      <a:endParaRPr lang="pl-PL" sz="1600" dirty="0"/>
                    </a:p>
                  </a:txBody>
                  <a:tcPr marL="91435" marR="91435" marT="45710" marB="4571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5300">
                <a:tc>
                  <a:txBody>
                    <a:bodyPr/>
                    <a:lstStyle/>
                    <a:p>
                      <a:pPr algn="l" rtl="0" fontAlgn="ctr"/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Postępowanie i kontrola podatkowa (</a:t>
                      </a:r>
                      <a:r>
                        <a:rPr lang="pl-PL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Egzamin</a:t>
                      </a:r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)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dirty="0"/>
                        <a:t>III</a:t>
                      </a:r>
                    </a:p>
                  </a:txBody>
                  <a:tcPr marL="91435" marR="91435" marT="45710" marB="4571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/>
                        <a:t>30</a:t>
                      </a:r>
                    </a:p>
                  </a:txBody>
                  <a:tcPr marL="91435" marR="91435" marT="45710" marB="4571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/>
                        <a:t>30</a:t>
                      </a:r>
                    </a:p>
                  </a:txBody>
                  <a:tcPr marL="91435" marR="91435" marT="45710" marB="45710"/>
                </a:tc>
                <a:tc>
                  <a:txBody>
                    <a:bodyPr/>
                    <a:lstStyle/>
                    <a:p>
                      <a:pPr algn="ctr"/>
                      <a:endParaRPr lang="pl-PL" sz="1600" dirty="0"/>
                    </a:p>
                  </a:txBody>
                  <a:tcPr marL="91435" marR="91435" marT="45710" marB="45710"/>
                </a:tc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600" b="0" i="0" u="none" strike="noStrike" kern="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16</a:t>
                      </a:r>
                      <a:endParaRPr kumimoji="0" lang="pl-PL" sz="16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1435" marR="91435" marT="45710" marB="45710"/>
                </a:tc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600" b="0" i="0" u="none" strike="noStrike" kern="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16</a:t>
                      </a:r>
                      <a:endParaRPr kumimoji="0" lang="pl-PL" sz="16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1435" marR="91435" marT="45710" marB="45710"/>
                </a:tc>
                <a:tc>
                  <a:txBody>
                    <a:bodyPr/>
                    <a:lstStyle/>
                    <a:p>
                      <a:pPr algn="ctr"/>
                      <a:endParaRPr lang="pl-PL" sz="1600" dirty="0"/>
                    </a:p>
                  </a:txBody>
                  <a:tcPr marL="91435" marR="91435" marT="45710" marB="4571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5300">
                <a:tc>
                  <a:txBody>
                    <a:bodyPr/>
                    <a:lstStyle/>
                    <a:p>
                      <a:pPr algn="l" rtl="0" fontAlgn="ctr"/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Prawo administracyjne (</a:t>
                      </a:r>
                      <a:r>
                        <a:rPr lang="pl-PL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Egzamin</a:t>
                      </a:r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)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dirty="0"/>
                        <a:t>III</a:t>
                      </a:r>
                    </a:p>
                  </a:txBody>
                  <a:tcPr marL="91435" marR="91435" marT="45710" marB="4571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/>
                        <a:t>30</a:t>
                      </a:r>
                    </a:p>
                  </a:txBody>
                  <a:tcPr marL="91435" marR="91435" marT="45710" marB="4571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/>
                        <a:t>30</a:t>
                      </a:r>
                    </a:p>
                  </a:txBody>
                  <a:tcPr marL="91435" marR="91435" marT="45710" marB="45710"/>
                </a:tc>
                <a:tc>
                  <a:txBody>
                    <a:bodyPr/>
                    <a:lstStyle/>
                    <a:p>
                      <a:pPr algn="ctr"/>
                      <a:endParaRPr lang="pl-PL" sz="1600" dirty="0"/>
                    </a:p>
                  </a:txBody>
                  <a:tcPr marL="91435" marR="91435" marT="45710" marB="45710"/>
                </a:tc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600" b="0" i="0" u="none" strike="noStrike" kern="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16</a:t>
                      </a:r>
                      <a:endParaRPr kumimoji="0" lang="pl-PL" sz="16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1435" marR="91435" marT="45710" marB="45710"/>
                </a:tc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600" b="0" i="0" u="none" strike="noStrike" kern="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16</a:t>
                      </a:r>
                      <a:endParaRPr kumimoji="0" lang="pl-PL" sz="16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1435" marR="91435" marT="45710" marB="45710"/>
                </a:tc>
                <a:tc>
                  <a:txBody>
                    <a:bodyPr/>
                    <a:lstStyle/>
                    <a:p>
                      <a:pPr algn="ctr"/>
                      <a:endParaRPr lang="pl-PL" sz="1600" dirty="0"/>
                    </a:p>
                  </a:txBody>
                  <a:tcPr marL="91435" marR="91435" marT="45710" marB="4571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87762">
                <a:tc>
                  <a:txBody>
                    <a:bodyPr/>
                    <a:lstStyle/>
                    <a:p>
                      <a:pPr algn="l" rtl="0" fontAlgn="ctr"/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Międzynarodowe i wspólnotowe prawo podatkowe (</a:t>
                      </a:r>
                      <a:r>
                        <a:rPr lang="pl-PL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Egzamin</a:t>
                      </a:r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)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dirty="0"/>
                        <a:t>IV</a:t>
                      </a:r>
                    </a:p>
                  </a:txBody>
                  <a:tcPr marL="91435" marR="91435" marT="45710" marB="4571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/>
                        <a:t>30</a:t>
                      </a:r>
                    </a:p>
                  </a:txBody>
                  <a:tcPr marL="91435" marR="91435" marT="45710" marB="4571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/>
                        <a:t>30</a:t>
                      </a:r>
                    </a:p>
                  </a:txBody>
                  <a:tcPr marL="91435" marR="91435" marT="45710" marB="45710"/>
                </a:tc>
                <a:tc>
                  <a:txBody>
                    <a:bodyPr/>
                    <a:lstStyle/>
                    <a:p>
                      <a:pPr algn="ctr"/>
                      <a:endParaRPr lang="pl-PL" sz="1600" dirty="0"/>
                    </a:p>
                  </a:txBody>
                  <a:tcPr marL="91435" marR="91435" marT="45710" marB="45710"/>
                </a:tc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6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16</a:t>
                      </a:r>
                    </a:p>
                  </a:txBody>
                  <a:tcPr marL="91435" marR="91435" marT="45710" marB="45710"/>
                </a:tc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6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16</a:t>
                      </a:r>
                    </a:p>
                  </a:txBody>
                  <a:tcPr marL="91435" marR="91435" marT="45710" marB="45710"/>
                </a:tc>
                <a:tc>
                  <a:txBody>
                    <a:bodyPr/>
                    <a:lstStyle/>
                    <a:p>
                      <a:pPr algn="ctr"/>
                      <a:endParaRPr lang="pl-PL" sz="1600" dirty="0"/>
                    </a:p>
                  </a:txBody>
                  <a:tcPr marL="91435" marR="91435" marT="45710" marB="4571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7762">
                <a:tc>
                  <a:txBody>
                    <a:bodyPr/>
                    <a:lstStyle/>
                    <a:p>
                      <a:pPr algn="l" rtl="0" fontAlgn="ctr"/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Podania i pisma w sprawach podatkowych (</a:t>
                      </a:r>
                      <a:r>
                        <a:rPr lang="pl-PL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Egzamin</a:t>
                      </a:r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)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/>
                        <a:t>III</a:t>
                      </a:r>
                    </a:p>
                  </a:txBody>
                  <a:tcPr marL="91435" marR="91435" marT="45710" marB="4571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/>
                        <a:t>15</a:t>
                      </a:r>
                    </a:p>
                  </a:txBody>
                  <a:tcPr marL="91435" marR="91435" marT="45710" marB="4571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/>
                        <a:t>30</a:t>
                      </a:r>
                    </a:p>
                  </a:txBody>
                  <a:tcPr marL="91435" marR="91435" marT="45710" marB="45710"/>
                </a:tc>
                <a:tc>
                  <a:txBody>
                    <a:bodyPr/>
                    <a:lstStyle/>
                    <a:p>
                      <a:pPr algn="ctr"/>
                      <a:endParaRPr lang="pl-PL" sz="1600" dirty="0"/>
                    </a:p>
                  </a:txBody>
                  <a:tcPr marL="91435" marR="91435" marT="45710" marB="4571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/>
                        <a:t>8</a:t>
                      </a:r>
                    </a:p>
                  </a:txBody>
                  <a:tcPr marL="91435" marR="91435" marT="45710" marB="4571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/>
                        <a:t>16</a:t>
                      </a:r>
                    </a:p>
                  </a:txBody>
                  <a:tcPr marL="91435" marR="91435" marT="45710" marB="45710"/>
                </a:tc>
                <a:tc>
                  <a:txBody>
                    <a:bodyPr/>
                    <a:lstStyle/>
                    <a:p>
                      <a:pPr algn="ctr"/>
                      <a:endParaRPr lang="pl-PL" sz="1600" dirty="0"/>
                    </a:p>
                  </a:txBody>
                  <a:tcPr marL="91435" marR="91435" marT="45710" marB="4571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35300">
                <a:tc>
                  <a:txBody>
                    <a:bodyPr/>
                    <a:lstStyle/>
                    <a:p>
                      <a:pPr algn="l" rtl="0" fontAlgn="ctr"/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Prawo celne i dewizowe (</a:t>
                      </a:r>
                      <a:r>
                        <a:rPr lang="pl-PL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Egzamin</a:t>
                      </a:r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)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/>
                        <a:t>IV</a:t>
                      </a:r>
                    </a:p>
                  </a:txBody>
                  <a:tcPr marL="91435" marR="91435" marT="45710" marB="4571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/>
                        <a:t>15</a:t>
                      </a:r>
                    </a:p>
                  </a:txBody>
                  <a:tcPr marL="91435" marR="91435" marT="45710" marB="4571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/>
                        <a:t>15</a:t>
                      </a:r>
                    </a:p>
                  </a:txBody>
                  <a:tcPr marL="91435" marR="91435" marT="45710" marB="45710"/>
                </a:tc>
                <a:tc>
                  <a:txBody>
                    <a:bodyPr/>
                    <a:lstStyle/>
                    <a:p>
                      <a:pPr marL="0" algn="ctr" rtl="0"/>
                      <a:endParaRPr lang="pl-PL" sz="1600" dirty="0"/>
                    </a:p>
                  </a:txBody>
                  <a:tcPr marL="91435" marR="91435" marT="45710" marB="4571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/>
                        <a:t>8</a:t>
                      </a:r>
                    </a:p>
                  </a:txBody>
                  <a:tcPr marL="91435" marR="91435" marT="45710" marB="4571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/>
                        <a:t>8</a:t>
                      </a:r>
                    </a:p>
                  </a:txBody>
                  <a:tcPr marL="91435" marR="91435" marT="45710" marB="45710"/>
                </a:tc>
                <a:tc>
                  <a:txBody>
                    <a:bodyPr/>
                    <a:lstStyle/>
                    <a:p>
                      <a:pPr marL="0" algn="ctr" rtl="0"/>
                      <a:endParaRPr lang="pl-PL" sz="1600" dirty="0"/>
                    </a:p>
                  </a:txBody>
                  <a:tcPr marL="91435" marR="91435" marT="45710" marB="4571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35300">
                <a:tc>
                  <a:txBody>
                    <a:bodyPr/>
                    <a:lstStyle/>
                    <a:p>
                      <a:pPr algn="l" rtl="0" fontAlgn="ctr"/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Prawo handlowe (</a:t>
                      </a:r>
                      <a:r>
                        <a:rPr lang="pl-PL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Egzamin</a:t>
                      </a:r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)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/>
                      <a:r>
                        <a:rPr lang="pl-PL" sz="1600" dirty="0"/>
                        <a:t>IV</a:t>
                      </a:r>
                    </a:p>
                  </a:txBody>
                  <a:tcPr marL="91435" marR="91435" marT="45710" marB="45710"/>
                </a:tc>
                <a:tc>
                  <a:txBody>
                    <a:bodyPr/>
                    <a:lstStyle/>
                    <a:p>
                      <a:pPr marL="0" algn="ctr" rtl="0"/>
                      <a:r>
                        <a:rPr lang="pl-PL" sz="1600" dirty="0"/>
                        <a:t>15</a:t>
                      </a:r>
                    </a:p>
                  </a:txBody>
                  <a:tcPr marL="91435" marR="91435" marT="45710" marB="45710"/>
                </a:tc>
                <a:tc>
                  <a:txBody>
                    <a:bodyPr/>
                    <a:lstStyle/>
                    <a:p>
                      <a:pPr marL="0" algn="ctr" rtl="0"/>
                      <a:r>
                        <a:rPr lang="pl-PL" sz="1600" dirty="0"/>
                        <a:t>15</a:t>
                      </a:r>
                    </a:p>
                  </a:txBody>
                  <a:tcPr marL="91435" marR="91435" marT="45710" marB="45710"/>
                </a:tc>
                <a:tc>
                  <a:txBody>
                    <a:bodyPr/>
                    <a:lstStyle/>
                    <a:p>
                      <a:pPr marL="0" algn="ctr" rtl="0"/>
                      <a:endParaRPr lang="pl-PL" sz="1600" dirty="0"/>
                    </a:p>
                  </a:txBody>
                  <a:tcPr marL="91435" marR="91435" marT="45710" marB="45710"/>
                </a:tc>
                <a:tc>
                  <a:txBody>
                    <a:bodyPr/>
                    <a:lstStyle/>
                    <a:p>
                      <a:pPr marL="0" algn="ctr" rtl="0"/>
                      <a:r>
                        <a:rPr lang="pl-PL" sz="1600" dirty="0"/>
                        <a:t>8</a:t>
                      </a:r>
                    </a:p>
                  </a:txBody>
                  <a:tcPr marL="91435" marR="91435" marT="45710" marB="45710"/>
                </a:tc>
                <a:tc>
                  <a:txBody>
                    <a:bodyPr/>
                    <a:lstStyle/>
                    <a:p>
                      <a:pPr marL="0" algn="ctr" rtl="0"/>
                      <a:r>
                        <a:rPr lang="pl-PL" sz="1600" dirty="0"/>
                        <a:t>8</a:t>
                      </a:r>
                    </a:p>
                  </a:txBody>
                  <a:tcPr marL="91435" marR="91435" marT="45710" marB="45710"/>
                </a:tc>
                <a:tc>
                  <a:txBody>
                    <a:bodyPr/>
                    <a:lstStyle/>
                    <a:p>
                      <a:pPr marL="0" algn="ctr" rtl="0"/>
                      <a:endParaRPr lang="pl-PL" sz="1600" dirty="0"/>
                    </a:p>
                  </a:txBody>
                  <a:tcPr marL="91435" marR="91435" marT="45710" marB="45710"/>
                </a:tc>
                <a:extLst>
                  <a:ext uri="{0D108BD9-81ED-4DB2-BD59-A6C34878D82A}">
                    <a16:rowId xmlns:a16="http://schemas.microsoft.com/office/drawing/2014/main" val="1655710575"/>
                  </a:ext>
                </a:extLst>
              </a:tr>
              <a:tr h="335300">
                <a:tc>
                  <a:txBody>
                    <a:bodyPr/>
                    <a:lstStyle/>
                    <a:p>
                      <a:pPr algn="l" rtl="0" fontAlgn="ctr"/>
                      <a:r>
                        <a:rPr lang="pl-PL" sz="1600" b="0" i="0" u="none" strike="noStrike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Prawo karne skarbowe </a:t>
                      </a:r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</a:t>
                      </a:r>
                      <a:r>
                        <a:rPr lang="pl-PL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Egzamin</a:t>
                      </a:r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)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/>
                      <a:r>
                        <a:rPr lang="pl-PL" sz="1600" dirty="0"/>
                        <a:t>IV</a:t>
                      </a:r>
                    </a:p>
                  </a:txBody>
                  <a:tcPr marL="91435" marR="91435" marT="45710" marB="45710"/>
                </a:tc>
                <a:tc>
                  <a:txBody>
                    <a:bodyPr/>
                    <a:lstStyle/>
                    <a:p>
                      <a:pPr marL="0" algn="ctr" rtl="0"/>
                      <a:r>
                        <a:rPr lang="pl-PL" sz="1600" dirty="0"/>
                        <a:t>15</a:t>
                      </a:r>
                    </a:p>
                  </a:txBody>
                  <a:tcPr marL="91435" marR="91435" marT="45710" marB="45710"/>
                </a:tc>
                <a:tc>
                  <a:txBody>
                    <a:bodyPr/>
                    <a:lstStyle/>
                    <a:p>
                      <a:pPr marL="0" algn="ctr" rtl="0"/>
                      <a:endParaRPr lang="pl-PL" sz="1600" dirty="0"/>
                    </a:p>
                  </a:txBody>
                  <a:tcPr marL="91435" marR="91435" marT="45710" marB="45710"/>
                </a:tc>
                <a:tc>
                  <a:txBody>
                    <a:bodyPr/>
                    <a:lstStyle/>
                    <a:p>
                      <a:pPr marL="0" algn="ctr" rtl="0"/>
                      <a:endParaRPr lang="pl-PL" sz="1600" dirty="0"/>
                    </a:p>
                  </a:txBody>
                  <a:tcPr marL="91435" marR="91435" marT="45710" marB="45710"/>
                </a:tc>
                <a:tc>
                  <a:txBody>
                    <a:bodyPr/>
                    <a:lstStyle/>
                    <a:p>
                      <a:pPr marL="0" algn="ctr" rtl="0"/>
                      <a:r>
                        <a:rPr lang="pl-PL" sz="1600" dirty="0"/>
                        <a:t>8</a:t>
                      </a:r>
                    </a:p>
                  </a:txBody>
                  <a:tcPr marL="91435" marR="91435" marT="45710" marB="45710"/>
                </a:tc>
                <a:tc>
                  <a:txBody>
                    <a:bodyPr/>
                    <a:lstStyle/>
                    <a:p>
                      <a:pPr marL="0" algn="ctr" rtl="0"/>
                      <a:endParaRPr lang="pl-PL" sz="1600" dirty="0"/>
                    </a:p>
                  </a:txBody>
                  <a:tcPr marL="91435" marR="91435" marT="45710" marB="45710"/>
                </a:tc>
                <a:tc>
                  <a:txBody>
                    <a:bodyPr/>
                    <a:lstStyle/>
                    <a:p>
                      <a:pPr marL="0" algn="ctr" rtl="0"/>
                      <a:endParaRPr lang="pl-PL" sz="1600" dirty="0"/>
                    </a:p>
                  </a:txBody>
                  <a:tcPr marL="91435" marR="91435" marT="45710" marB="45710"/>
                </a:tc>
                <a:extLst>
                  <a:ext uri="{0D108BD9-81ED-4DB2-BD59-A6C34878D82A}">
                    <a16:rowId xmlns:a16="http://schemas.microsoft.com/office/drawing/2014/main" val="323521106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object 2">
            <a:extLst>
              <a:ext uri="{FF2B5EF4-FFF2-40B4-BE49-F238E27FC236}">
                <a16:creationId xmlns:a16="http://schemas.microsoft.com/office/drawing/2014/main" id="{DAF6CC1F-BAF4-BDF4-F569-66C1707E50A6}"/>
              </a:ext>
            </a:extLst>
          </p:cNvPr>
          <p:cNvSpPr>
            <a:spLocks/>
          </p:cNvSpPr>
          <p:nvPr/>
        </p:nvSpPr>
        <p:spPr bwMode="auto">
          <a:xfrm>
            <a:off x="0" y="6389688"/>
            <a:ext cx="9144000" cy="63500"/>
          </a:xfrm>
          <a:custGeom>
            <a:avLst/>
            <a:gdLst>
              <a:gd name="T0" fmla="*/ 0 w 9144000"/>
              <a:gd name="T1" fmla="*/ 63755 h 62864"/>
              <a:gd name="T2" fmla="*/ 9144000 w 9144000"/>
              <a:gd name="T3" fmla="*/ 63755 h 62864"/>
              <a:gd name="T4" fmla="*/ 9144000 w 9144000"/>
              <a:gd name="T5" fmla="*/ 0 h 62864"/>
              <a:gd name="T6" fmla="*/ 0 w 9144000"/>
              <a:gd name="T7" fmla="*/ 0 h 62864"/>
              <a:gd name="T8" fmla="*/ 0 w 9144000"/>
              <a:gd name="T9" fmla="*/ 63755 h 6286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9144000" h="62864">
                <a:moveTo>
                  <a:pt x="0" y="62484"/>
                </a:moveTo>
                <a:lnTo>
                  <a:pt x="9144000" y="62484"/>
                </a:lnTo>
                <a:lnTo>
                  <a:pt x="9144000" y="0"/>
                </a:lnTo>
                <a:lnTo>
                  <a:pt x="0" y="0"/>
                </a:lnTo>
                <a:lnTo>
                  <a:pt x="0" y="62484"/>
                </a:lnTo>
                <a:close/>
              </a:path>
            </a:pathLst>
          </a:custGeom>
          <a:solidFill>
            <a:srgbClr val="9C043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pl-PL"/>
          </a:p>
        </p:txBody>
      </p:sp>
      <p:sp>
        <p:nvSpPr>
          <p:cNvPr id="4" name="object 4">
            <a:extLst>
              <a:ext uri="{FF2B5EF4-FFF2-40B4-BE49-F238E27FC236}">
                <a16:creationId xmlns:a16="http://schemas.microsoft.com/office/drawing/2014/main" id="{F729B955-7C39-6A87-D88B-D5BE714E679B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820863" y="249238"/>
            <a:ext cx="5856287" cy="430212"/>
          </a:xfrm>
        </p:spPr>
        <p:txBody>
          <a:bodyPr rtlCol="0"/>
          <a:lstStyle/>
          <a:p>
            <a:pPr marL="127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2800" spc="-5" dirty="0">
                <a:solidFill>
                  <a:srgbClr val="000000"/>
                </a:solidFill>
              </a:rPr>
              <a:t>RACHUNKOWOŚĆ MIĘDZYNARODOWA</a:t>
            </a:r>
            <a:endParaRPr sz="2800" dirty="0"/>
          </a:p>
        </p:txBody>
      </p:sp>
      <p:pic>
        <p:nvPicPr>
          <p:cNvPr id="10243" name="Obraz 8">
            <a:extLst>
              <a:ext uri="{FF2B5EF4-FFF2-40B4-BE49-F238E27FC236}">
                <a16:creationId xmlns:a16="http://schemas.microsoft.com/office/drawing/2014/main" id="{D29DA722-A657-5CDF-7431-F62B09F2DE6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413" y="-152400"/>
            <a:ext cx="860425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4" name="pole tekstowe 2">
            <a:extLst>
              <a:ext uri="{FF2B5EF4-FFF2-40B4-BE49-F238E27FC236}">
                <a16:creationId xmlns:a16="http://schemas.microsoft.com/office/drawing/2014/main" id="{27EE8BD9-8CC0-7C19-6C2B-60A53AC26F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33700" y="1143000"/>
            <a:ext cx="35052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pl-PL" altLang="pl-PL" b="1">
                <a:solidFill>
                  <a:srgbClr val="C00000"/>
                </a:solidFill>
              </a:rPr>
              <a:t>OPIS</a:t>
            </a:r>
            <a:endParaRPr lang="pl-PL" altLang="pl-PL" b="1">
              <a:solidFill>
                <a:srgbClr val="A4002E"/>
              </a:solidFill>
            </a:endParaRPr>
          </a:p>
        </p:txBody>
      </p:sp>
      <p:sp>
        <p:nvSpPr>
          <p:cNvPr id="7" name="pole tekstowe 6">
            <a:extLst>
              <a:ext uri="{FF2B5EF4-FFF2-40B4-BE49-F238E27FC236}">
                <a16:creationId xmlns:a16="http://schemas.microsoft.com/office/drawing/2014/main" id="{D19B08C4-E3F0-D78D-D01C-2C4F1D978AE0}"/>
              </a:ext>
            </a:extLst>
          </p:cNvPr>
          <p:cNvSpPr txBox="1"/>
          <p:nvPr/>
        </p:nvSpPr>
        <p:spPr>
          <a:xfrm>
            <a:off x="381000" y="1665288"/>
            <a:ext cx="8610600" cy="341632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l-PL" dirty="0">
                <a:latin typeface="+mn-lt"/>
              </a:rPr>
              <a:t>Umożliwia nabycie wiedzy i umiejętności niezbędnych do pracy w pionach księgowych i kontroli finansowej w korporacjach międzynarodowych oraz dużych polskich przedsiębiorstwach. Jest zgodna z akredytacją ACCA (dla egzaminów PM, AA, FM, FR). Dzięki ukończeniu tej ścieżki, uzyskuje się zwolnienie z 8 egzaminów. Poznaje się równocześnie założenia prawa korporacyjnego i audytu wewnętrznego.</a:t>
            </a:r>
          </a:p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latin typeface="+mn-lt"/>
            </a:endParaRPr>
          </a:p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l-PL" dirty="0">
                <a:latin typeface="+mn-lt"/>
              </a:rPr>
              <a:t>Perspektywy pracy: korporacje międzynarodowe (podatkowe i księgowe), duże przedsiębiorstwa (działy finansowe, audytu wewnętrznego), centra usług wspólnych.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l-PL" dirty="0">
                <a:latin typeface="+mn-lt"/>
              </a:rPr>
              <a:t> 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l-PL" dirty="0">
                <a:latin typeface="+mn-lt"/>
              </a:rPr>
              <a:t>Organizacje wspierające osoby zainteresowane: </a:t>
            </a:r>
            <a:r>
              <a:rPr lang="pl-PL" dirty="0">
                <a:latin typeface="+mn-lt"/>
                <a:hlinkClick r:id="rId3"/>
              </a:rPr>
              <a:t>https://accapolska.pl</a:t>
            </a:r>
            <a:endParaRPr lang="pl-PL" dirty="0">
              <a:latin typeface="+mn-lt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latin typeface="+mn-lt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solidFill>
                <a:schemeClr val="accent5">
                  <a:lumMod val="75000"/>
                </a:schemeClr>
              </a:solidFill>
              <a:latin typeface="+mn-lt"/>
            </a:endParaRPr>
          </a:p>
        </p:txBody>
      </p:sp>
      <p:pic>
        <p:nvPicPr>
          <p:cNvPr id="10" name="acca.png" descr="acca.png">
            <a:extLst>
              <a:ext uri="{FF2B5EF4-FFF2-40B4-BE49-F238E27FC236}">
                <a16:creationId xmlns:a16="http://schemas.microsoft.com/office/drawing/2014/main" id="{A57F7723-9E39-44B0-36C4-C7B5ABFAE76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79486" y="5171497"/>
            <a:ext cx="985027" cy="985026"/>
          </a:xfrm>
          <a:prstGeom prst="rect">
            <a:avLst/>
          </a:prstGeom>
          <a:ln w="12700">
            <a:miter lim="400000"/>
          </a:ln>
          <a:effectLst>
            <a:reflection stA="50000" endPos="40000" dir="5400000" sy="-100000" algn="bl" rotWithShape="0"/>
          </a:effec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object 2">
            <a:extLst>
              <a:ext uri="{FF2B5EF4-FFF2-40B4-BE49-F238E27FC236}">
                <a16:creationId xmlns:a16="http://schemas.microsoft.com/office/drawing/2014/main" id="{7ED052AD-3241-AC0E-F16A-7DD7483EFA3A}"/>
              </a:ext>
            </a:extLst>
          </p:cNvPr>
          <p:cNvSpPr>
            <a:spLocks/>
          </p:cNvSpPr>
          <p:nvPr/>
        </p:nvSpPr>
        <p:spPr bwMode="auto">
          <a:xfrm>
            <a:off x="0" y="6389688"/>
            <a:ext cx="9144000" cy="63500"/>
          </a:xfrm>
          <a:custGeom>
            <a:avLst/>
            <a:gdLst>
              <a:gd name="T0" fmla="*/ 0 w 9144000"/>
              <a:gd name="T1" fmla="*/ 63755 h 62864"/>
              <a:gd name="T2" fmla="*/ 9144000 w 9144000"/>
              <a:gd name="T3" fmla="*/ 63755 h 62864"/>
              <a:gd name="T4" fmla="*/ 9144000 w 9144000"/>
              <a:gd name="T5" fmla="*/ 0 h 62864"/>
              <a:gd name="T6" fmla="*/ 0 w 9144000"/>
              <a:gd name="T7" fmla="*/ 0 h 62864"/>
              <a:gd name="T8" fmla="*/ 0 w 9144000"/>
              <a:gd name="T9" fmla="*/ 63755 h 6286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9144000" h="62864">
                <a:moveTo>
                  <a:pt x="0" y="62484"/>
                </a:moveTo>
                <a:lnTo>
                  <a:pt x="9144000" y="62484"/>
                </a:lnTo>
                <a:lnTo>
                  <a:pt x="9144000" y="0"/>
                </a:lnTo>
                <a:lnTo>
                  <a:pt x="0" y="0"/>
                </a:lnTo>
                <a:lnTo>
                  <a:pt x="0" y="62484"/>
                </a:lnTo>
                <a:close/>
              </a:path>
            </a:pathLst>
          </a:custGeom>
          <a:solidFill>
            <a:srgbClr val="9C043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pl-PL"/>
          </a:p>
        </p:txBody>
      </p:sp>
      <p:sp>
        <p:nvSpPr>
          <p:cNvPr id="4" name="object 4">
            <a:extLst>
              <a:ext uri="{FF2B5EF4-FFF2-40B4-BE49-F238E27FC236}">
                <a16:creationId xmlns:a16="http://schemas.microsoft.com/office/drawing/2014/main" id="{8727DD62-9608-4B53-B32A-925C95AC0CF6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820863" y="249238"/>
            <a:ext cx="5856287" cy="430212"/>
          </a:xfrm>
        </p:spPr>
        <p:txBody>
          <a:bodyPr rtlCol="0"/>
          <a:lstStyle/>
          <a:p>
            <a:pPr marL="127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2800" spc="-5" dirty="0">
                <a:solidFill>
                  <a:srgbClr val="000000"/>
                </a:solidFill>
              </a:rPr>
              <a:t>RACHUNKOWOŚĆ MIĘDZYNARODOWA</a:t>
            </a:r>
            <a:endParaRPr sz="2800" dirty="0"/>
          </a:p>
        </p:txBody>
      </p:sp>
      <p:pic>
        <p:nvPicPr>
          <p:cNvPr id="11267" name="Obraz 8">
            <a:extLst>
              <a:ext uri="{FF2B5EF4-FFF2-40B4-BE49-F238E27FC236}">
                <a16:creationId xmlns:a16="http://schemas.microsoft.com/office/drawing/2014/main" id="{AB3CCBFD-00B4-C6FA-9E9E-2A4124696C1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413" y="-152400"/>
            <a:ext cx="860425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68" name="pole tekstowe 2">
            <a:extLst>
              <a:ext uri="{FF2B5EF4-FFF2-40B4-BE49-F238E27FC236}">
                <a16:creationId xmlns:a16="http://schemas.microsoft.com/office/drawing/2014/main" id="{CA5A7334-14B6-15A4-8095-C1EA5B1E8E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25650" y="1150938"/>
            <a:ext cx="53340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pl-PL" altLang="pl-PL" b="1" dirty="0">
                <a:solidFill>
                  <a:srgbClr val="A4002E"/>
                </a:solidFill>
              </a:rPr>
              <a:t>PRZEDMIOTY REALIZOWANE NA SPECJALNOŚCI</a:t>
            </a:r>
          </a:p>
        </p:txBody>
      </p:sp>
      <p:graphicFrame>
        <p:nvGraphicFramePr>
          <p:cNvPr id="5" name="Tabela 4">
            <a:extLst>
              <a:ext uri="{FF2B5EF4-FFF2-40B4-BE49-F238E27FC236}">
                <a16:creationId xmlns:a16="http://schemas.microsoft.com/office/drawing/2014/main" id="{ED7D7EEC-7D3F-6049-B475-7BE8479E9E7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0717401"/>
              </p:ext>
            </p:extLst>
          </p:nvPr>
        </p:nvGraphicFramePr>
        <p:xfrm>
          <a:off x="434975" y="1601788"/>
          <a:ext cx="8274050" cy="33521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1322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44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6939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6939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6939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6939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6939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6939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35146">
                <a:tc rowSpan="2">
                  <a:txBody>
                    <a:bodyPr/>
                    <a:lstStyle/>
                    <a:p>
                      <a:pPr algn="ctr"/>
                      <a:r>
                        <a:rPr lang="pl-PL" sz="1600" dirty="0"/>
                        <a:t>Nazwa przedmiotu</a:t>
                      </a:r>
                    </a:p>
                  </a:txBody>
                  <a:tcPr marL="91435" marR="91435" marT="45681" marB="45681"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pl-PL" sz="1600" dirty="0" err="1"/>
                        <a:t>Sem</a:t>
                      </a:r>
                      <a:r>
                        <a:rPr lang="pl-PL" sz="1600" dirty="0"/>
                        <a:t>.</a:t>
                      </a:r>
                    </a:p>
                  </a:txBody>
                  <a:tcPr marL="91435" marR="91435" marT="45681" marB="45681" anchor="ctr"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pl-PL" sz="1600" dirty="0"/>
                        <a:t>Stacjonarne</a:t>
                      </a:r>
                    </a:p>
                  </a:txBody>
                  <a:tcPr marL="91435" marR="91435" marT="45681" marB="45681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pl-PL" sz="1600" dirty="0"/>
                        <a:t>Niestacjonarne</a:t>
                      </a:r>
                    </a:p>
                  </a:txBody>
                  <a:tcPr marL="91435" marR="91435" marT="45681" marB="45681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7985">
                <a:tc vMerge="1">
                  <a:txBody>
                    <a:bodyPr/>
                    <a:lstStyle/>
                    <a:p>
                      <a:pPr algn="ctr"/>
                      <a:endParaRPr lang="pl-PL" sz="16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1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Wyk.</a:t>
                      </a:r>
                    </a:p>
                  </a:txBody>
                  <a:tcPr marL="91435" marR="91435" marT="45681" marB="45681" anchor="ctr"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1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Ćw.</a:t>
                      </a:r>
                    </a:p>
                  </a:txBody>
                  <a:tcPr marL="91435" marR="91435" marT="45681" marB="45681" anchor="ctr"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1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Ćw. </a:t>
                      </a:r>
                      <a:br>
                        <a:rPr lang="pl-PL" sz="1400" b="1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pl-PL" sz="1400" b="1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kom.</a:t>
                      </a:r>
                    </a:p>
                  </a:txBody>
                  <a:tcPr marL="91435" marR="91435" marT="45681" marB="45681" anchor="ctr"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1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Wyk.</a:t>
                      </a:r>
                    </a:p>
                  </a:txBody>
                  <a:tcPr marL="91435" marR="91435" marT="45681" marB="45681" anchor="ctr"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1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Ćw.</a:t>
                      </a:r>
                    </a:p>
                  </a:txBody>
                  <a:tcPr marL="91435" marR="91435" marT="45681" marB="45681" anchor="ctr"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1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Ćw. </a:t>
                      </a:r>
                      <a:br>
                        <a:rPr lang="pl-PL" sz="1400" b="1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pl-PL" sz="1400" b="1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kom.</a:t>
                      </a:r>
                    </a:p>
                  </a:txBody>
                  <a:tcPr marL="91435" marR="91435" marT="45681" marB="45681" anchor="ctr"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7570">
                <a:tc>
                  <a:txBody>
                    <a:bodyPr/>
                    <a:lstStyle/>
                    <a:p>
                      <a:pPr algn="l" rtl="0" fontAlgn="ctr"/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Ewidencja i sprawozdawczość międzynarodowa (</a:t>
                      </a:r>
                      <a:r>
                        <a:rPr lang="pl-PL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Egzamin</a:t>
                      </a:r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, ACCA FR)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/>
                        <a:t>III</a:t>
                      </a:r>
                    </a:p>
                  </a:txBody>
                  <a:tcPr marL="91435" marR="91435" marT="45681" marB="4568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/>
                        <a:t>45</a:t>
                      </a:r>
                    </a:p>
                  </a:txBody>
                  <a:tcPr marL="91435" marR="91435" marT="45681" marB="4568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/>
                        <a:t>45</a:t>
                      </a:r>
                    </a:p>
                  </a:txBody>
                  <a:tcPr marL="91435" marR="91435" marT="45681" marB="45681"/>
                </a:tc>
                <a:tc>
                  <a:txBody>
                    <a:bodyPr/>
                    <a:lstStyle/>
                    <a:p>
                      <a:pPr algn="ctr"/>
                      <a:endParaRPr lang="pl-PL" sz="1600" dirty="0"/>
                    </a:p>
                  </a:txBody>
                  <a:tcPr marL="91435" marR="91435" marT="45681" marB="4568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/>
                        <a:t>24</a:t>
                      </a:r>
                    </a:p>
                  </a:txBody>
                  <a:tcPr marL="91435" marR="91435" marT="45681" marB="4568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/>
                        <a:t>24</a:t>
                      </a:r>
                    </a:p>
                  </a:txBody>
                  <a:tcPr marL="91435" marR="91435" marT="45681" marB="45681"/>
                </a:tc>
                <a:tc>
                  <a:txBody>
                    <a:bodyPr/>
                    <a:lstStyle/>
                    <a:p>
                      <a:pPr algn="ctr"/>
                      <a:endParaRPr lang="pl-PL" sz="1600" dirty="0"/>
                    </a:p>
                  </a:txBody>
                  <a:tcPr marL="91435" marR="91435" marT="45681" marB="45681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5146">
                <a:tc>
                  <a:txBody>
                    <a:bodyPr/>
                    <a:lstStyle/>
                    <a:p>
                      <a:pPr algn="l" rtl="0" fontAlgn="ctr"/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Performance Management (</a:t>
                      </a:r>
                      <a:r>
                        <a:rPr lang="pl-PL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Egzamin</a:t>
                      </a:r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, ACCA PM)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dirty="0"/>
                        <a:t>III</a:t>
                      </a:r>
                    </a:p>
                  </a:txBody>
                  <a:tcPr marL="91435" marR="91435" marT="45681" marB="4568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/>
                        <a:t>30</a:t>
                      </a:r>
                    </a:p>
                  </a:txBody>
                  <a:tcPr marL="91435" marR="91435" marT="45681" marB="4568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/>
                        <a:t>30</a:t>
                      </a:r>
                    </a:p>
                  </a:txBody>
                  <a:tcPr marL="91435" marR="91435" marT="45681" marB="45681"/>
                </a:tc>
                <a:tc>
                  <a:txBody>
                    <a:bodyPr/>
                    <a:lstStyle/>
                    <a:p>
                      <a:pPr algn="ctr"/>
                      <a:endParaRPr lang="pl-PL" sz="1600" dirty="0"/>
                    </a:p>
                  </a:txBody>
                  <a:tcPr marL="91435" marR="91435" marT="45681" marB="4568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/>
                        <a:t>16</a:t>
                      </a:r>
                    </a:p>
                  </a:txBody>
                  <a:tcPr marL="91435" marR="91435" marT="45681" marB="4568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/>
                        <a:t>16</a:t>
                      </a:r>
                    </a:p>
                  </a:txBody>
                  <a:tcPr marL="91435" marR="91435" marT="45681" marB="45681"/>
                </a:tc>
                <a:tc>
                  <a:txBody>
                    <a:bodyPr/>
                    <a:lstStyle/>
                    <a:p>
                      <a:pPr algn="ctr"/>
                      <a:endParaRPr lang="pl-PL" sz="1600" dirty="0"/>
                    </a:p>
                  </a:txBody>
                  <a:tcPr marL="91435" marR="91435" marT="45681" marB="45681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5146">
                <a:tc>
                  <a:txBody>
                    <a:bodyPr/>
                    <a:lstStyle/>
                    <a:p>
                      <a:pPr algn="l" rtl="0" fontAlgn="ctr"/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Prawo korporacyjne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dirty="0"/>
                        <a:t>III</a:t>
                      </a:r>
                    </a:p>
                  </a:txBody>
                  <a:tcPr marL="91435" marR="91435" marT="45681" marB="4568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/>
                        <a:t>15</a:t>
                      </a:r>
                    </a:p>
                  </a:txBody>
                  <a:tcPr marL="91435" marR="91435" marT="45681" marB="4568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/>
                        <a:t>15</a:t>
                      </a:r>
                    </a:p>
                  </a:txBody>
                  <a:tcPr marL="91435" marR="91435" marT="45681" marB="45681"/>
                </a:tc>
                <a:tc>
                  <a:txBody>
                    <a:bodyPr/>
                    <a:lstStyle/>
                    <a:p>
                      <a:pPr algn="ctr"/>
                      <a:endParaRPr lang="pl-PL" sz="1600" dirty="0"/>
                    </a:p>
                  </a:txBody>
                  <a:tcPr marL="91435" marR="91435" marT="45681" marB="4568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/>
                        <a:t>8</a:t>
                      </a:r>
                    </a:p>
                  </a:txBody>
                  <a:tcPr marL="91435" marR="91435" marT="45681" marB="4568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/>
                        <a:t>8</a:t>
                      </a:r>
                    </a:p>
                  </a:txBody>
                  <a:tcPr marL="91435" marR="91435" marT="45681" marB="45681"/>
                </a:tc>
                <a:tc>
                  <a:txBody>
                    <a:bodyPr/>
                    <a:lstStyle/>
                    <a:p>
                      <a:pPr algn="ctr"/>
                      <a:endParaRPr lang="pl-PL" sz="1600" dirty="0"/>
                    </a:p>
                  </a:txBody>
                  <a:tcPr marL="91435" marR="91435" marT="45681" marB="45681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5146">
                <a:tc>
                  <a:txBody>
                    <a:bodyPr/>
                    <a:lstStyle/>
                    <a:p>
                      <a:pPr algn="l" rtl="0" fontAlgn="ctr"/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Audyt finansowy (</a:t>
                      </a:r>
                      <a:r>
                        <a:rPr lang="pl-PL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Egzamin</a:t>
                      </a:r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, ACCA AA)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dirty="0"/>
                        <a:t>IV</a:t>
                      </a:r>
                    </a:p>
                  </a:txBody>
                  <a:tcPr marL="91435" marR="91435" marT="45681" marB="4568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/>
                        <a:t>30</a:t>
                      </a:r>
                    </a:p>
                  </a:txBody>
                  <a:tcPr marL="91435" marR="91435" marT="45681" marB="4568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/>
                        <a:t>30</a:t>
                      </a:r>
                    </a:p>
                  </a:txBody>
                  <a:tcPr marL="91435" marR="91435" marT="45681" marB="45681"/>
                </a:tc>
                <a:tc>
                  <a:txBody>
                    <a:bodyPr/>
                    <a:lstStyle/>
                    <a:p>
                      <a:pPr algn="ctr"/>
                      <a:endParaRPr lang="pl-PL" sz="1600" dirty="0"/>
                    </a:p>
                  </a:txBody>
                  <a:tcPr marL="91435" marR="91435" marT="45681" marB="4568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/>
                        <a:t>16</a:t>
                      </a:r>
                    </a:p>
                  </a:txBody>
                  <a:tcPr marL="91435" marR="91435" marT="45681" marB="4568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/>
                        <a:t>16</a:t>
                      </a:r>
                    </a:p>
                  </a:txBody>
                  <a:tcPr marL="91435" marR="91435" marT="45681" marB="45681"/>
                </a:tc>
                <a:tc>
                  <a:txBody>
                    <a:bodyPr/>
                    <a:lstStyle/>
                    <a:p>
                      <a:pPr algn="ctr"/>
                      <a:endParaRPr lang="pl-PL" sz="1600" dirty="0"/>
                    </a:p>
                  </a:txBody>
                  <a:tcPr marL="91435" marR="91435" marT="45681" marB="45681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5146">
                <a:tc>
                  <a:txBody>
                    <a:bodyPr/>
                    <a:lstStyle/>
                    <a:p>
                      <a:pPr algn="l" rtl="0" fontAlgn="ctr"/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Business Analysis (</a:t>
                      </a:r>
                      <a:r>
                        <a:rPr lang="pl-PL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Egzamin</a:t>
                      </a:r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, ACCA FM)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/>
                        <a:t>IV</a:t>
                      </a:r>
                    </a:p>
                  </a:txBody>
                  <a:tcPr marL="91435" marR="91435" marT="45681" marB="4568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/>
                        <a:t>45</a:t>
                      </a:r>
                    </a:p>
                  </a:txBody>
                  <a:tcPr marL="91435" marR="91435" marT="45681" marB="4568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/>
                        <a:t>30</a:t>
                      </a:r>
                    </a:p>
                  </a:txBody>
                  <a:tcPr marL="91435" marR="91435" marT="45681" marB="45681"/>
                </a:tc>
                <a:tc>
                  <a:txBody>
                    <a:bodyPr/>
                    <a:lstStyle/>
                    <a:p>
                      <a:pPr marL="0" algn="ctr" rtl="0"/>
                      <a:endParaRPr lang="pl-PL" sz="1600" dirty="0"/>
                    </a:p>
                  </a:txBody>
                  <a:tcPr marL="91435" marR="91435" marT="45681" marB="4568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/>
                        <a:t>24</a:t>
                      </a:r>
                    </a:p>
                  </a:txBody>
                  <a:tcPr marL="91435" marR="91435" marT="45681" marB="4568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/>
                        <a:t>16</a:t>
                      </a:r>
                    </a:p>
                  </a:txBody>
                  <a:tcPr marL="91435" marR="91435" marT="45681" marB="45681"/>
                </a:tc>
                <a:tc>
                  <a:txBody>
                    <a:bodyPr/>
                    <a:lstStyle/>
                    <a:p>
                      <a:pPr marL="0" algn="ctr" rtl="0"/>
                      <a:endParaRPr lang="pl-PL" sz="1600" dirty="0"/>
                    </a:p>
                  </a:txBody>
                  <a:tcPr marL="91435" marR="91435" marT="45681" marB="45681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35146">
                <a:tc>
                  <a:txBody>
                    <a:bodyPr/>
                    <a:lstStyle/>
                    <a:p>
                      <a:pPr algn="l" rtl="0" fontAlgn="ctr"/>
                      <a:r>
                        <a:rPr lang="pl-PL" sz="1600" b="0" i="0" u="none" strike="noStrike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Etyka i normy zawodowe</a:t>
                      </a:r>
                      <a:endParaRPr lang="pl-PL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/>
                      <a:r>
                        <a:rPr lang="pl-PL" sz="1600" dirty="0"/>
                        <a:t>IV</a:t>
                      </a:r>
                    </a:p>
                  </a:txBody>
                  <a:tcPr marL="91435" marR="91435" marT="45681" marB="45681"/>
                </a:tc>
                <a:tc>
                  <a:txBody>
                    <a:bodyPr/>
                    <a:lstStyle/>
                    <a:p>
                      <a:pPr marL="0" algn="ctr" rtl="0"/>
                      <a:r>
                        <a:rPr lang="pl-PL" sz="1600" dirty="0"/>
                        <a:t>15</a:t>
                      </a:r>
                    </a:p>
                  </a:txBody>
                  <a:tcPr marL="91435" marR="91435" marT="45681" marB="45681"/>
                </a:tc>
                <a:tc>
                  <a:txBody>
                    <a:bodyPr/>
                    <a:lstStyle/>
                    <a:p>
                      <a:pPr marL="0" algn="ctr" rtl="0"/>
                      <a:endParaRPr lang="pl-PL" sz="1600" dirty="0"/>
                    </a:p>
                  </a:txBody>
                  <a:tcPr marL="91435" marR="91435" marT="45681" marB="45681"/>
                </a:tc>
                <a:tc>
                  <a:txBody>
                    <a:bodyPr/>
                    <a:lstStyle/>
                    <a:p>
                      <a:pPr marL="0" algn="ctr" rtl="0"/>
                      <a:endParaRPr lang="pl-PL" sz="1600" dirty="0"/>
                    </a:p>
                  </a:txBody>
                  <a:tcPr marL="91435" marR="91435" marT="45681" marB="45681"/>
                </a:tc>
                <a:tc>
                  <a:txBody>
                    <a:bodyPr/>
                    <a:lstStyle/>
                    <a:p>
                      <a:pPr marL="0" algn="ctr" rtl="0"/>
                      <a:r>
                        <a:rPr lang="pl-PL" sz="1600" dirty="0"/>
                        <a:t>8</a:t>
                      </a:r>
                    </a:p>
                  </a:txBody>
                  <a:tcPr marL="91435" marR="91435" marT="45681" marB="45681"/>
                </a:tc>
                <a:tc>
                  <a:txBody>
                    <a:bodyPr/>
                    <a:lstStyle/>
                    <a:p>
                      <a:pPr marL="0" algn="ctr" rtl="0"/>
                      <a:endParaRPr lang="pl-PL" sz="1600" dirty="0"/>
                    </a:p>
                  </a:txBody>
                  <a:tcPr marL="91435" marR="91435" marT="45681" marB="45681"/>
                </a:tc>
                <a:tc>
                  <a:txBody>
                    <a:bodyPr/>
                    <a:lstStyle/>
                    <a:p>
                      <a:pPr marL="0" algn="ctr" rtl="0"/>
                      <a:endParaRPr lang="pl-PL" sz="1600" dirty="0"/>
                    </a:p>
                  </a:txBody>
                  <a:tcPr marL="91435" marR="91435" marT="45681" marB="45681"/>
                </a:tc>
                <a:extLst>
                  <a:ext uri="{0D108BD9-81ED-4DB2-BD59-A6C34878D82A}">
                    <a16:rowId xmlns:a16="http://schemas.microsoft.com/office/drawing/2014/main" val="2099218144"/>
                  </a:ext>
                </a:extLst>
              </a:tr>
              <a:tr h="335146">
                <a:tc>
                  <a:txBody>
                    <a:bodyPr/>
                    <a:lstStyle/>
                    <a:p>
                      <a:pPr algn="l" rtl="0" fontAlgn="ctr"/>
                      <a:r>
                        <a:rPr lang="pl-PL" sz="1600" b="0" i="0" u="none" strike="noStrike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Internal</a:t>
                      </a:r>
                      <a:r>
                        <a:rPr lang="pl-PL" sz="1600" b="0" i="0" u="none" strike="noStrike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Auditing</a:t>
                      </a:r>
                      <a:endParaRPr lang="pl-PL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/>
                      <a:r>
                        <a:rPr lang="pl-PL" sz="1600" dirty="0"/>
                        <a:t>IV</a:t>
                      </a:r>
                    </a:p>
                  </a:txBody>
                  <a:tcPr marL="91435" marR="91435" marT="45681" marB="45681"/>
                </a:tc>
                <a:tc>
                  <a:txBody>
                    <a:bodyPr/>
                    <a:lstStyle/>
                    <a:p>
                      <a:pPr marL="0" algn="ctr" rtl="0"/>
                      <a:r>
                        <a:rPr lang="pl-PL" sz="1600" dirty="0"/>
                        <a:t>15</a:t>
                      </a:r>
                    </a:p>
                  </a:txBody>
                  <a:tcPr marL="91435" marR="91435" marT="45681" marB="45681"/>
                </a:tc>
                <a:tc>
                  <a:txBody>
                    <a:bodyPr/>
                    <a:lstStyle/>
                    <a:p>
                      <a:pPr marL="0" algn="ctr" rtl="0"/>
                      <a:r>
                        <a:rPr lang="pl-PL" sz="1600" dirty="0"/>
                        <a:t>15</a:t>
                      </a:r>
                    </a:p>
                  </a:txBody>
                  <a:tcPr marL="91435" marR="91435" marT="45681" marB="45681"/>
                </a:tc>
                <a:tc>
                  <a:txBody>
                    <a:bodyPr/>
                    <a:lstStyle/>
                    <a:p>
                      <a:pPr marL="0" algn="ctr" rtl="0"/>
                      <a:endParaRPr lang="pl-PL" sz="1600" dirty="0"/>
                    </a:p>
                  </a:txBody>
                  <a:tcPr marL="91435" marR="91435" marT="45681" marB="45681"/>
                </a:tc>
                <a:tc>
                  <a:txBody>
                    <a:bodyPr/>
                    <a:lstStyle/>
                    <a:p>
                      <a:pPr marL="0" algn="ctr" rtl="0"/>
                      <a:r>
                        <a:rPr lang="pl-PL" sz="1600" dirty="0"/>
                        <a:t>8</a:t>
                      </a:r>
                    </a:p>
                  </a:txBody>
                  <a:tcPr marL="91435" marR="91435" marT="45681" marB="45681"/>
                </a:tc>
                <a:tc>
                  <a:txBody>
                    <a:bodyPr/>
                    <a:lstStyle/>
                    <a:p>
                      <a:pPr marL="0" algn="ctr" rtl="0"/>
                      <a:r>
                        <a:rPr lang="pl-PL" sz="1600" dirty="0"/>
                        <a:t>8</a:t>
                      </a:r>
                    </a:p>
                  </a:txBody>
                  <a:tcPr marL="91435" marR="91435" marT="45681" marB="45681"/>
                </a:tc>
                <a:tc>
                  <a:txBody>
                    <a:bodyPr/>
                    <a:lstStyle/>
                    <a:p>
                      <a:pPr marL="0" algn="ctr" rtl="0"/>
                      <a:endParaRPr lang="pl-PL" sz="1600" dirty="0"/>
                    </a:p>
                  </a:txBody>
                  <a:tcPr marL="91435" marR="91435" marT="45681" marB="45681"/>
                </a:tc>
                <a:extLst>
                  <a:ext uri="{0D108BD9-81ED-4DB2-BD59-A6C34878D82A}">
                    <a16:rowId xmlns:a16="http://schemas.microsoft.com/office/drawing/2014/main" val="2802831055"/>
                  </a:ext>
                </a:extLst>
              </a:tr>
            </a:tbl>
          </a:graphicData>
        </a:graphic>
      </p:graphicFrame>
      <p:pic>
        <p:nvPicPr>
          <p:cNvPr id="10" name="acca.png" descr="acca.png">
            <a:extLst>
              <a:ext uri="{FF2B5EF4-FFF2-40B4-BE49-F238E27FC236}">
                <a16:creationId xmlns:a16="http://schemas.microsoft.com/office/drawing/2014/main" id="{CEA4EF01-EBBA-1CDE-1435-89A46B16994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79486" y="5171497"/>
            <a:ext cx="985027" cy="985026"/>
          </a:xfrm>
          <a:prstGeom prst="rect">
            <a:avLst/>
          </a:prstGeom>
          <a:ln w="12700">
            <a:miter lim="400000"/>
          </a:ln>
          <a:effectLst>
            <a:reflection stA="50000" endPos="40000" dir="5400000" sy="-100000" algn="bl" rotWithShape="0"/>
          </a:effec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object 2">
            <a:extLst>
              <a:ext uri="{FF2B5EF4-FFF2-40B4-BE49-F238E27FC236}">
                <a16:creationId xmlns:a16="http://schemas.microsoft.com/office/drawing/2014/main" id="{F8C823CF-F840-8FBE-145E-B36BE4BC9250}"/>
              </a:ext>
            </a:extLst>
          </p:cNvPr>
          <p:cNvSpPr>
            <a:spLocks/>
          </p:cNvSpPr>
          <p:nvPr/>
        </p:nvSpPr>
        <p:spPr bwMode="auto">
          <a:xfrm>
            <a:off x="0" y="6389688"/>
            <a:ext cx="9144000" cy="63500"/>
          </a:xfrm>
          <a:custGeom>
            <a:avLst/>
            <a:gdLst>
              <a:gd name="T0" fmla="*/ 0 w 9144000"/>
              <a:gd name="T1" fmla="*/ 63755 h 62864"/>
              <a:gd name="T2" fmla="*/ 9144000 w 9144000"/>
              <a:gd name="T3" fmla="*/ 63755 h 62864"/>
              <a:gd name="T4" fmla="*/ 9144000 w 9144000"/>
              <a:gd name="T5" fmla="*/ 0 h 62864"/>
              <a:gd name="T6" fmla="*/ 0 w 9144000"/>
              <a:gd name="T7" fmla="*/ 0 h 62864"/>
              <a:gd name="T8" fmla="*/ 0 w 9144000"/>
              <a:gd name="T9" fmla="*/ 63755 h 6286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9144000" h="62864">
                <a:moveTo>
                  <a:pt x="0" y="62484"/>
                </a:moveTo>
                <a:lnTo>
                  <a:pt x="9144000" y="62484"/>
                </a:lnTo>
                <a:lnTo>
                  <a:pt x="9144000" y="0"/>
                </a:lnTo>
                <a:lnTo>
                  <a:pt x="0" y="0"/>
                </a:lnTo>
                <a:lnTo>
                  <a:pt x="0" y="62484"/>
                </a:lnTo>
                <a:close/>
              </a:path>
            </a:pathLst>
          </a:custGeom>
          <a:solidFill>
            <a:srgbClr val="9C043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pl-PL"/>
          </a:p>
        </p:txBody>
      </p:sp>
      <p:sp>
        <p:nvSpPr>
          <p:cNvPr id="4" name="object 4">
            <a:extLst>
              <a:ext uri="{FF2B5EF4-FFF2-40B4-BE49-F238E27FC236}">
                <a16:creationId xmlns:a16="http://schemas.microsoft.com/office/drawing/2014/main" id="{41C25898-32BA-2BA8-289F-D816487E063C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820863" y="249238"/>
            <a:ext cx="5856287" cy="430212"/>
          </a:xfrm>
        </p:spPr>
        <p:txBody>
          <a:bodyPr rtlCol="0"/>
          <a:lstStyle/>
          <a:p>
            <a:pPr marL="127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2800" spc="-5" dirty="0">
                <a:solidFill>
                  <a:srgbClr val="000000"/>
                </a:solidFill>
              </a:rPr>
              <a:t>RACHUNKOWOŚĆ MIĘDZYNARODOWA</a:t>
            </a:r>
            <a:endParaRPr sz="2800" dirty="0"/>
          </a:p>
        </p:txBody>
      </p:sp>
      <p:pic>
        <p:nvPicPr>
          <p:cNvPr id="12291" name="Obraz 8">
            <a:extLst>
              <a:ext uri="{FF2B5EF4-FFF2-40B4-BE49-F238E27FC236}">
                <a16:creationId xmlns:a16="http://schemas.microsoft.com/office/drawing/2014/main" id="{587FABE6-AA8A-10E7-E401-AFBC23C8AF9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413" y="-152400"/>
            <a:ext cx="860425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2" name="pole tekstowe 2">
            <a:extLst>
              <a:ext uri="{FF2B5EF4-FFF2-40B4-BE49-F238E27FC236}">
                <a16:creationId xmlns:a16="http://schemas.microsoft.com/office/drawing/2014/main" id="{2BC3E1EF-A9FD-498E-86E3-DEFEE13CFA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33700" y="1143000"/>
            <a:ext cx="35052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pl-PL" altLang="pl-PL" b="1">
                <a:solidFill>
                  <a:srgbClr val="C00000"/>
                </a:solidFill>
              </a:rPr>
              <a:t>DODATKOWE INFORMACJE</a:t>
            </a:r>
            <a:endParaRPr lang="pl-PL" altLang="pl-PL" b="1">
              <a:solidFill>
                <a:srgbClr val="A4002E"/>
              </a:solidFill>
            </a:endParaRPr>
          </a:p>
        </p:txBody>
      </p:sp>
      <p:graphicFrame>
        <p:nvGraphicFramePr>
          <p:cNvPr id="6" name="Tabela 5">
            <a:extLst>
              <a:ext uri="{FF2B5EF4-FFF2-40B4-BE49-F238E27FC236}">
                <a16:creationId xmlns:a16="http://schemas.microsoft.com/office/drawing/2014/main" id="{3CC44890-795E-559F-0B2A-BD97F41C944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190450"/>
              </p:ext>
            </p:extLst>
          </p:nvPr>
        </p:nvGraphicFramePr>
        <p:xfrm>
          <a:off x="838200" y="1574800"/>
          <a:ext cx="7543800" cy="3076572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193640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693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870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5105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3118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100">
                          <a:effectLst/>
                        </a:rPr>
                        <a:t>PRZEDMIOT ACCA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861" marR="45861" marT="45875" marB="45875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100">
                          <a:effectLst/>
                        </a:rPr>
                        <a:t>AKREDYTACJA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861" marR="45861" marT="45875" marB="45875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100">
                          <a:effectLst/>
                        </a:rPr>
                        <a:t>PRZEDMIOT UEW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861" marR="45861" marT="45875" marB="45875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100">
                          <a:effectLst/>
                        </a:rPr>
                        <a:t>JĘZYK PRZEDMIOTU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861" marR="45861" marT="45875" marB="45875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118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100" dirty="0">
                          <a:effectLst/>
                        </a:rPr>
                        <a:t>BT Business and Technology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861" marR="45861" marT="45875" marB="45875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 err="1">
                          <a:effectLst/>
                        </a:rPr>
                        <a:t>RiP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861" marR="45861" marT="45875" marB="45875" anchor="ctr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100" dirty="0">
                          <a:effectLst/>
                        </a:rPr>
                        <a:t>automatyczna akredytacja za ukończenie kierunku 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861" marR="45861" marT="45875" marB="45875" anchor="ctr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118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100" dirty="0">
                          <a:effectLst/>
                        </a:rPr>
                        <a:t>MA Management Accounting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861" marR="45861" marT="45875" marB="45875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 err="1">
                          <a:effectLst/>
                        </a:rPr>
                        <a:t>RiP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861" marR="45861" marT="45875" marB="45875" anchor="ctr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100" dirty="0">
                          <a:effectLst/>
                        </a:rPr>
                        <a:t>automatyczna akredytacja za ukończenie kierunku 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861" marR="45861" marT="45875" marB="45875" anchor="ctr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118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100">
                          <a:effectLst/>
                        </a:rPr>
                        <a:t>FA Financial Accounting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861" marR="45861" marT="45875" marB="45875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RiP</a:t>
                      </a:r>
                      <a:endParaRPr kumimoji="0" lang="pl-PL" sz="11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861" marR="45861" marT="45875" marB="45875" anchor="ctr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100" dirty="0">
                          <a:effectLst/>
                        </a:rPr>
                        <a:t>automatyczna akredytacja za ukończenie kierunku 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861" marR="45861" marT="45875" marB="45875" anchor="ctr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118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LW Corporate and Business Law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861" marR="45861" marT="45875" marB="45875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RiP</a:t>
                      </a:r>
                      <a:endParaRPr kumimoji="0" lang="pl-PL" sz="11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861" marR="45861" marT="45875" marB="45875" anchor="ctr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100" dirty="0">
                          <a:effectLst/>
                        </a:rPr>
                        <a:t>automatyczna akredytacja za ukończenie kierunku 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861" marR="45861" marT="45875" marB="45875" anchor="ctr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118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100">
                          <a:effectLst/>
                        </a:rPr>
                        <a:t>PM Performance Management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861" marR="45861" marT="45875" marB="45875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100" dirty="0">
                          <a:effectLst/>
                        </a:rPr>
                        <a:t>RM na </a:t>
                      </a:r>
                      <a:r>
                        <a:rPr lang="pl-PL" sz="1100" dirty="0" err="1">
                          <a:effectLst/>
                        </a:rPr>
                        <a:t>RiP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861" marR="45861" marT="45875" marB="45875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100" b="1" dirty="0">
                          <a:effectLst/>
                        </a:rPr>
                        <a:t>Performance Management</a:t>
                      </a:r>
                      <a:endParaRPr lang="pl-PL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861" marR="45861" marT="45875" marB="45875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100" dirty="0">
                          <a:effectLst/>
                        </a:rPr>
                        <a:t>ENG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861" marR="45861" marT="45875" marB="45875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2713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100">
                          <a:effectLst/>
                        </a:rPr>
                        <a:t>FR Financial Reporting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861" marR="45861" marT="45875" marB="45875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100" dirty="0">
                          <a:effectLst/>
                        </a:rPr>
                        <a:t>RM na </a:t>
                      </a:r>
                      <a:r>
                        <a:rPr lang="pl-PL" sz="1100" dirty="0" err="1">
                          <a:effectLst/>
                        </a:rPr>
                        <a:t>RiP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861" marR="45861" marT="45875" marB="45875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100" b="1" dirty="0">
                          <a:effectLst/>
                        </a:rPr>
                        <a:t>Ewidencja i sprawozdawczość międzynarodowa</a:t>
                      </a:r>
                      <a:endParaRPr lang="pl-PL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861" marR="45861" marT="45875" marB="45875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100">
                          <a:effectLst/>
                        </a:rPr>
                        <a:t>PL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861" marR="45861" marT="45875" marB="45875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3118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100">
                          <a:effectLst/>
                        </a:rPr>
                        <a:t>AA Audit and Assurance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861" marR="45861" marT="45875" marB="45875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100" dirty="0">
                          <a:effectLst/>
                        </a:rPr>
                        <a:t>RM na </a:t>
                      </a:r>
                      <a:r>
                        <a:rPr lang="pl-PL" sz="1100" dirty="0" err="1">
                          <a:effectLst/>
                        </a:rPr>
                        <a:t>RiP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861" marR="45861" marT="45875" marB="45875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100" b="1" dirty="0">
                          <a:effectLst/>
                        </a:rPr>
                        <a:t>Audyt finansowy</a:t>
                      </a:r>
                      <a:endParaRPr lang="pl-PL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861" marR="45861" marT="45875" marB="45875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100">
                          <a:effectLst/>
                        </a:rPr>
                        <a:t>PL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861" marR="45861" marT="45875" marB="45875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3118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100">
                          <a:effectLst/>
                        </a:rPr>
                        <a:t>FM Financial Management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861" marR="45861" marT="45875" marB="45875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100" dirty="0">
                          <a:effectLst/>
                        </a:rPr>
                        <a:t>RM na </a:t>
                      </a:r>
                      <a:r>
                        <a:rPr lang="pl-PL" sz="1100" dirty="0" err="1">
                          <a:effectLst/>
                        </a:rPr>
                        <a:t>RiP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861" marR="45861" marT="45875" marB="45875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100" b="1" dirty="0">
                          <a:effectLst/>
                        </a:rPr>
                        <a:t>Business Analysis</a:t>
                      </a:r>
                      <a:endParaRPr lang="pl-PL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861" marR="45861" marT="45875" marB="45875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100" dirty="0">
                          <a:effectLst/>
                        </a:rPr>
                        <a:t>ENG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861" marR="45861" marT="45875" marB="45875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pic>
        <p:nvPicPr>
          <p:cNvPr id="12" name="acca.png" descr="acca.png">
            <a:extLst>
              <a:ext uri="{FF2B5EF4-FFF2-40B4-BE49-F238E27FC236}">
                <a16:creationId xmlns:a16="http://schemas.microsoft.com/office/drawing/2014/main" id="{6B38EB03-A538-E4BC-F95D-6F192C4225C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79486" y="5171497"/>
            <a:ext cx="985027" cy="985026"/>
          </a:xfrm>
          <a:prstGeom prst="rect">
            <a:avLst/>
          </a:prstGeom>
          <a:ln w="12700">
            <a:miter lim="400000"/>
          </a:ln>
          <a:effectLst>
            <a:reflection stA="50000" endPos="40000" dir="5400000" sy="-100000" algn="bl" rotWithShape="0"/>
          </a:effec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object 2">
            <a:extLst>
              <a:ext uri="{FF2B5EF4-FFF2-40B4-BE49-F238E27FC236}">
                <a16:creationId xmlns:a16="http://schemas.microsoft.com/office/drawing/2014/main" id="{19923DB2-264F-FDBE-4D69-A6734103BB1E}"/>
              </a:ext>
            </a:extLst>
          </p:cNvPr>
          <p:cNvSpPr>
            <a:spLocks/>
          </p:cNvSpPr>
          <p:nvPr/>
        </p:nvSpPr>
        <p:spPr bwMode="auto">
          <a:xfrm>
            <a:off x="0" y="6389688"/>
            <a:ext cx="9144000" cy="63500"/>
          </a:xfrm>
          <a:custGeom>
            <a:avLst/>
            <a:gdLst>
              <a:gd name="T0" fmla="*/ 0 w 9144000"/>
              <a:gd name="T1" fmla="*/ 63755 h 62864"/>
              <a:gd name="T2" fmla="*/ 9144000 w 9144000"/>
              <a:gd name="T3" fmla="*/ 63755 h 62864"/>
              <a:gd name="T4" fmla="*/ 9144000 w 9144000"/>
              <a:gd name="T5" fmla="*/ 0 h 62864"/>
              <a:gd name="T6" fmla="*/ 0 w 9144000"/>
              <a:gd name="T7" fmla="*/ 0 h 62864"/>
              <a:gd name="T8" fmla="*/ 0 w 9144000"/>
              <a:gd name="T9" fmla="*/ 63755 h 6286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9144000" h="62864">
                <a:moveTo>
                  <a:pt x="0" y="62484"/>
                </a:moveTo>
                <a:lnTo>
                  <a:pt x="9144000" y="62484"/>
                </a:lnTo>
                <a:lnTo>
                  <a:pt x="9144000" y="0"/>
                </a:lnTo>
                <a:lnTo>
                  <a:pt x="0" y="0"/>
                </a:lnTo>
                <a:lnTo>
                  <a:pt x="0" y="62484"/>
                </a:lnTo>
                <a:close/>
              </a:path>
            </a:pathLst>
          </a:custGeom>
          <a:solidFill>
            <a:srgbClr val="9C043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pl-PL"/>
          </a:p>
        </p:txBody>
      </p:sp>
      <p:sp>
        <p:nvSpPr>
          <p:cNvPr id="4" name="object 4">
            <a:extLst>
              <a:ext uri="{FF2B5EF4-FFF2-40B4-BE49-F238E27FC236}">
                <a16:creationId xmlns:a16="http://schemas.microsoft.com/office/drawing/2014/main" id="{3792F432-465D-90F8-B086-01AD533EFDB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820863" y="249238"/>
            <a:ext cx="5856287" cy="461962"/>
          </a:xfrm>
        </p:spPr>
        <p:txBody>
          <a:bodyPr rtlCol="0"/>
          <a:lstStyle/>
          <a:p>
            <a:pPr marL="127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3000" spc="-5" dirty="0">
                <a:solidFill>
                  <a:srgbClr val="000000"/>
                </a:solidFill>
              </a:rPr>
              <a:t>BIEGŁY REWIDENT</a:t>
            </a:r>
            <a:endParaRPr sz="3000" dirty="0"/>
          </a:p>
        </p:txBody>
      </p:sp>
      <p:pic>
        <p:nvPicPr>
          <p:cNvPr id="13315" name="Obraz 8">
            <a:extLst>
              <a:ext uri="{FF2B5EF4-FFF2-40B4-BE49-F238E27FC236}">
                <a16:creationId xmlns:a16="http://schemas.microsoft.com/office/drawing/2014/main" id="{928185EC-E38B-91BD-211C-2954EAB1A8F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413" y="-152400"/>
            <a:ext cx="860425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6" name="pole tekstowe 2">
            <a:extLst>
              <a:ext uri="{FF2B5EF4-FFF2-40B4-BE49-F238E27FC236}">
                <a16:creationId xmlns:a16="http://schemas.microsoft.com/office/drawing/2014/main" id="{7AAF4BB9-56BF-095A-CA66-CF914DF95D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33700" y="1143000"/>
            <a:ext cx="35052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pl-PL" altLang="pl-PL" b="1">
                <a:solidFill>
                  <a:srgbClr val="C00000"/>
                </a:solidFill>
              </a:rPr>
              <a:t>OPIS</a:t>
            </a:r>
            <a:endParaRPr lang="pl-PL" altLang="pl-PL" b="1">
              <a:solidFill>
                <a:srgbClr val="A4002E"/>
              </a:solidFill>
            </a:endParaRPr>
          </a:p>
        </p:txBody>
      </p:sp>
      <p:sp>
        <p:nvSpPr>
          <p:cNvPr id="13317" name="pole tekstowe 6">
            <a:extLst>
              <a:ext uri="{FF2B5EF4-FFF2-40B4-BE49-F238E27FC236}">
                <a16:creationId xmlns:a16="http://schemas.microsoft.com/office/drawing/2014/main" id="{327528E0-00ED-DBA0-106D-1BFEFBC812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1665288"/>
            <a:ext cx="8610600" cy="42473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/>
            <a:r>
              <a:rPr lang="pl-PL" altLang="pl-PL" dirty="0"/>
              <a:t>Umożliwia nabycie wiedzy pomocnej w pracy biegłego rewidenta. </a:t>
            </a:r>
          </a:p>
          <a:p>
            <a:pPr algn="just" eaLnBrk="1" hangingPunct="1"/>
            <a:endParaRPr lang="pl-PL" altLang="pl-PL" i="1" dirty="0">
              <a:solidFill>
                <a:srgbClr val="0070C0"/>
              </a:solidFill>
            </a:endParaRPr>
          </a:p>
          <a:p>
            <a:pPr algn="just" eaLnBrk="1" hangingPunct="1"/>
            <a:r>
              <a:rPr lang="pl-PL" altLang="pl-PL" i="1" dirty="0">
                <a:solidFill>
                  <a:srgbClr val="0070C0"/>
                </a:solidFill>
              </a:rPr>
              <a:t>Ścieżka posiada akredytację Komisji Egzaminacyjnej Ministerstwa Finansów – absolwenci mają prawo do zwolnienia z części pisemnej egzaminu na biegłego rewidenta. Zwolnienie dotyczy 10 egzaminów pisemnych.</a:t>
            </a:r>
          </a:p>
          <a:p>
            <a:pPr algn="just" eaLnBrk="1" hangingPunct="1"/>
            <a:endParaRPr lang="pl-PL" altLang="pl-PL" dirty="0"/>
          </a:p>
          <a:p>
            <a:pPr algn="just" eaLnBrk="1" hangingPunct="1"/>
            <a:r>
              <a:rPr lang="pl-PL" altLang="pl-PL" dirty="0"/>
              <a:t>Nabywa się wiedzę </a:t>
            </a:r>
            <a:r>
              <a:rPr lang="pl-PL" altLang="pl-PL" dirty="0" err="1"/>
              <a:t>dot.rewizji</a:t>
            </a:r>
            <a:r>
              <a:rPr lang="pl-PL" altLang="pl-PL" dirty="0"/>
              <a:t> finansowej, standardów międzynarodowych, audytu wewnętrznego, analizy finansowej potrzebnej w pracy biegłego rewidenta.</a:t>
            </a:r>
          </a:p>
          <a:p>
            <a:pPr algn="just" eaLnBrk="1" hangingPunct="1"/>
            <a:endParaRPr lang="pl-PL" altLang="pl-PL" dirty="0"/>
          </a:p>
          <a:p>
            <a:pPr algn="just" eaLnBrk="1" hangingPunct="1"/>
            <a:r>
              <a:rPr lang="pl-PL" altLang="pl-PL" dirty="0"/>
              <a:t>Perspektywy pracy: kancelarie biegłego rewidenta, korporacje międzynarodowe (podatkowe i audytowe), duże przedsiębiorstwa (działy księgowości, finansowe, audytu wewnętrznego).</a:t>
            </a:r>
          </a:p>
          <a:p>
            <a:pPr algn="just" eaLnBrk="1" hangingPunct="1"/>
            <a:endParaRPr lang="pl-PL" altLang="pl-PL" dirty="0"/>
          </a:p>
          <a:p>
            <a:pPr algn="just" eaLnBrk="1" hangingPunct="1"/>
            <a:r>
              <a:rPr lang="pl-PL" altLang="pl-PL" dirty="0"/>
              <a:t>Organizacje wspierające osoby zainteresowane: </a:t>
            </a:r>
            <a:r>
              <a:rPr lang="pl-PL" altLang="pl-PL" dirty="0">
                <a:hlinkClick r:id="rId3"/>
              </a:rPr>
              <a:t>https://www.pibr.org.pl</a:t>
            </a:r>
            <a:endParaRPr lang="pl-PL" altLang="pl-PL" dirty="0"/>
          </a:p>
          <a:p>
            <a:pPr algn="just" eaLnBrk="1" hangingPunct="1"/>
            <a:endParaRPr lang="pl-PL" altLang="pl-PL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82CF88DEA5072245AAAEF06ACE2ABFA7" ma:contentTypeVersion="2" ma:contentTypeDescription="Utwórz nowy dokument." ma:contentTypeScope="" ma:versionID="5c490c18488c625fdaddf8ed98f11c0d">
  <xsd:schema xmlns:xsd="http://www.w3.org/2001/XMLSchema" xmlns:xs="http://www.w3.org/2001/XMLSchema" xmlns:p="http://schemas.microsoft.com/office/2006/metadata/properties" xmlns:ns2="8f3b3f20-dcbd-4a65-a797-ddf944ca2e19" targetNamespace="http://schemas.microsoft.com/office/2006/metadata/properties" ma:root="true" ma:fieldsID="37ec047903a1da71da1dbdcd546df3e5" ns2:_="">
    <xsd:import namespace="8f3b3f20-dcbd-4a65-a797-ddf944ca2e1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f3b3f20-dcbd-4a65-a797-ddf944ca2e1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zawartości"/>
        <xsd:element ref="dc:title" minOccurs="0" maxOccurs="1" ma:index="4" ma:displayName="Tytuł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F0F4BA2-B502-4EC6-80FA-A1955825CCB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f3b3f20-dcbd-4a65-a797-ddf944ca2e1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1F5A61A-5DB5-46A3-972C-02B828F13C4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882</TotalTime>
  <Words>862</Words>
  <Application>Microsoft Office PowerPoint</Application>
  <PresentationFormat>Pokaz na ekranie (4:3)</PresentationFormat>
  <Paragraphs>239</Paragraphs>
  <Slides>11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11</vt:i4>
      </vt:variant>
    </vt:vector>
  </HeadingPairs>
  <TitlesOfParts>
    <vt:vector size="15" baseType="lpstr">
      <vt:lpstr>Arial</vt:lpstr>
      <vt:lpstr>Calibri</vt:lpstr>
      <vt:lpstr>Helvetica</vt:lpstr>
      <vt:lpstr>Office Theme</vt:lpstr>
      <vt:lpstr>Studia II stopnia</vt:lpstr>
      <vt:lpstr>Zasady wyboru specjalności:</vt:lpstr>
      <vt:lpstr>Specjalności oferowane na kierunku:</vt:lpstr>
      <vt:lpstr>DORADZTWO PODATKOWE</vt:lpstr>
      <vt:lpstr>DORADZTWO PODATKOWE</vt:lpstr>
      <vt:lpstr>RACHUNKOWOŚĆ MIĘDZYNARODOWA</vt:lpstr>
      <vt:lpstr>RACHUNKOWOŚĆ MIĘDZYNARODOWA</vt:lpstr>
      <vt:lpstr>RACHUNKOWOŚĆ MIĘDZYNARODOWA</vt:lpstr>
      <vt:lpstr>BIEGŁY REWIDENT</vt:lpstr>
      <vt:lpstr>BIEGŁY REWIDENT</vt:lpstr>
      <vt:lpstr>KONTAKT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Sylwia</dc:creator>
  <cp:lastModifiedBy>Małgorzata Moraszka</cp:lastModifiedBy>
  <cp:revision>51</cp:revision>
  <cp:lastPrinted>2021-03-15T19:19:23Z</cp:lastPrinted>
  <dcterms:created xsi:type="dcterms:W3CDTF">2020-04-14T20:36:29Z</dcterms:created>
  <dcterms:modified xsi:type="dcterms:W3CDTF">2024-02-06T10:09:23Z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2020-04-01T00:00:00Z</vt:filetime>
  </property>
  <property fmtid="{D5CDD505-2E9C-101B-9397-08002B2CF9AE}" pid="3" name="Creator">
    <vt:lpwstr>Microsoft® PowerPoint® 2016</vt:lpwstr>
  </property>
  <property fmtid="{D5CDD505-2E9C-101B-9397-08002B2CF9AE}" pid="4" name="LastSaved">
    <vt:filetime>2020-04-14T00:00:00Z</vt:filetime>
  </property>
  <property fmtid="{D5CDD505-2E9C-101B-9397-08002B2CF9AE}" pid="5" name="ContentTypeId">
    <vt:lpwstr>0x01010082CF88DEA5072245AAAEF06ACE2ABFA7</vt:lpwstr>
  </property>
</Properties>
</file>