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256" r:id="rId3"/>
    <p:sldId id="300" r:id="rId4"/>
    <p:sldId id="297" r:id="rId5"/>
    <p:sldId id="282" r:id="rId6"/>
    <p:sldId id="287" r:id="rId7"/>
    <p:sldId id="289" r:id="rId8"/>
    <p:sldId id="281" r:id="rId9"/>
    <p:sldId id="286" r:id="rId10"/>
    <p:sldId id="292" r:id="rId11"/>
    <p:sldId id="329" r:id="rId12"/>
    <p:sldId id="294" r:id="rId13"/>
    <p:sldId id="290" r:id="rId14"/>
    <p:sldId id="311" r:id="rId15"/>
    <p:sldId id="327" r:id="rId16"/>
    <p:sldId id="325" r:id="rId17"/>
    <p:sldId id="317" r:id="rId18"/>
    <p:sldId id="324" r:id="rId19"/>
    <p:sldId id="323" r:id="rId20"/>
    <p:sldId id="331" r:id="rId21"/>
    <p:sldId id="303" r:id="rId22"/>
    <p:sldId id="315" r:id="rId23"/>
    <p:sldId id="314" r:id="rId24"/>
    <p:sldId id="321" r:id="rId25"/>
    <p:sldId id="332" r:id="rId26"/>
    <p:sldId id="309" r:id="rId27"/>
    <p:sldId id="307" r:id="rId28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A4002E"/>
    <a:srgbClr val="33CC33"/>
    <a:srgbClr val="DDDDDD"/>
    <a:srgbClr val="5C607A"/>
    <a:srgbClr val="008B2B"/>
    <a:srgbClr val="0C4686"/>
    <a:srgbClr val="EDBE12"/>
    <a:srgbClr val="3366CC"/>
    <a:srgbClr val="3366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68" autoAdjust="0"/>
    <p:restoredTop sz="86401" autoAdjust="0"/>
  </p:normalViewPr>
  <p:slideViewPr>
    <p:cSldViewPr>
      <p:cViewPr varScale="1">
        <p:scale>
          <a:sx n="126" d="100"/>
          <a:sy n="126" d="100"/>
        </p:scale>
        <p:origin x="19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EB739-3133-486F-B145-438CDCEA2014}" type="datetimeFigureOut">
              <a:rPr lang="pl-PL" smtClean="0"/>
              <a:pPr/>
              <a:t>21.11.2017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B707-C94D-481E-9E2E-60D998236757}" type="slidenum">
              <a:rPr lang="pl-PL" smtClean="0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03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67605-D453-3645-96B1-72FEF7ABF678}" type="datetimeFigureOut">
              <a:rPr lang="en-US" smtClean="0"/>
              <a:pPr/>
              <a:t>11/21/17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97C98-4E29-E44D-89DE-A8655FEADDE0}" type="slidenum">
              <a:rPr lang="pl-PL" smtClean="0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65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97C98-4E29-E44D-89DE-A8655FEADDE0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06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97C98-4E29-E44D-89DE-A8655FEADDE0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90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97C98-4E29-E44D-89DE-A8655FEADDE0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13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6" descr="brama 19a copy copy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3366CC">
                <a:tint val="45000"/>
                <a:satMod val="400000"/>
              </a:srgbClr>
            </a:duotone>
          </a:blip>
          <a:srcRect l="982" r="448"/>
          <a:stretch>
            <a:fillRect/>
          </a:stretch>
        </p:blipFill>
        <p:spPr bwMode="auto">
          <a:xfrm>
            <a:off x="0" y="1989384"/>
            <a:ext cx="9144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8" descr="logo pozio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44" y="265730"/>
            <a:ext cx="570310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 userDrawn="1"/>
        </p:nvSpPr>
        <p:spPr>
          <a:xfrm>
            <a:off x="0" y="1885768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Prostokąt 4"/>
          <p:cNvSpPr/>
          <p:nvPr userDrawn="1"/>
        </p:nvSpPr>
        <p:spPr>
          <a:xfrm>
            <a:off x="4955025" y="1440072"/>
            <a:ext cx="41845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 dirty="0">
                <a:solidFill>
                  <a:srgbClr val="A4002E"/>
                </a:solidFill>
              </a:rPr>
              <a:t>WYDZIAŁ NAUK EKONOMICZNYCH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21.11.2017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21.11.2017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J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 l="9595" r="3370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36" y="102984"/>
            <a:ext cx="42375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 userDrawn="1"/>
        </p:nvSpPr>
        <p:spPr>
          <a:xfrm>
            <a:off x="5664474" y="6481705"/>
            <a:ext cx="345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b="1" dirty="0">
                <a:solidFill>
                  <a:srgbClr val="A4002E"/>
                </a:solidFill>
              </a:rPr>
              <a:t>WYDZIAŁ NAUK EKONOMICZNYCH</a:t>
            </a:r>
          </a:p>
        </p:txBody>
      </p:sp>
      <p:sp>
        <p:nvSpPr>
          <p:cNvPr id="11" name="Prostokąt 10"/>
          <p:cNvSpPr/>
          <p:nvPr userDrawn="1"/>
        </p:nvSpPr>
        <p:spPr>
          <a:xfrm>
            <a:off x="0" y="6389836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32254" y="6480632"/>
            <a:ext cx="4116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rgbClr val="A4002E"/>
                </a:solidFill>
              </a:rPr>
              <a:t>Studia I/II stopnia (licencjackie / magisterskie)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21.11.2017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21.11.2017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21.11.2017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21.11.2017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21.11.2017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‹nr›</a:t>
            </a:fld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 l="9595" r="3370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36" y="102984"/>
            <a:ext cx="42375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21.11.2017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CAE-6BF0-491B-A55F-F17C054FD4A8}" type="datetimeFigureOut">
              <a:rPr lang="pl-PL" smtClean="0"/>
              <a:pPr/>
              <a:t>21.11.2017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51B1-EA11-48FC-80ED-59019F8D43B0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9CAE-6BF0-491B-A55F-F17C054FD4A8}" type="datetimeFigureOut">
              <a:rPr lang="pl-PL" smtClean="0"/>
              <a:pPr/>
              <a:t>21.11.2017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51B1-EA11-48FC-80ED-59019F8D43B0}" type="slidenum">
              <a:rPr lang="pl-PL" smtClean="0"/>
              <a:pPr/>
              <a:t>‹nr›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uka.ue.wroc.pl/" TargetMode="External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hyperlink" Target="http://www.ue.wroc.pl/" TargetMode="External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arwowski.edu.pl" TargetMode="Externa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94180" y="2839576"/>
            <a:ext cx="6929782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l-PL" sz="30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Studia I stopnia (licencjackie)</a:t>
            </a:r>
          </a:p>
          <a:p>
            <a:pPr algn="ctr">
              <a:lnSpc>
                <a:spcPct val="140000"/>
              </a:lnSpc>
            </a:pPr>
            <a:r>
              <a:rPr lang="pl-PL" sz="30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rok akademicki </a:t>
            </a:r>
            <a:r>
              <a:rPr lang="pl-PL" sz="3000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2017/2018</a:t>
            </a:r>
            <a:endParaRPr lang="pl-PL" sz="3000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Corbel" charset="0"/>
              <a:cs typeface="Corbel" charset="0"/>
            </a:endParaRPr>
          </a:p>
          <a:p>
            <a:pPr algn="ctr">
              <a:lnSpc>
                <a:spcPct val="140000"/>
              </a:lnSpc>
            </a:pPr>
            <a:r>
              <a:rPr lang="pl-PL" sz="30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Wybór promotorów prac dyplomowych</a:t>
            </a:r>
          </a:p>
          <a:p>
            <a:pPr algn="ctr">
              <a:lnSpc>
                <a:spcPct val="140000"/>
              </a:lnSpc>
            </a:pPr>
            <a:r>
              <a:rPr lang="pl-PL" sz="30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na kierunku </a:t>
            </a:r>
            <a:r>
              <a:rPr lang="pl-PL" sz="3000" b="1" i="1" dirty="0">
                <a:solidFill>
                  <a:srgbClr val="FFC000"/>
                </a:solidFill>
                <a:latin typeface="Corbel" charset="0"/>
                <a:ea typeface="Corbel" charset="0"/>
                <a:cs typeface="Corbel" charset="0"/>
              </a:rPr>
              <a:t>Finanse i rachunkowość</a:t>
            </a:r>
            <a:endParaRPr lang="pl-PL" sz="3000" b="1" i="1" spc="120" dirty="0">
              <a:solidFill>
                <a:srgbClr val="EDBE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hab. prof. UE Ireneusz </a:t>
            </a:r>
            <a:r>
              <a:rPr lang="pl-PL" sz="2400" b="1" dirty="0" err="1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Kuropka</a:t>
            </a: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988840"/>
            <a:ext cx="4392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prognozowanie popytu na produkty instytucji finansowych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analiza i prognozowanie zjawisk makroekonomicznych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analiza techniczna i fundamentalna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budowa ratingów instytucji finansowych, branż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ocena kondycji ekonomiczno-finansowej firmy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prognozowanie zagrożenia upadłością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modelowanie i prognozowanie sprzedaży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dobrobyt, warunki i poziom życia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analiza budżetów gospodarstw domowych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analiza i modelowanie procesów ludnościowych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6" name="Obraz 5" descr="zdj_po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952328" cy="37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539088" y="1268760"/>
            <a:ext cx="83632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A400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 hab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00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prof. UE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A400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Joanna Krupowicz</a:t>
            </a:r>
          </a:p>
        </p:txBody>
      </p:sp>
      <p:sp>
        <p:nvSpPr>
          <p:cNvPr id="3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12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KIERUNEK FINANSE I RACHUNKOWOŚĆ</a:t>
            </a:r>
            <a:endParaRPr kumimoji="0" lang="pl-PL" sz="30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zawartości 5"/>
          <p:cNvSpPr txBox="1">
            <a:spLocks/>
          </p:cNvSpPr>
          <p:nvPr/>
        </p:nvSpPr>
        <p:spPr>
          <a:xfrm>
            <a:off x="3491880" y="2132856"/>
            <a:ext cx="5148064" cy="388843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600"/>
              </a:spcBef>
            </a:pPr>
            <a:r>
              <a:rPr lang="pl-PL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57175" indent="-257175">
              <a:spcBef>
                <a:spcPts val="600"/>
              </a:spcBef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metody ilościowe wykorzystywane do analizy i prognozowania sytuacji ekonomiczno-finansowej przedsiębiorstwa </a:t>
            </a:r>
          </a:p>
          <a:p>
            <a:pPr marL="257175" indent="-257175">
              <a:spcBef>
                <a:spcPts val="600"/>
              </a:spcBef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wielowymiarowa analiza porównawcza dla oceny kondycji ekonomiczno-finansowej przedsiębiorstw </a:t>
            </a:r>
          </a:p>
          <a:p>
            <a:pPr marL="257175" indent="-2571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mikro- i </a:t>
            </a:r>
            <a:r>
              <a:rPr lang="pl-PL" dirty="0" err="1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makrootoczenie</a:t>
            </a:r>
            <a:r>
              <a:rPr lang="pl-PL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przedsiębiorstwa a kondycja finansowa firmy </a:t>
            </a:r>
          </a:p>
          <a:p>
            <a:pPr marL="257175" indent="-2571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sytuacja finansowa gospodarstw domowych</a:t>
            </a:r>
          </a:p>
          <a:p>
            <a:pPr marL="257175" indent="-2571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analiza, modelowanie i prognozowanie procesów demograficznych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5" y="2072610"/>
            <a:ext cx="2248409" cy="337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hab. prof. UE Adam Kubów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347864" y="1988840"/>
            <a:ext cx="5616624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sz="1500" dirty="0">
                <a:latin typeface="Corbel" charset="0"/>
                <a:ea typeface="Corbel" charset="0"/>
                <a:cs typeface="Corbel" charset="0"/>
              </a:rPr>
              <a:t>ekonomika polityki społecznej (np. finansowanie ochrony zdrowia)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sz="1500" dirty="0">
                <a:latin typeface="Corbel" charset="0"/>
                <a:ea typeface="Corbel" charset="0"/>
                <a:cs typeface="Corbel" charset="0"/>
              </a:rPr>
              <a:t>usługi społeczne (ochrony zdrowia, opieki społecznej, sportu, kultury)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sz="1500" dirty="0">
                <a:latin typeface="Corbel" charset="0"/>
                <a:ea typeface="Corbel" charset="0"/>
                <a:cs typeface="Corbel" charset="0"/>
              </a:rPr>
              <a:t>aktywizacja zawodowa (niepełnosprawnych, kobiet)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sz="1500" dirty="0">
                <a:latin typeface="Corbel" charset="0"/>
                <a:ea typeface="Corbel" charset="0"/>
                <a:cs typeface="Corbel" charset="0"/>
              </a:rPr>
              <a:t>polityka mieszkaniowa i jej instrumenty (programy mieszkaniowe)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sz="1500" dirty="0">
                <a:latin typeface="Corbel" charset="0"/>
                <a:ea typeface="Corbel" charset="0"/>
                <a:cs typeface="Corbel" charset="0"/>
              </a:rPr>
              <a:t>organizacje pozarządowe jako podmioty polityki społecznej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sz="1500" dirty="0">
                <a:latin typeface="Corbel" charset="0"/>
                <a:ea typeface="Corbel" charset="0"/>
                <a:cs typeface="Corbel" charset="0"/>
              </a:rPr>
              <a:t>uwarunkowania poziomu życia ludności (np. podatki a poziom życia)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sz="1500" dirty="0">
                <a:latin typeface="Corbel" charset="0"/>
                <a:ea typeface="Corbel" charset="0"/>
                <a:cs typeface="Corbel" charset="0"/>
              </a:rPr>
              <a:t>ubezpieczenia społeczne jako narzędzie polityki społecznej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sz="1500" dirty="0">
                <a:latin typeface="Corbel" charset="0"/>
                <a:ea typeface="Corbel" charset="0"/>
                <a:cs typeface="Corbel" charset="0"/>
              </a:rPr>
              <a:t>uwarunkowania i skutki społeczeństwa informacyjnego (np. postawy klientów wobec produktów bankowych, bankowości elektronicznej)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sz="1500" dirty="0">
                <a:latin typeface="Corbel" charset="0"/>
                <a:ea typeface="Corbel" charset="0"/>
                <a:cs typeface="Corbel" charset="0"/>
              </a:rPr>
              <a:t>problemy społeczne w zakładzie pracy (szkolenia, społeczne aspekty motywacji, system oceniania, warunki pracy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6" name="Picture 5" descr="E:\DSC_6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880320" cy="377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9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hab. prof. UE Olga Kowalczyk 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988840"/>
            <a:ext cx="4392488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problemy społeczne w skali makro i mikro 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trzeci sektor  - rola organizacji pozarządowych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przedsiębiorstwo - jako podmiot gospodarczy i społeczny  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zagadnienia socjologiczne: motywacja do pracy, style kierowania, konflikty, itp. 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rodzina, kobieta - przeobrażenia we współczesnym świecie, polityka </a:t>
            </a:r>
            <a:r>
              <a:rPr lang="pl-PL" i="1" dirty="0" err="1">
                <a:latin typeface="Corbel" charset="0"/>
                <a:ea typeface="Corbel" charset="0"/>
                <a:cs typeface="Corbel" charset="0"/>
              </a:rPr>
              <a:t>gender</a:t>
            </a:r>
            <a:endParaRPr lang="pl-PL" i="1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społeczne standardy UE i ich wpływ na politykę społeczną w Polsce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migracje, emigracje – szanse i zagrożenia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system ubezpieczeń społecznych i gospodarczych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samorząd i jego zadania 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temat własny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6" name="Symbol zastępczy zawartości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2174875"/>
            <a:ext cx="2500312" cy="35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Ilona Fałat-</a:t>
            </a:r>
            <a:r>
              <a:rPr lang="pl-PL" sz="2400" b="1" dirty="0" err="1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Kilijańska</a:t>
            </a:r>
            <a:endParaRPr lang="pl-PL" sz="2400" b="1" dirty="0" smtClean="0">
              <a:solidFill>
                <a:srgbClr val="A4002E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000496" y="1928802"/>
            <a:ext cx="4932040" cy="386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 smtClean="0">
                <a:latin typeface="Corbel"/>
                <a:cs typeface="Corbel"/>
              </a:rPr>
              <a:t>Zakres tematyczny seminarium </a:t>
            </a:r>
            <a:endParaRPr lang="pl-PL" sz="1900" b="1" dirty="0">
              <a:latin typeface="Corbel"/>
              <a:cs typeface="Corbe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A4002E"/>
              </a:buClr>
              <a:buSzPct val="80000"/>
              <a:tabLst/>
              <a:defRPr/>
            </a:pPr>
            <a:endParaRPr lang="pl-PL" b="1" dirty="0">
              <a:latin typeface="Corbel"/>
              <a:cs typeface="Corbel"/>
            </a:endParaRPr>
          </a:p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Corbel"/>
                <a:cs typeface="Corbel"/>
              </a:rPr>
              <a:t>rynki finansowe</a:t>
            </a:r>
          </a:p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Corbel"/>
                <a:cs typeface="Corbel"/>
              </a:rPr>
              <a:t>rynek walutowy</a:t>
            </a:r>
          </a:p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Corbel"/>
                <a:cs typeface="Corbel"/>
              </a:rPr>
              <a:t>inwestycje alternatywne</a:t>
            </a:r>
          </a:p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Corbel"/>
                <a:cs typeface="Corbel"/>
              </a:rPr>
              <a:t>pośrednictwo  i doradztwo finansowe</a:t>
            </a:r>
            <a:endParaRPr lang="pl-PL" dirty="0">
              <a:latin typeface="Corbel"/>
              <a:cs typeface="Corbel"/>
            </a:endParaRPr>
          </a:p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Corbel"/>
                <a:cs typeface="Corbel"/>
              </a:rPr>
              <a:t>finanse przedsiębiorstw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Zdjęcie </a:t>
            </a:r>
            <a:endParaRPr lang="pl-PL" dirty="0"/>
          </a:p>
        </p:txBody>
      </p:sp>
      <p:pic>
        <p:nvPicPr>
          <p:cNvPr id="1027" name="Picture 3" descr="C:\Users\IFK\Pictures\seminarium\Kopia - K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2304256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86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Małgorzata Gałecka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000496" y="1928802"/>
            <a:ext cx="4932040" cy="386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 smtClean="0">
                <a:latin typeface="Corbel" charset="0"/>
                <a:ea typeface="Corbel" charset="0"/>
                <a:cs typeface="Corbel" charset="0"/>
              </a:rPr>
              <a:t>Zakres tematyczny </a:t>
            </a:r>
            <a:r>
              <a:rPr lang="pl-PL" sz="1900" b="1" dirty="0" smtClean="0">
                <a:latin typeface="Corbel" charset="0"/>
                <a:ea typeface="Corbel" charset="0"/>
                <a:cs typeface="Corbel" charset="0"/>
              </a:rPr>
              <a:t>seminarium</a:t>
            </a:r>
            <a:endParaRPr lang="pl-PL" sz="1900" b="1" dirty="0" smtClean="0">
              <a:latin typeface="Corbel" charset="0"/>
              <a:ea typeface="Corbel" charset="0"/>
              <a:cs typeface="Corbel" charset="0"/>
            </a:endParaRPr>
          </a:p>
          <a:p>
            <a:pPr>
              <a:buFont typeface="Arial" pitchFamily="34" charset="0"/>
              <a:buChar char="•"/>
            </a:pPr>
            <a:endParaRPr lang="pl-PL" b="1" dirty="0">
              <a:latin typeface="Corbel" charset="0"/>
              <a:ea typeface="Corbel" charset="0"/>
              <a:cs typeface="Corbel" charset="0"/>
            </a:endParaRPr>
          </a:p>
          <a:p>
            <a:pPr marL="214313" indent="-214313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finanse publiczne</a:t>
            </a:r>
          </a:p>
          <a:p>
            <a:pPr marL="214313" indent="-214313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finanse jednostek samorządu terytorialnego </a:t>
            </a:r>
          </a:p>
          <a:p>
            <a:pPr marL="214313" indent="-214313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finanse Unii Europejskiej</a:t>
            </a:r>
          </a:p>
          <a:p>
            <a:pPr marL="214313" indent="-214313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efektywność wydatków publicznych</a:t>
            </a:r>
          </a:p>
          <a:p>
            <a:pPr marL="214313" indent="-214313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budżet zadaniowy</a:t>
            </a:r>
          </a:p>
          <a:p>
            <a:pPr marL="214313" indent="-214313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samodzielność finansowa samorządu gminnego, powiatów i miast na prawach powiatu</a:t>
            </a:r>
          </a:p>
          <a:p>
            <a:pPr marL="214313" indent="-214313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wieloletnie planowanie finansowe w sektorze finansów publicznych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Zdjęcie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100620"/>
            <a:ext cx="2633436" cy="29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7"/>
          <p:cNvSpPr txBox="1">
            <a:spLocks/>
          </p:cNvSpPr>
          <p:nvPr/>
        </p:nvSpPr>
        <p:spPr>
          <a:xfrm>
            <a:off x="323528" y="0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b="1" spc="12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KIERUNEK FINANSE I RACHUNKOWOŚĆ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67544" y="942628"/>
            <a:ext cx="83632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itchFamily="34" charset="0"/>
              <a:buNone/>
            </a:pPr>
            <a:r>
              <a:rPr lang="pl-PL" sz="2400" b="1" dirty="0" smtClean="0">
                <a:solidFill>
                  <a:srgbClr val="A4002E"/>
                </a:solidFill>
                <a:latin typeface="Calibri"/>
                <a:cs typeface="Calibri"/>
              </a:rPr>
              <a:t>dr Ewa Gubernat</a:t>
            </a:r>
            <a:endParaRPr lang="pl-PL" sz="2400" b="1" dirty="0">
              <a:solidFill>
                <a:srgbClr val="A4002E"/>
              </a:solidFill>
              <a:latin typeface="Calibri"/>
              <a:cs typeface="Calibri"/>
            </a:endParaRPr>
          </a:p>
        </p:txBody>
      </p:sp>
      <p:sp>
        <p:nvSpPr>
          <p:cNvPr id="4" name="Symbol zastępczy tekstu 5"/>
          <p:cNvSpPr txBox="1">
            <a:spLocks/>
          </p:cNvSpPr>
          <p:nvPr/>
        </p:nvSpPr>
        <p:spPr>
          <a:xfrm>
            <a:off x="3707904" y="1718196"/>
            <a:ext cx="5256584" cy="415907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l-PL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endParaRPr lang="pl-PL" dirty="0" smtClean="0">
              <a:latin typeface="Corbel" charset="0"/>
              <a:ea typeface="Corbel" charset="0"/>
              <a:cs typeface="Corbel" charset="0"/>
            </a:endParaRPr>
          </a:p>
          <a:p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b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ankowość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korporacyjna</a:t>
            </a:r>
          </a:p>
          <a:p>
            <a:r>
              <a:rPr lang="pl-PL" dirty="0">
                <a:latin typeface="Corbel" charset="0"/>
                <a:ea typeface="Corbel" charset="0"/>
                <a:cs typeface="Corbel" charset="0"/>
              </a:rPr>
              <a:t>w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spółpraca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banku z klientami</a:t>
            </a:r>
          </a:p>
          <a:p>
            <a:r>
              <a:rPr lang="pl-PL" dirty="0">
                <a:latin typeface="Corbel" charset="0"/>
                <a:ea typeface="Corbel" charset="0"/>
                <a:cs typeface="Corbel" charset="0"/>
              </a:rPr>
              <a:t>f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inanse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, ekonomika, zarządzanie bankiem</a:t>
            </a:r>
          </a:p>
          <a:p>
            <a:r>
              <a:rPr lang="pl-PL" dirty="0">
                <a:latin typeface="Corbel" charset="0"/>
                <a:ea typeface="Corbel" charset="0"/>
                <a:cs typeface="Corbel" charset="0"/>
              </a:rPr>
              <a:t>p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rodukty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i usługi bankowe</a:t>
            </a:r>
          </a:p>
          <a:p>
            <a:r>
              <a:rPr lang="pl-PL" dirty="0">
                <a:latin typeface="Corbel" charset="0"/>
                <a:ea typeface="Corbel" charset="0"/>
                <a:cs typeface="Corbel" charset="0"/>
              </a:rPr>
              <a:t>f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inanse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jednostek samorządu terytorialnego</a:t>
            </a:r>
          </a:p>
          <a:p>
            <a:r>
              <a:rPr lang="pl-PL" dirty="0">
                <a:latin typeface="Corbel" charset="0"/>
                <a:ea typeface="Corbel" charset="0"/>
                <a:cs typeface="Corbel" charset="0"/>
              </a:rPr>
              <a:t>p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ozyskiwanie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funduszy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w przedsiębiorstwie i samorządzie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terytorialnym</a:t>
            </a:r>
          </a:p>
          <a:p>
            <a:r>
              <a:rPr lang="pl-PL" dirty="0">
                <a:latin typeface="Corbel" charset="0"/>
                <a:ea typeface="Corbel" charset="0"/>
                <a:cs typeface="Corbel" charset="0"/>
              </a:rPr>
              <a:t>u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bezpieczanie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społeczne w systemie zabezpieczenia społecznego </a:t>
            </a:r>
          </a:p>
          <a:p>
            <a:endParaRPr lang="pl-PL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249071" cy="48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5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inż. Dominika Hadro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000496" y="1928802"/>
            <a:ext cx="4932040" cy="386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 smtClean="0">
                <a:latin typeface="Corbel" charset="0"/>
                <a:ea typeface="Corbel" charset="0"/>
                <a:cs typeface="Corbel" charset="0"/>
              </a:rPr>
              <a:t>Zakres tematyczny </a:t>
            </a:r>
            <a:r>
              <a:rPr lang="pl-PL" sz="1900" b="1" dirty="0" smtClean="0">
                <a:latin typeface="Corbel" charset="0"/>
                <a:ea typeface="Corbel" charset="0"/>
                <a:cs typeface="Corbel" charset="0"/>
              </a:rPr>
              <a:t>seminarium</a:t>
            </a:r>
            <a:endParaRPr lang="pl-PL" sz="1900" b="1" dirty="0" smtClean="0">
              <a:latin typeface="Corbel" charset="0"/>
              <a:ea typeface="Corbel" charset="0"/>
              <a:cs typeface="Corbel" charset="0"/>
            </a:endParaRPr>
          </a:p>
          <a:p>
            <a:pPr>
              <a:buFont typeface="Arial" pitchFamily="34" charset="0"/>
              <a:buChar char="•"/>
            </a:pPr>
            <a:endParaRPr lang="pl-PL" b="1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truktura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i koszt kapitału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ład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korporacyjny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relacje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inwestorskie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przejrzystość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informacyjna spółek giełdowych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reakcje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cen akcji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polityka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dywidend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rynek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obligacji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regulacje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na rynkach kapitałowych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lternatywne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Systemy Obrotu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ocena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opłacalności inwestycji</a:t>
            </a:r>
          </a:p>
          <a:p>
            <a:pPr marL="285750" indent="-285750">
              <a:buFont typeface="Arial"/>
              <a:buChar char="•"/>
            </a:pPr>
            <a:endParaRPr lang="pl-PL" dirty="0" smtClean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Zdjęcie </a:t>
            </a:r>
            <a:endParaRPr lang="pl-PL" dirty="0"/>
          </a:p>
        </p:txBody>
      </p:sp>
      <p:pic>
        <p:nvPicPr>
          <p:cNvPr id="9" name="Symbol zastępczy obrazu 8"/>
          <p:cNvPicPr>
            <a:picLocks noChangeAspect="1"/>
          </p:cNvPicPr>
          <p:nvPr/>
        </p:nvPicPr>
        <p:blipFill>
          <a:blip r:embed="rId3"/>
          <a:srcRect l="5982" r="5982"/>
          <a:stretch>
            <a:fillRect/>
          </a:stretch>
        </p:blipFill>
        <p:spPr>
          <a:xfrm>
            <a:off x="516000" y="2060848"/>
            <a:ext cx="273140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</a:t>
            </a:r>
            <a:r>
              <a:rPr lang="pl-PL" sz="2400" b="1" dirty="0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Michał Kisiel</a:t>
            </a:r>
            <a:endParaRPr lang="pl-PL" sz="2400" b="1" dirty="0">
              <a:solidFill>
                <a:srgbClr val="A4002E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563888" y="1988840"/>
            <a:ext cx="504056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</a:t>
            </a:r>
            <a:r>
              <a:rPr lang="pl-PL" sz="1900" b="1" dirty="0" smtClean="0">
                <a:latin typeface="Corbel" charset="0"/>
                <a:ea typeface="Corbel" charset="0"/>
                <a:cs typeface="Corbel" charset="0"/>
              </a:rPr>
              <a:t>seminarium</a:t>
            </a:r>
            <a:endParaRPr lang="pl-PL" sz="1900" b="1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b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ankowość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detaliczna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o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chrona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konsumenta na rynku usług finansowych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ystemy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płatności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n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owoczesne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technologie w finansach, </a:t>
            </a:r>
            <a:r>
              <a:rPr lang="pl-PL" dirty="0" err="1" smtClean="0">
                <a:latin typeface="Corbel" charset="0"/>
                <a:ea typeface="Corbel" charset="0"/>
                <a:cs typeface="Corbel" charset="0"/>
              </a:rPr>
              <a:t>fintech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, innowacje finansowe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inanse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osobiste, gospodarstwa domowe na rynku usług finansowych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ośrednictwo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finansowe i doradztwo finansowe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odmioty </a:t>
            </a:r>
            <a:r>
              <a:rPr lang="pl-PL" dirty="0" err="1" smtClean="0">
                <a:latin typeface="Corbel" charset="0"/>
                <a:ea typeface="Corbel" charset="0"/>
                <a:cs typeface="Corbel" charset="0"/>
              </a:rPr>
              <a:t>niebankowe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 na rynku finansowym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sychologiczne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aspekty zjawisk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finansowych</a:t>
            </a:r>
            <a:endParaRPr lang="pl-PL" dirty="0" smtClean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3" y="1842864"/>
            <a:ext cx="2536577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Hanna </a:t>
            </a:r>
            <a:r>
              <a:rPr lang="pl-PL" sz="2400" b="1" dirty="0" err="1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Kociemska</a:t>
            </a:r>
            <a:endParaRPr lang="pl-PL" sz="2400" b="1" dirty="0" smtClean="0">
              <a:solidFill>
                <a:srgbClr val="A4002E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635896" y="1928802"/>
            <a:ext cx="5296640" cy="4164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buClr>
                <a:srgbClr val="A4002E"/>
              </a:buClr>
              <a:buSzPct val="80000"/>
              <a:defRPr/>
            </a:pPr>
            <a:r>
              <a:rPr lang="pl-PL" b="1" dirty="0">
                <a:latin typeface="Corbel" charset="0"/>
                <a:ea typeface="Corbel" charset="0"/>
                <a:cs typeface="Corbel" charset="0"/>
              </a:rPr>
              <a:t>Zakres tematyczny </a:t>
            </a:r>
            <a:r>
              <a:rPr lang="pl-PL" b="1" dirty="0" smtClean="0">
                <a:latin typeface="Corbel" charset="0"/>
                <a:ea typeface="Corbel" charset="0"/>
                <a:cs typeface="Corbel" charset="0"/>
              </a:rPr>
              <a:t>seminarium</a:t>
            </a:r>
            <a:endParaRPr lang="pl-PL" b="1" dirty="0" smtClean="0">
              <a:latin typeface="Corbel" charset="0"/>
              <a:ea typeface="Corbel" charset="0"/>
              <a:cs typeface="Corbel" charset="0"/>
            </a:endParaRPr>
          </a:p>
          <a:p>
            <a:pPr lvl="0">
              <a:buClr>
                <a:srgbClr val="A4002E"/>
              </a:buClr>
              <a:buSzPct val="80000"/>
              <a:defRPr/>
            </a:pPr>
            <a:endParaRPr lang="pl-PL" b="1" dirty="0">
              <a:latin typeface="Corbel" charset="0"/>
              <a:ea typeface="Corbel" charset="0"/>
              <a:cs typeface="Corbel" charset="0"/>
            </a:endParaRPr>
          </a:p>
          <a:p>
            <a:pPr marL="214313" indent="-214313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finanse publiczne</a:t>
            </a:r>
          </a:p>
          <a:p>
            <a:pPr marL="214313" indent="-214313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finanse jednostek samorządu terytorialnego</a:t>
            </a:r>
          </a:p>
          <a:p>
            <a:pPr marL="214313" indent="-214313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partnerstwo publiczno- prywatne</a:t>
            </a:r>
          </a:p>
          <a:p>
            <a:pPr marL="214313" indent="-214313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finanse islamskie</a:t>
            </a:r>
          </a:p>
          <a:p>
            <a:pPr marL="214313" indent="-214313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ryzyko przedsięwzięć inwestycyjnych publicznych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i prywatnych</a:t>
            </a:r>
            <a:endParaRPr lang="pl-PL" dirty="0">
              <a:latin typeface="Corbel" charset="0"/>
              <a:ea typeface="Corbel" charset="0"/>
              <a:cs typeface="Corbel" charset="0"/>
            </a:endParaRPr>
          </a:p>
          <a:p>
            <a:pPr marL="214313" indent="-214313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finanse podmiotów leczniczych w Polsce i na świecie</a:t>
            </a:r>
          </a:p>
          <a:p>
            <a:pPr marL="214313" indent="-214313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systemy finansowania ochrony zdrowia w Polsce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i na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świecie</a:t>
            </a:r>
          </a:p>
          <a:p>
            <a:pPr marL="214313" indent="-214313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ubezpieczenia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85795"/>
            <a:ext cx="2402532" cy="32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43462" y="2839576"/>
            <a:ext cx="70312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l-PL" sz="30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Studia II stopnia (magisterskie)</a:t>
            </a:r>
          </a:p>
          <a:p>
            <a:pPr algn="ctr">
              <a:lnSpc>
                <a:spcPct val="140000"/>
              </a:lnSpc>
            </a:pPr>
            <a:r>
              <a:rPr lang="pl-PL" sz="30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rok akademicki </a:t>
            </a:r>
            <a:r>
              <a:rPr lang="pl-PL" sz="3000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2017/2018</a:t>
            </a:r>
            <a:endParaRPr lang="pl-PL" sz="3000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Corbel" charset="0"/>
              <a:cs typeface="Corbel" charset="0"/>
            </a:endParaRPr>
          </a:p>
          <a:p>
            <a:pPr algn="ctr">
              <a:lnSpc>
                <a:spcPct val="140000"/>
              </a:lnSpc>
            </a:pPr>
            <a:r>
              <a:rPr lang="pl-PL" sz="30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Wybór promotorów prac magisterskich</a:t>
            </a:r>
          </a:p>
          <a:p>
            <a:pPr algn="ctr">
              <a:lnSpc>
                <a:spcPct val="140000"/>
              </a:lnSpc>
            </a:pPr>
            <a:r>
              <a:rPr lang="pl-PL" sz="30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na kierunku </a:t>
            </a:r>
            <a:r>
              <a:rPr lang="pl-PL" sz="3000" b="1" i="1" dirty="0">
                <a:solidFill>
                  <a:srgbClr val="FFC000"/>
                </a:solidFill>
                <a:latin typeface="Corbel" charset="0"/>
                <a:ea typeface="Corbel" charset="0"/>
                <a:cs typeface="Corbel" charset="0"/>
              </a:rPr>
              <a:t>Finanse i rachunkowość</a:t>
            </a:r>
            <a:endParaRPr lang="pl-PL" sz="3000" b="1" i="1" spc="120" dirty="0">
              <a:solidFill>
                <a:srgbClr val="EDBE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Piotr Luty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000496" y="1928802"/>
            <a:ext cx="4932040" cy="4164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buClr>
                <a:srgbClr val="A4002E"/>
              </a:buClr>
              <a:buSzPct val="80000"/>
              <a:defRPr/>
            </a:pPr>
            <a:r>
              <a:rPr lang="pl-PL" b="1" dirty="0">
                <a:latin typeface="Corbel"/>
                <a:cs typeface="Corbel"/>
              </a:rPr>
              <a:t>Zakres tematyczny </a:t>
            </a:r>
            <a:r>
              <a:rPr lang="pl-PL" b="1" dirty="0" smtClean="0">
                <a:latin typeface="Corbel"/>
                <a:cs typeface="Corbel"/>
              </a:rPr>
              <a:t>seminarium</a:t>
            </a:r>
            <a:endParaRPr lang="pl-PL" b="1" dirty="0" smtClean="0">
              <a:latin typeface="Corbel"/>
              <a:cs typeface="Corbel"/>
            </a:endParaRPr>
          </a:p>
          <a:p>
            <a:pPr lvl="0">
              <a:buClr>
                <a:srgbClr val="A4002E"/>
              </a:buClr>
              <a:buSzPct val="80000"/>
              <a:defRPr/>
            </a:pPr>
            <a:endParaRPr lang="pl-PL" b="1" dirty="0">
              <a:latin typeface="Corbel"/>
              <a:cs typeface="Corbel"/>
            </a:endParaRPr>
          </a:p>
          <a:p>
            <a:pPr marL="214313" indent="-214313"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p</a:t>
            </a:r>
            <a:r>
              <a:rPr lang="pl-PL" dirty="0" smtClean="0">
                <a:latin typeface="Corbel"/>
                <a:cs typeface="Corbel"/>
              </a:rPr>
              <a:t>ołączenia </a:t>
            </a:r>
            <a:r>
              <a:rPr lang="pl-PL" dirty="0">
                <a:latin typeface="Corbel"/>
                <a:cs typeface="Corbel"/>
              </a:rPr>
              <a:t>i przejęcia spółek</a:t>
            </a:r>
          </a:p>
          <a:p>
            <a:pPr marL="214313" indent="-214313"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r</a:t>
            </a:r>
            <a:r>
              <a:rPr lang="pl-PL" dirty="0" smtClean="0">
                <a:latin typeface="Corbel"/>
                <a:cs typeface="Corbel"/>
              </a:rPr>
              <a:t>achunkowość </a:t>
            </a:r>
            <a:r>
              <a:rPr lang="pl-PL" dirty="0">
                <a:latin typeface="Corbel"/>
                <a:cs typeface="Corbel"/>
              </a:rPr>
              <a:t>i sprawozdawczość spółek</a:t>
            </a:r>
          </a:p>
          <a:p>
            <a:pPr marL="214313" indent="-214313"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k</a:t>
            </a:r>
            <a:r>
              <a:rPr lang="pl-PL" dirty="0" smtClean="0">
                <a:latin typeface="Corbel"/>
                <a:cs typeface="Corbel"/>
              </a:rPr>
              <a:t>onsolidacja </a:t>
            </a:r>
            <a:r>
              <a:rPr lang="pl-PL" dirty="0">
                <a:latin typeface="Corbel"/>
                <a:cs typeface="Corbel"/>
              </a:rPr>
              <a:t>sprawozdań finansowych</a:t>
            </a:r>
          </a:p>
          <a:p>
            <a:pPr marL="214313" indent="-214313"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f</a:t>
            </a:r>
            <a:r>
              <a:rPr lang="pl-PL" dirty="0" smtClean="0">
                <a:latin typeface="Corbel"/>
                <a:cs typeface="Corbel"/>
              </a:rPr>
              <a:t>inanse </a:t>
            </a:r>
            <a:r>
              <a:rPr lang="pl-PL" dirty="0">
                <a:latin typeface="Corbel"/>
                <a:cs typeface="Corbel"/>
              </a:rPr>
              <a:t>przedsiębiorstw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16832"/>
            <a:ext cx="2386620" cy="31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</a:t>
            </a:r>
            <a:r>
              <a:rPr lang="pl-PL" sz="2400" b="1" dirty="0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Marek </a:t>
            </a:r>
            <a:r>
              <a:rPr lang="pl-PL" sz="2400" b="1" dirty="0" err="1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Pauka</a:t>
            </a:r>
            <a:endParaRPr lang="pl-PL" sz="2400" b="1" dirty="0">
              <a:solidFill>
                <a:srgbClr val="A4002E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000496" y="1928802"/>
            <a:ext cx="4932040" cy="4164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A4002E"/>
              </a:buClr>
              <a:buSzPct val="80000"/>
              <a:defRPr/>
            </a:pPr>
            <a:r>
              <a:rPr lang="pl-PL" b="1" dirty="0">
                <a:latin typeface="Corbel" charset="0"/>
                <a:ea typeface="Corbel" charset="0"/>
                <a:cs typeface="Corbel" charset="0"/>
              </a:rPr>
              <a:t>Zakres tematyczny </a:t>
            </a:r>
            <a:r>
              <a:rPr lang="pl-PL" b="1" dirty="0" smtClean="0">
                <a:latin typeface="Corbel" charset="0"/>
                <a:ea typeface="Corbel" charset="0"/>
                <a:cs typeface="Corbel" charset="0"/>
              </a:rPr>
              <a:t>seminarium</a:t>
            </a:r>
          </a:p>
          <a:p>
            <a:pPr>
              <a:buClr>
                <a:srgbClr val="A4002E"/>
              </a:buClr>
              <a:buSzPct val="80000"/>
              <a:defRPr/>
            </a:pPr>
            <a:endParaRPr lang="pl-PL" b="1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rynki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akcji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rynki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obligacji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struktura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finansowania i koszt kapitału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efektywność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finansowa inwestycji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analiza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finansowa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wycena przedsiębiorstwa i zarządzanie wartością</a:t>
            </a:r>
            <a:endParaRPr lang="pl-PL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zarządzanie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płynnością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finanse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behawioralne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transfery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wartości (w tym polityka dywidend)</a:t>
            </a:r>
          </a:p>
          <a:p>
            <a:endParaRPr lang="pl-PL" dirty="0">
              <a:latin typeface="Corbel" charset="0"/>
              <a:ea typeface="Corbel" charset="0"/>
              <a:cs typeface="Corbel" charset="0"/>
            </a:endParaRPr>
          </a:p>
          <a:p>
            <a:r>
              <a:rPr lang="pl-PL" dirty="0">
                <a:latin typeface="Corbel" charset="0"/>
                <a:ea typeface="Corbel" charset="0"/>
                <a:cs typeface="Corbel" charset="0"/>
              </a:rPr>
              <a:t>więcej na </a:t>
            </a:r>
            <a:r>
              <a:rPr lang="pl-PL" dirty="0">
                <a:latin typeface="Corbel" charset="0"/>
                <a:ea typeface="Corbel" charset="0"/>
                <a:cs typeface="Corbel" charset="0"/>
                <a:hlinkClick r:id="rId2"/>
              </a:rPr>
              <a:t>http://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  <a:hlinkClick r:id="rId2"/>
              </a:rPr>
              <a:t>pauka.ue.wroc.pl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 w 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zakładce SEM</a:t>
            </a:r>
          </a:p>
        </p:txBody>
      </p:sp>
      <p:sp>
        <p:nvSpPr>
          <p:cNvPr id="9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1026" name="Picture 2" descr="https://www.ue.wroc.pl/tmp/jpegphoto_3f3349b2be11f55c4170778b964c15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8575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</a:t>
            </a:r>
            <a:r>
              <a:rPr lang="pl-PL" sz="2400" b="1" dirty="0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Paweł Prędkiewicz</a:t>
            </a:r>
            <a:endParaRPr lang="pl-PL" sz="2400" b="1" dirty="0">
              <a:solidFill>
                <a:srgbClr val="A4002E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000496" y="1928802"/>
            <a:ext cx="4932040" cy="4164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A4002E"/>
              </a:buClr>
              <a:buSzPct val="80000"/>
              <a:defRPr/>
            </a:pPr>
            <a:r>
              <a:rPr lang="pl-PL" b="1" dirty="0">
                <a:latin typeface="Corbel" charset="0"/>
                <a:ea typeface="Corbel" charset="0"/>
                <a:cs typeface="Corbel" charset="0"/>
              </a:rPr>
              <a:t>Zakres tematyczny </a:t>
            </a:r>
            <a:r>
              <a:rPr lang="pl-PL" b="1" dirty="0" smtClean="0">
                <a:latin typeface="Corbel" charset="0"/>
                <a:ea typeface="Corbel" charset="0"/>
                <a:cs typeface="Corbel" charset="0"/>
              </a:rPr>
              <a:t>seminarium</a:t>
            </a:r>
          </a:p>
          <a:p>
            <a:pPr>
              <a:buClr>
                <a:srgbClr val="A4002E"/>
              </a:buClr>
              <a:buSzPct val="80000"/>
              <a:defRPr/>
            </a:pPr>
            <a:endParaRPr lang="pl-PL" b="1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finanse opieki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zdrowotnej</a:t>
            </a:r>
            <a:endParaRPr lang="pl-PL" dirty="0" smtClean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e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fektywność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inwestycji</a:t>
            </a:r>
            <a:endParaRPr lang="pl-PL" dirty="0" smtClean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truktura i koszt kapitału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w przedsiębiorstwach</a:t>
            </a:r>
            <a:endParaRPr lang="pl-PL" dirty="0" smtClean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naliza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finansowa</a:t>
            </a:r>
            <a:endParaRPr lang="pl-PL" dirty="0" smtClean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w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ycena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przedsiębiorstw</a:t>
            </a:r>
            <a:endParaRPr lang="pl-PL" dirty="0" smtClean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naliza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techniczna</a:t>
            </a:r>
            <a:endParaRPr lang="pl-PL" dirty="0" smtClean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r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ynki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finansowe</a:t>
            </a:r>
            <a:endParaRPr lang="pl-PL" dirty="0" smtClean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9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9" y="1880447"/>
            <a:ext cx="3095425" cy="41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Katarzyna Smolny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000496" y="1928802"/>
            <a:ext cx="4932040" cy="4164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A4002E"/>
              </a:buClr>
              <a:buSzPct val="80000"/>
              <a:defRPr/>
            </a:pPr>
            <a:r>
              <a:rPr lang="pl-PL" b="1" dirty="0">
                <a:latin typeface="Corbel"/>
                <a:cs typeface="Corbel"/>
              </a:rPr>
              <a:t>Zakres tematyczny </a:t>
            </a:r>
            <a:r>
              <a:rPr lang="pl-PL" b="1" dirty="0" smtClean="0">
                <a:latin typeface="Corbel"/>
                <a:cs typeface="Corbel"/>
              </a:rPr>
              <a:t>seminarium</a:t>
            </a:r>
            <a:endParaRPr lang="pl-PL" b="1" dirty="0">
              <a:latin typeface="Corbel"/>
              <a:cs typeface="Corbel"/>
            </a:endParaRPr>
          </a:p>
          <a:p>
            <a:pPr lvl="0">
              <a:buClr>
                <a:srgbClr val="A4002E"/>
              </a:buClr>
              <a:buSzPct val="80000"/>
              <a:defRPr/>
            </a:pPr>
            <a:endParaRPr lang="pl-PL" b="1" dirty="0">
              <a:latin typeface="Corbel"/>
              <a:cs typeface="Corbe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f</a:t>
            </a:r>
            <a:r>
              <a:rPr lang="pl-PL" dirty="0" smtClean="0">
                <a:latin typeface="Corbel"/>
                <a:cs typeface="Corbel"/>
              </a:rPr>
              <a:t>inanse publiczne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f</a:t>
            </a:r>
            <a:r>
              <a:rPr lang="pl-PL" dirty="0" smtClean="0">
                <a:latin typeface="Corbel"/>
                <a:cs typeface="Corbel"/>
              </a:rPr>
              <a:t>inanse lokalne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p</a:t>
            </a:r>
            <a:r>
              <a:rPr lang="pl-PL" dirty="0" smtClean="0">
                <a:latin typeface="Corbel"/>
                <a:cs typeface="Corbel"/>
              </a:rPr>
              <a:t>odatki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dirty="0">
                <a:latin typeface="Corbel"/>
                <a:cs typeface="Corbel"/>
              </a:rPr>
              <a:t>f</a:t>
            </a:r>
            <a:r>
              <a:rPr lang="pl-PL" dirty="0" smtClean="0">
                <a:latin typeface="Corbel"/>
                <a:cs typeface="Corbel"/>
              </a:rPr>
              <a:t>inanse UE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pl-PL" dirty="0" smtClean="0">
                <a:latin typeface="Corbel"/>
                <a:cs typeface="Corbel"/>
              </a:rPr>
              <a:t>bankowość</a:t>
            </a:r>
            <a:endParaRPr lang="pl-PL" dirty="0">
              <a:latin typeface="Corbel"/>
              <a:cs typeface="Corbel"/>
            </a:endParaRPr>
          </a:p>
        </p:txBody>
      </p:sp>
      <p:sp>
        <p:nvSpPr>
          <p:cNvPr id="9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15" b="32457"/>
          <a:stretch/>
        </p:blipFill>
        <p:spPr>
          <a:xfrm>
            <a:off x="446804" y="2132856"/>
            <a:ext cx="304554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</a:t>
            </a:r>
            <a:r>
              <a:rPr lang="pl-PL" sz="2400" b="1" dirty="0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Agnieszka </a:t>
            </a:r>
            <a:r>
              <a:rPr lang="pl-PL" sz="2400" b="1" dirty="0" err="1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Werwińska</a:t>
            </a:r>
            <a:endParaRPr lang="pl-PL" sz="2400" b="1" dirty="0">
              <a:solidFill>
                <a:srgbClr val="A4002E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347864" y="1628800"/>
            <a:ext cx="558467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Corbel" charset="0"/>
                <a:ea typeface="Corbel" charset="0"/>
                <a:cs typeface="Corbel" charset="0"/>
              </a:rPr>
              <a:t>Zakres tematyczny </a:t>
            </a:r>
            <a:r>
              <a:rPr lang="pl-PL" sz="1400" b="1" dirty="0" smtClean="0">
                <a:latin typeface="Corbel" charset="0"/>
                <a:ea typeface="Corbel" charset="0"/>
                <a:cs typeface="Corbel" charset="0"/>
              </a:rPr>
              <a:t>seminarium</a:t>
            </a:r>
            <a:endParaRPr lang="pl-PL" sz="1400" b="1" dirty="0">
              <a:latin typeface="Corbel" charset="0"/>
              <a:ea typeface="Corbel" charset="0"/>
              <a:cs typeface="Corbel" charset="0"/>
            </a:endParaRPr>
          </a:p>
          <a:p>
            <a:pPr lvl="0">
              <a:buClr>
                <a:srgbClr val="A4002E"/>
              </a:buClr>
              <a:buSzPct val="80000"/>
              <a:defRPr/>
            </a:pPr>
            <a:endParaRPr lang="pl-PL" sz="1400" b="1" dirty="0">
              <a:latin typeface="Corbel" charset="0"/>
              <a:ea typeface="Corbel" charset="0"/>
              <a:cs typeface="Corbel" charset="0"/>
            </a:endParaRPr>
          </a:p>
          <a:p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Finanse publiczne: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budżet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państwa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analiza dochodów, wydatków, przychodów i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rozchodów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saldo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budżetowe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dług </a:t>
            </a: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Skarbu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Państwa 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dług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publiczny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Nowe zarządzanie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publiczne: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budżetowanie 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zadaniowe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Wieloletni Plan Finansowy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Państwa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Finanse i gospodarka finansowa jednostek samorządu terytorialnego: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budżet jednostki samorządu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terytorialnego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analiza dochodów, wydatków, przychodów i rozchodów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budżetowych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saldo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budżetowe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dług jednostki samorządu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terytorialnego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Zarządzanie finansami jednostek samorządu terytorialnego: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budżetowanie 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zadaniowe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wieloletnia prognoza finansowa jednostki samorządu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terytorialnego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plan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inwestycyjny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zarządzanie </a:t>
            </a:r>
            <a:r>
              <a:rPr lang="pl-PL" sz="1400" dirty="0" smtClean="0">
                <a:latin typeface="Corbel" charset="0"/>
                <a:ea typeface="Corbel" charset="0"/>
                <a:cs typeface="Corbel" charset="0"/>
              </a:rPr>
              <a:t>długiem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2" y="1976870"/>
            <a:ext cx="300197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Krystyna Gilga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635896" y="1988840"/>
            <a:ext cx="5256584" cy="4248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lvl="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oświata i kształcenie w warunkach gospodarki rynkowej</a:t>
            </a:r>
          </a:p>
          <a:p>
            <a:pPr marL="285750" lvl="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społeczne problemy rynku pracy i zatrudnienia</a:t>
            </a:r>
          </a:p>
          <a:p>
            <a:pPr marL="285750" lvl="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zadania polityki społecznej wobec bezrobocia</a:t>
            </a:r>
          </a:p>
          <a:p>
            <a:pPr marL="285750" lvl="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problemy ochrony zdrowia w Polsce</a:t>
            </a:r>
          </a:p>
          <a:p>
            <a:pPr marL="285750" lvl="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system ubezpieczeń społecznych</a:t>
            </a:r>
          </a:p>
          <a:p>
            <a:pPr marL="285750" lvl="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wsparcie grup </a:t>
            </a:r>
            <a:r>
              <a:rPr lang="pl-PL" dirty="0" err="1">
                <a:latin typeface="Corbel" charset="0"/>
                <a:ea typeface="Corbel" charset="0"/>
                <a:cs typeface="Corbel" charset="0"/>
              </a:rPr>
              <a:t>defaworyzowanych</a:t>
            </a:r>
            <a:r>
              <a:rPr lang="pl-PL" dirty="0">
                <a:latin typeface="Corbel" charset="0"/>
                <a:ea typeface="Corbel" charset="0"/>
                <a:cs typeface="Corbel" charset="0"/>
              </a:rPr>
              <a:t> (niepełnosprawnych, ludzi starych, rodzin zagrożonych ubóstwem)</a:t>
            </a:r>
          </a:p>
          <a:p>
            <a:pPr marL="285750" lvl="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samorząd terytorialny jako lokalny podmiot polityki społecznej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rola organizacji pozarządowych w realizacji zadań i celów polityki społecznej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problemy społeczne i sposoby ich ograniczania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446789A8-98B8-427B-A4F4-154197CA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78542"/>
            <a:ext cx="2952328" cy="41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07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Łukasz Jurek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29058" y="1714488"/>
            <a:ext cx="5072098" cy="4357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</a:t>
            </a:r>
            <a:r>
              <a:rPr lang="pl-PL" sz="1900" b="1" dirty="0" smtClean="0">
                <a:latin typeface="Corbel" charset="0"/>
                <a:ea typeface="Corbel" charset="0"/>
                <a:cs typeface="Corbel" charset="0"/>
              </a:rPr>
              <a:t>seminarium</a:t>
            </a:r>
          </a:p>
          <a:p>
            <a:pPr marL="342900" marR="0" lvl="0" indent="-396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A4002E"/>
              </a:buClr>
              <a:buSzPct val="80000"/>
              <a:tabLst/>
              <a:defRPr/>
            </a:pPr>
            <a:endParaRPr lang="pl-PL" sz="1900" b="1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lnSpc>
                <a:spcPct val="110000"/>
              </a:lnSpc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ewolucja państwa opiekuńczego</a:t>
            </a:r>
          </a:p>
          <a:p>
            <a:pPr marL="285750" indent="-285750">
              <a:lnSpc>
                <a:spcPct val="110000"/>
              </a:lnSpc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ekonomia społeczna</a:t>
            </a:r>
          </a:p>
          <a:p>
            <a:pPr marL="285750" indent="-285750">
              <a:lnSpc>
                <a:spcPct val="110000"/>
              </a:lnSpc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polityka rodzinna</a:t>
            </a:r>
          </a:p>
          <a:p>
            <a:pPr marL="285750" indent="-285750">
              <a:lnSpc>
                <a:spcPct val="110000"/>
              </a:lnSpc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problemy rynku pracy</a:t>
            </a:r>
          </a:p>
          <a:p>
            <a:pPr marL="285750" indent="-285750">
              <a:lnSpc>
                <a:spcPct val="110000"/>
              </a:lnSpc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ubóstwo, wykluczenie społeczne i nierówności</a:t>
            </a:r>
          </a:p>
          <a:p>
            <a:pPr marL="285750" indent="-285750">
              <a:lnSpc>
                <a:spcPct val="110000"/>
              </a:lnSpc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społeczno-ekonomiczne konsekwencje procesu starzenia się ludności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A4002E"/>
              </a:buClr>
              <a:buSzPct val="80000"/>
              <a:buFont typeface="Arial"/>
              <a:buChar char="•"/>
              <a:tabLst/>
              <a:defRPr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organizacja systemów emerytalnych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A4002E"/>
              </a:buClr>
              <a:buSzPct val="80000"/>
              <a:buFont typeface="Arial"/>
              <a:buChar char="•"/>
              <a:tabLst/>
              <a:defRPr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finansowanie opieki długoterminowej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A4002E"/>
              </a:buClr>
              <a:buSzPct val="80000"/>
              <a:buFont typeface="Arial"/>
              <a:buChar char="•"/>
              <a:tabLst/>
              <a:defRPr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usługi finansowe dla seniorów</a:t>
            </a:r>
          </a:p>
        </p:txBody>
      </p:sp>
      <p:pic>
        <p:nvPicPr>
          <p:cNvPr id="1026" name="Picture 2" descr="C:\Users\User\Desktop\ważne dokumenty\zdjęcie_Ł. Jur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2428892" cy="3238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39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content-b-vie.xx.fbcdn.net/hphotos-ash3/1173687_455847414529991_17448670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44" y="1916832"/>
            <a:ext cx="2438400" cy="1619251"/>
          </a:xfrm>
          <a:prstGeom prst="rect">
            <a:avLst/>
          </a:prstGeom>
          <a:noFill/>
        </p:spPr>
      </p:pic>
      <p:pic>
        <p:nvPicPr>
          <p:cNvPr id="3" name="Picture 8" descr="Centrum Kształcenia Ustawiczn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3717032"/>
            <a:ext cx="1143000" cy="762000"/>
          </a:xfrm>
          <a:prstGeom prst="rect">
            <a:avLst/>
          </a:prstGeom>
          <a:noFill/>
        </p:spPr>
      </p:pic>
      <p:pic>
        <p:nvPicPr>
          <p:cNvPr id="4" name="Picture 10" descr="Sala dydaktycz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888" y="3717032"/>
            <a:ext cx="1143000" cy="762000"/>
          </a:xfrm>
          <a:prstGeom prst="rect">
            <a:avLst/>
          </a:prstGeom>
          <a:noFill/>
        </p:spPr>
      </p:pic>
      <p:pic>
        <p:nvPicPr>
          <p:cNvPr id="5" name="Picture 12" descr="Sala konferencyj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4744" y="4653136"/>
            <a:ext cx="1143000" cy="762000"/>
          </a:xfrm>
          <a:prstGeom prst="rect">
            <a:avLst/>
          </a:prstGeom>
          <a:noFill/>
        </p:spPr>
      </p:pic>
      <p:pic>
        <p:nvPicPr>
          <p:cNvPr id="6" name="Picture 14" descr="Sala audytoryj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0888" y="4653136"/>
            <a:ext cx="1143000" cy="762000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499992" y="1844824"/>
            <a:ext cx="3672408" cy="3748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140" normalizeH="0" noProof="0" dirty="0">
                <a:ln>
                  <a:noFill/>
                </a:ln>
                <a:solidFill>
                  <a:srgbClr val="A4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Zapraszamy</a:t>
            </a:r>
          </a:p>
          <a:p>
            <a:pPr>
              <a:spcAft>
                <a:spcPts val="600"/>
              </a:spcAft>
            </a:pPr>
            <a:r>
              <a:rPr lang="pl-PL" sz="2500" b="1" dirty="0"/>
              <a:t>Uniwersytet Ekonomiczny we Wrocławiu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dirty="0"/>
              <a:t>ul. Komandorska 118/120</a:t>
            </a:r>
            <a:br>
              <a:rPr lang="pl-PL" dirty="0"/>
            </a:br>
            <a:r>
              <a:rPr lang="pl-PL" dirty="0"/>
              <a:t>53-345 Wrocław</a:t>
            </a:r>
          </a:p>
          <a:p>
            <a:r>
              <a:rPr lang="pl-PL" dirty="0"/>
              <a:t>tel.: 71 368 01 00</a:t>
            </a:r>
            <a:br>
              <a:rPr lang="pl-PL" dirty="0"/>
            </a:br>
            <a:r>
              <a:rPr lang="pl-PL" dirty="0" err="1"/>
              <a:t>fax</a:t>
            </a:r>
            <a:r>
              <a:rPr lang="pl-PL" dirty="0"/>
              <a:t>: 71 367 27 78</a:t>
            </a:r>
            <a:br>
              <a:rPr lang="pl-PL" dirty="0"/>
            </a:br>
            <a:r>
              <a:rPr lang="pl-PL" dirty="0"/>
              <a:t>e-mail: </a:t>
            </a:r>
            <a:r>
              <a:rPr lang="pl-PL" dirty="0">
                <a:solidFill>
                  <a:srgbClr val="A4002E"/>
                </a:solidFill>
              </a:rPr>
              <a:t>kontakt@ue.wroc.pl  </a:t>
            </a:r>
          </a:p>
          <a:p>
            <a:r>
              <a:rPr lang="pl-PL" dirty="0">
                <a:solidFill>
                  <a:srgbClr val="C00000"/>
                </a:solidFill>
                <a:hlinkClick r:id="rId7"/>
              </a:rPr>
              <a:t>www.ue.wroc.pl/wydzial_ne</a:t>
            </a:r>
            <a:r>
              <a:rPr lang="pl-PL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022220" y="5877272"/>
            <a:ext cx="6470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A4002E"/>
                </a:solidFill>
              </a:rPr>
              <a:t>Studia na WNE to szansa na lepszą pracę i wyższe zarobki!</a:t>
            </a:r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160" y="48876"/>
            <a:ext cx="7941568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400" b="1" i="0" u="none" strike="noStrike" kern="120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WYDZIAŁ  NAUK  EKONOMICZNYCH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5301208"/>
            <a:ext cx="1274528" cy="130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71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prof. zw. dr hab. inż. Dorota Korenik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381374" y="2114550"/>
            <a:ext cx="5439097" cy="40507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x-none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produkty i usługi finansowe (wykorzystanie, ocena atrakcyjności)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finansowanie na rynku nieruchomości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pośrednictwo i doradztwo finansowe (banki, parabanki, ubezpieczyciele etc.)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współpraca banku z klientami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finanse, ekonomika i zarządzanie bankiem</a:t>
            </a:r>
            <a:endParaRPr lang="x-none" b="1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formy bankowości (elektroniczna, tradycyjna, </a:t>
            </a:r>
            <a:r>
              <a:rPr lang="x-none" dirty="0" err="1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bancassurrance</a:t>
            </a: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, inwestycyjna, komercyjna, etc.)</a:t>
            </a:r>
            <a:endParaRPr lang="x-none" b="1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działalność różnych pośredników na rynku ubezpieczeniowym (ubezpieczyciel, agent, broker, reasekurator)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zarządzanie budżetem domowym / finanse osobiste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pozyskiwanie funduszy w  przedsiębiorstwie i samorządzie terytorialnym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rPr lang="x-none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partnerstwo publiczno-prywatne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  <a:tabLst/>
              <a:defRPr/>
            </a:pPr>
            <a:endParaRPr lang="pl-PL" dirty="0">
              <a:latin typeface="Corbel" charset="0"/>
              <a:ea typeface="Corbel" charset="0"/>
              <a:cs typeface="Corbel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44790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83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x-none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hab. prof. UE Maria Węgrzyn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95936" y="1844824"/>
            <a:ext cx="4608512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x-none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  <a:endParaRPr lang="pl-PL" sz="1900" b="1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/>
              <a:buChar char="•"/>
            </a:pPr>
            <a:r>
              <a:rPr lang="x-none" sz="1900" dirty="0">
                <a:latin typeface="Corbel" charset="0"/>
                <a:ea typeface="Corbel" charset="0"/>
                <a:cs typeface="Corbel" charset="0"/>
              </a:rPr>
              <a:t>produkty i usługi </a:t>
            </a:r>
            <a:r>
              <a:rPr lang="x-none" sz="1900" dirty="0" smtClean="0">
                <a:latin typeface="Corbel" charset="0"/>
                <a:ea typeface="Corbel" charset="0"/>
                <a:cs typeface="Corbel" charset="0"/>
              </a:rPr>
              <a:t>finansowe</a:t>
            </a:r>
            <a:endParaRPr lang="pl-PL" sz="1900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ubezpieczenia gospodarcze i na </a:t>
            </a:r>
            <a:r>
              <a:rPr lang="x-none" dirty="0" smtClean="0">
                <a:latin typeface="Corbel" charset="0"/>
                <a:ea typeface="Corbel" charset="0"/>
                <a:cs typeface="Corbel" charset="0"/>
              </a:rPr>
              <a:t>życie</a:t>
            </a:r>
            <a:endParaRPr lang="x-none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umowy ubezpieczeniowe, ocena atrakcyjności produktów </a:t>
            </a:r>
            <a:r>
              <a:rPr lang="x-none" dirty="0" smtClean="0">
                <a:latin typeface="Corbel" charset="0"/>
                <a:ea typeface="Corbel" charset="0"/>
                <a:cs typeface="Corbel" charset="0"/>
              </a:rPr>
              <a:t>ubezpieczeniowych</a:t>
            </a:r>
            <a:endParaRPr lang="x-none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/>
              <a:buChar char="•"/>
            </a:pPr>
            <a:r>
              <a:rPr lang="x-none" dirty="0" smtClean="0">
                <a:latin typeface="Corbel" charset="0"/>
                <a:ea typeface="Corbel" charset="0"/>
                <a:cs typeface="Corbel" charset="0"/>
              </a:rPr>
              <a:t>bancassurance</a:t>
            </a:r>
            <a:endParaRPr lang="pl-PL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ubezpieczenia społeczne w systemie zabezpieczenia społecznego ; filary </a:t>
            </a:r>
            <a:r>
              <a:rPr lang="x-none" dirty="0" smtClean="0">
                <a:latin typeface="Corbel" charset="0"/>
                <a:ea typeface="Corbel" charset="0"/>
                <a:cs typeface="Corbel" charset="0"/>
              </a:rPr>
              <a:t>systemu</a:t>
            </a:r>
            <a:endParaRPr lang="x-none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ekonomika i finansowanie systemu ochrony </a:t>
            </a:r>
            <a:r>
              <a:rPr lang="x-none" dirty="0" smtClean="0">
                <a:latin typeface="Corbel" charset="0"/>
                <a:ea typeface="Corbel" charset="0"/>
                <a:cs typeface="Corbel" charset="0"/>
              </a:rPr>
              <a:t>zdrowia</a:t>
            </a:r>
            <a:endParaRPr lang="pl-PL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pozyskiwanie funduszy dla  firm  (w tym pozyskiwanie funduszy z Unii Europejskiej) </a:t>
            </a:r>
            <a:endParaRPr lang="pl-PL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finanse jednostek samorządu terytorialnego, </a:t>
            </a:r>
            <a:r>
              <a:rPr lang="x-none" dirty="0" smtClean="0">
                <a:latin typeface="Corbel" charset="0"/>
                <a:ea typeface="Corbel" charset="0"/>
                <a:cs typeface="Corbel" charset="0"/>
              </a:rPr>
              <a:t>zadania</a:t>
            </a:r>
            <a:endParaRPr lang="x-none" dirty="0">
              <a:latin typeface="Corbel" charset="0"/>
              <a:ea typeface="Corbel" charset="0"/>
              <a:cs typeface="Corbel" charset="0"/>
            </a:endParaRPr>
          </a:p>
          <a:p>
            <a:pPr marL="285750" indent="-285750">
              <a:buFont typeface="Arial"/>
              <a:buChar char="•"/>
            </a:pPr>
            <a:r>
              <a:rPr lang="x-none" dirty="0">
                <a:latin typeface="Corbel" charset="0"/>
                <a:ea typeface="Corbel" charset="0"/>
                <a:cs typeface="Corbel" charset="0"/>
              </a:rPr>
              <a:t>zarządzanie finansami firm, ocena efektywności podejmowanych </a:t>
            </a:r>
            <a:r>
              <a:rPr lang="x-none" dirty="0" smtClean="0">
                <a:latin typeface="Corbel" charset="0"/>
                <a:ea typeface="Corbel" charset="0"/>
                <a:cs typeface="Corbel" charset="0"/>
              </a:rPr>
              <a:t>działań</a:t>
            </a:r>
            <a:endParaRPr lang="x-none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25671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prof. zw. dr hab. Leszek Patrzałek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988840"/>
            <a:ext cx="4392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system podatkowy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wydatki publiczne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gospodarka finansowa funduszy celowych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finanse Unii Europejskiej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deficyt budżetowy i dług publiczny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finanse samorządu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terytorialnego</a:t>
            </a:r>
            <a:endParaRPr lang="pl-PL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6" name="Content Placeholder 2" descr="Lesze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59" r="-29059"/>
          <a:stretch>
            <a:fillRect/>
          </a:stretch>
        </p:blipFill>
        <p:spPr>
          <a:xfrm>
            <a:off x="-108521" y="2132856"/>
            <a:ext cx="3897855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prof. zw. dr hab. Jacek Karwowski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779912" y="1844824"/>
            <a:ext cx="4968552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8000" marR="0" lvl="0" indent="-396000" algn="l" defTabSz="914400" rtl="0" eaLnBrk="1" fontAlgn="auto" latinLnBrk="0" hangingPunct="1">
              <a:lnSpc>
                <a:spcPct val="120000"/>
              </a:lnSpc>
              <a:buClr>
                <a:srgbClr val="A4002E"/>
              </a:buClr>
              <a:buSzPct val="80000"/>
              <a:tabLst/>
              <a:defRPr/>
            </a:pPr>
            <a:r>
              <a:rPr lang="pl-PL" sz="14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wykorzystanie instrumentów rynków finansowych, zwłaszcza rynków międzynarodowych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podatki w przedsiębiorstwie, zwłaszcza w obrocie międzynarodowym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bankowość komercyjna, w tym </a:t>
            </a:r>
            <a:r>
              <a:rPr lang="pl-PL" sz="1400" i="1" dirty="0">
                <a:latin typeface="Corbel" charset="0"/>
                <a:ea typeface="Corbel" charset="0"/>
                <a:cs typeface="Corbel" charset="0"/>
              </a:rPr>
              <a:t>private banking</a:t>
            </a:r>
            <a:endParaRPr lang="pl-PL" sz="1400" dirty="0">
              <a:latin typeface="Corbel" charset="0"/>
              <a:ea typeface="Corbel" charset="0"/>
              <a:cs typeface="Corbel" charset="0"/>
            </a:endParaRP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finanse islamskie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centra finansowe </a:t>
            </a:r>
            <a:r>
              <a:rPr lang="pl-PL" sz="1400" i="1" dirty="0">
                <a:latin typeface="Corbel" charset="0"/>
                <a:ea typeface="Corbel" charset="0"/>
                <a:cs typeface="Corbel" charset="0"/>
              </a:rPr>
              <a:t>offshore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międzynarodowe organizacje finansowe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cele, funkcje i instrumenty banków centralnych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polityka pieniężna</a:t>
            </a:r>
            <a:endParaRPr lang="pl-PL" sz="1400" b="1" dirty="0">
              <a:latin typeface="Corbel" charset="0"/>
              <a:ea typeface="Corbel" charset="0"/>
              <a:cs typeface="Corbel" charset="0"/>
            </a:endParaRP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pranie brudnych pieniędzy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budżet; nadwyżki i deficyty budżetowe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instrumenty popierania eksportu</a:t>
            </a:r>
          </a:p>
          <a:p>
            <a:pPr marL="288000" indent="-285750">
              <a:lnSpc>
                <a:spcPct val="120000"/>
              </a:lnSpc>
              <a:buFont typeface="Arial"/>
              <a:buChar char="•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integracja walutowa</a:t>
            </a:r>
          </a:p>
          <a:p>
            <a:pPr marL="288000" indent="-285750">
              <a:lnSpc>
                <a:spcPct val="120000"/>
              </a:lnSpc>
              <a:buFont typeface="Wingdings" charset="2"/>
              <a:buChar char="Ø"/>
            </a:pP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więcej na </a:t>
            </a:r>
            <a:r>
              <a:rPr lang="pl-PL" sz="1400" dirty="0">
                <a:latin typeface="Corbel" charset="0"/>
                <a:ea typeface="Corbel" charset="0"/>
                <a:cs typeface="Corbel" charset="0"/>
                <a:hlinkClick r:id="rId2"/>
              </a:rPr>
              <a:t>www.karwowski.edu.pl</a:t>
            </a:r>
            <a:r>
              <a:rPr lang="pl-PL" sz="1400" dirty="0">
                <a:latin typeface="Corbel" charset="0"/>
                <a:ea typeface="Corbel" charset="0"/>
                <a:cs typeface="Corbel" charset="0"/>
              </a:rPr>
              <a:t>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4" name="Picture 3" descr="2016-11-05 08.44.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509" y="2532893"/>
            <a:ext cx="3739852" cy="28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6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hab. </a:t>
            </a:r>
            <a:r>
              <a:rPr lang="pl-PL" sz="2400" b="1" dirty="0" smtClean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prof. UE Bogusław </a:t>
            </a: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Półtorak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988840"/>
            <a:ext cx="4392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produkty i usługi bankowe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finanse banków i kas oszczędnościowo-kredytowych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doradztwo finansowe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pośrednictwo finansowe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bankowość hipoteczna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kredyty mieszkaniowe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inwestowanie w nieruchomości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bankowość korporacyjna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bankowość inwestycyjna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rynki finansowe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rynki nieruchomości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zarządzanie 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wierzytelnościami</a:t>
            </a:r>
            <a:endParaRPr lang="pl-PL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x-none" dirty="0"/>
              <a:t>Zdjęcie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032950"/>
            <a:ext cx="2543700" cy="33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dr hab. prof. UE  Jacek Uchman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988840"/>
            <a:ext cx="4392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finansowanie podmiotów gospodarczych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analiza i ocena finansowa podmiotów gospodarczych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struktura kapitału i polityka dywidend spółek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łączenie podmiotów gospodarczych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nadzór i ład korporacyjny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rynek finansowy a przedsiębiorstwo, mechanizmy oddziaływania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systemy podatkowe, daniny fiskalne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opodatkowanie podmiotów gospodarczych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opodatkowanie w układzie międzynarodowym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wycena przedsiębiorstwa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decyzje finansowe i inwestycyjne podmiotów gospodarczych w skali krajowej i </a:t>
            </a:r>
            <a:r>
              <a:rPr lang="pl-PL" dirty="0" smtClean="0">
                <a:latin typeface="Corbel" charset="0"/>
                <a:ea typeface="Corbel" charset="0"/>
                <a:cs typeface="Corbel" charset="0"/>
              </a:rPr>
              <a:t>międzynarodowej</a:t>
            </a:r>
            <a:endParaRPr lang="pl-PL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6" name="Picture 5" descr="C:\Users\jn62\Pictures\CIMG5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>
            <a:fillRect/>
          </a:stretch>
        </p:blipFill>
        <p:spPr bwMode="auto">
          <a:xfrm>
            <a:off x="573120" y="2132856"/>
            <a:ext cx="2774744" cy="33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KIERUNEK FINANSE I RACHUNKOWOŚĆ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orbel" charset="0"/>
                <a:ea typeface="Corbel" charset="0"/>
                <a:cs typeface="Corbel" charset="0"/>
              </a:rPr>
              <a:t>prof. zw. dr hab. Paweł Dittmann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11960" y="1988840"/>
            <a:ext cx="4392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1900" b="1" dirty="0">
                <a:latin typeface="Corbel" charset="0"/>
                <a:ea typeface="Corbel" charset="0"/>
                <a:cs typeface="Corbel" charset="0"/>
              </a:rPr>
              <a:t>Zakres tematyczny seminarium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rynek nieruchomości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giełdy papierów wartościowych i towarowe 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analiza finansowa w przedsiębiorstwie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kondycja finansowa branż i przedsiębiorstw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systemy wczesnego ostrzegania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prognozowanie popytu w przedsiębiorstwie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prognozowanie finansowe w przedsiębiorstwie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Corbel" charset="0"/>
                <a:ea typeface="Corbel" charset="0"/>
                <a:cs typeface="Corbel" charset="0"/>
              </a:rPr>
              <a:t>prognozowanie popytu na produkty instytucji finansowych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2636912"/>
            <a:ext cx="9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7"/>
            <a:ext cx="2736304" cy="35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1224</Words>
  <Application>Microsoft Macintosh PowerPoint</Application>
  <PresentationFormat>Pokaz na ekranie (4:3)</PresentationFormat>
  <Paragraphs>329</Paragraphs>
  <Slides>27</Slides>
  <Notes>3</Notes>
  <HiddenSlides>1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Calibri</vt:lpstr>
      <vt:lpstr>Corbel</vt:lpstr>
      <vt:lpstr>Wingdings</vt:lpstr>
      <vt:lpstr>Arial</vt:lpstr>
      <vt:lpstr>Motyw pakietu Office</vt:lpstr>
      <vt:lpstr>Prezentacja programu PowerPoint</vt:lpstr>
      <vt:lpstr>Prezentacja programu PowerPoint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Prezentacja programu PowerPoint</vt:lpstr>
      <vt:lpstr>KIERUNEK FINANSE I RACHUNKOWOŚĆ</vt:lpstr>
      <vt:lpstr>KIERUNEK FINANSE I RACHUNKOWOŚĆ</vt:lpstr>
      <vt:lpstr>KIERUNEK FINANSE I RACHUNKOWOŚĆ</vt:lpstr>
      <vt:lpstr>KIERUNEK FINANSE I RACHUNKOWOŚĆ</vt:lpstr>
      <vt:lpstr>Prezentacja programu PowerPoint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KIERUNEK FINANSE I RACHUNKOWOŚĆ</vt:lpstr>
      <vt:lpstr>Prezentacja programu PowerPoint</vt:lpstr>
    </vt:vector>
  </TitlesOfParts>
  <Company>TOSHIBA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Sylwia</dc:creator>
  <cp:lastModifiedBy>Jacek Karwowski</cp:lastModifiedBy>
  <cp:revision>523</cp:revision>
  <dcterms:created xsi:type="dcterms:W3CDTF">2013-10-17T17:02:12Z</dcterms:created>
  <dcterms:modified xsi:type="dcterms:W3CDTF">2017-11-21T18:48:13Z</dcterms:modified>
</cp:coreProperties>
</file>