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sldIdLst>
    <p:sldId id="286" r:id="rId2"/>
    <p:sldId id="287" r:id="rId3"/>
    <p:sldId id="324" r:id="rId4"/>
    <p:sldId id="375" r:id="rId5"/>
    <p:sldId id="376" r:id="rId6"/>
    <p:sldId id="396" r:id="rId7"/>
    <p:sldId id="325" r:id="rId8"/>
    <p:sldId id="341" r:id="rId9"/>
    <p:sldId id="388" r:id="rId10"/>
    <p:sldId id="389" r:id="rId11"/>
    <p:sldId id="379" r:id="rId12"/>
    <p:sldId id="371" r:id="rId13"/>
    <p:sldId id="310" r:id="rId14"/>
    <p:sldId id="298" r:id="rId15"/>
    <p:sldId id="333" r:id="rId16"/>
    <p:sldId id="334" r:id="rId17"/>
    <p:sldId id="312" r:id="rId18"/>
    <p:sldId id="297" r:id="rId19"/>
    <p:sldId id="385" r:id="rId20"/>
    <p:sldId id="372" r:id="rId21"/>
    <p:sldId id="328" r:id="rId22"/>
    <p:sldId id="339" r:id="rId23"/>
    <p:sldId id="340" r:id="rId24"/>
    <p:sldId id="397" r:id="rId25"/>
    <p:sldId id="346" r:id="rId26"/>
    <p:sldId id="399" r:id="rId27"/>
    <p:sldId id="347" r:id="rId28"/>
    <p:sldId id="363" r:id="rId29"/>
    <p:sldId id="364" r:id="rId30"/>
    <p:sldId id="398" r:id="rId31"/>
    <p:sldId id="361" r:id="rId32"/>
    <p:sldId id="380" r:id="rId33"/>
    <p:sldId id="381" r:id="rId34"/>
    <p:sldId id="393" r:id="rId35"/>
    <p:sldId id="362" r:id="rId36"/>
    <p:sldId id="394" r:id="rId37"/>
    <p:sldId id="365" r:id="rId38"/>
    <p:sldId id="387" r:id="rId39"/>
    <p:sldId id="366" r:id="rId40"/>
    <p:sldId id="367" r:id="rId41"/>
    <p:sldId id="382" r:id="rId42"/>
    <p:sldId id="330" r:id="rId43"/>
    <p:sldId id="368" r:id="rId44"/>
    <p:sldId id="301" r:id="rId45"/>
    <p:sldId id="329" r:id="rId46"/>
    <p:sldId id="302" r:id="rId47"/>
    <p:sldId id="355" r:id="rId48"/>
    <p:sldId id="395" r:id="rId49"/>
    <p:sldId id="369" r:id="rId50"/>
    <p:sldId id="374" r:id="rId51"/>
    <p:sldId id="356" r:id="rId52"/>
    <p:sldId id="384" r:id="rId53"/>
    <p:sldId id="358" r:id="rId54"/>
    <p:sldId id="323" r:id="rId55"/>
  </p:sldIdLst>
  <p:sldSz cx="12192000" cy="6858000"/>
  <p:notesSz cx="6797675" cy="9872663"/>
  <p:defaultTextStyle>
    <a:defPPr>
      <a:defRPr lang="pl-P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łosz Rojek" initials="MR" lastIdx="1" clrIdx="0"/>
  <p:cmAuthor id="1" name="Szkup Bogdan" initials="SB" lastIdx="1" clrIdx="1"/>
  <p:cmAuthor id="2" name="Przemysław Wewiór" initials="PW" lastIdx="4" clrIdx="2"/>
  <p:cmAuthor id="3" name="Dańda Aleksander" initials="DA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404"/>
    <a:srgbClr val="E81B29"/>
    <a:srgbClr val="E81BB4"/>
    <a:srgbClr val="828282"/>
    <a:srgbClr val="B4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Styl ciemny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516" y="-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8650130-20FB-441F-BDD0-B66829F03424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Click to edit Master text styles</a:t>
            </a:r>
          </a:p>
          <a:p>
            <a:pPr lvl="1"/>
            <a:r>
              <a:rPr lang="pl-PL" noProof="0" smtClean="0"/>
              <a:t>Second level</a:t>
            </a:r>
          </a:p>
          <a:p>
            <a:pPr lvl="2"/>
            <a:r>
              <a:rPr lang="pl-PL" noProof="0" smtClean="0"/>
              <a:t>Third level</a:t>
            </a:r>
          </a:p>
          <a:p>
            <a:pPr lvl="3"/>
            <a:r>
              <a:rPr lang="pl-PL" noProof="0" smtClean="0"/>
              <a:t>Fourth level</a:t>
            </a:r>
          </a:p>
          <a:p>
            <a:pPr lvl="4"/>
            <a:r>
              <a:rPr lang="pl-PL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D8C79EA-799D-45CA-8DBB-0FFFC2EAE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74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emf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emf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emf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emf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emf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757768"/>
            <a:ext cx="5471584" cy="71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535" y="2946401"/>
            <a:ext cx="4298951" cy="1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2" y="2472267"/>
            <a:ext cx="503767" cy="67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24853" y="4991101"/>
            <a:ext cx="503767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a 14"/>
          <p:cNvGrpSpPr>
            <a:grpSpLocks/>
          </p:cNvGrpSpPr>
          <p:nvPr userDrawn="1"/>
        </p:nvGrpSpPr>
        <p:grpSpPr bwMode="auto">
          <a:xfrm>
            <a:off x="3907367" y="4519084"/>
            <a:ext cx="4404784" cy="624416"/>
            <a:chOff x="2435896" y="3442389"/>
            <a:chExt cx="3527992" cy="624002"/>
          </a:xfrm>
        </p:grpSpPr>
        <p:pic>
          <p:nvPicPr>
            <p:cNvPr id="7" name="Obraz 7"/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896" y="3442389"/>
              <a:ext cx="3527992" cy="624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PoleTekstowe 13"/>
            <p:cNvSpPr txBox="1">
              <a:spLocks noChangeArrowheads="1"/>
            </p:cNvSpPr>
            <p:nvPr/>
          </p:nvSpPr>
          <p:spPr bwMode="auto">
            <a:xfrm>
              <a:off x="2595476" y="3565476"/>
              <a:ext cx="3244504" cy="26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pl-PL" altLang="pl-PL" sz="110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www.konstytucjadlanauki.gov.pl</a:t>
              </a:r>
            </a:p>
          </p:txBody>
        </p:sp>
      </p:grpSp>
      <p:pic>
        <p:nvPicPr>
          <p:cNvPr id="9" name="Picture 27" descr="MNiSW-kolor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519" y="6180668"/>
            <a:ext cx="1697567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eTekstowe 12"/>
          <p:cNvSpPr txBox="1">
            <a:spLocks noChangeArrowheads="1"/>
          </p:cNvSpPr>
          <p:nvPr userDrawn="1"/>
        </p:nvSpPr>
        <p:spPr bwMode="auto">
          <a:xfrm>
            <a:off x="529169" y="6203951"/>
            <a:ext cx="228388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altLang="pl-PL" sz="900">
                <a:solidFill>
                  <a:srgbClr val="828282"/>
                </a:solidFill>
              </a:rPr>
              <a:t>www.facebook.com</a:t>
            </a:r>
            <a:r>
              <a:rPr lang="pl-PL" altLang="pl-PL" sz="900">
                <a:solidFill>
                  <a:srgbClr val="E81B29"/>
                </a:solidFill>
              </a:rPr>
              <a:t>/MNiSW</a:t>
            </a:r>
          </a:p>
        </p:txBody>
      </p:sp>
    </p:spTree>
    <p:extLst>
      <p:ext uri="{BB962C8B-B14F-4D97-AF65-F5344CB8AC3E}">
        <p14:creationId xmlns:p14="http://schemas.microsoft.com/office/powerpoint/2010/main" val="11259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wa elementy zawartośc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104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wa elementy zawartośc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7"/>
          <p:cNvCxnSpPr/>
          <p:nvPr userDrawn="1"/>
        </p:nvCxnSpPr>
        <p:spPr>
          <a:xfrm>
            <a:off x="675218" y="6237817"/>
            <a:ext cx="10837333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34" y="491068"/>
            <a:ext cx="2008717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2" y="6375402"/>
            <a:ext cx="1697567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35" y="1911352"/>
            <a:ext cx="503767" cy="67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29"/>
          <p:cNvGrpSpPr>
            <a:grpSpLocks noChangeAspect="1"/>
          </p:cNvGrpSpPr>
          <p:nvPr userDrawn="1"/>
        </p:nvGrpSpPr>
        <p:grpSpPr bwMode="auto">
          <a:xfrm>
            <a:off x="10841567" y="5414435"/>
            <a:ext cx="575733" cy="133351"/>
            <a:chOff x="8132793" y="5607219"/>
            <a:chExt cx="427917" cy="108000"/>
          </a:xfrm>
        </p:grpSpPr>
        <p:sp>
          <p:nvSpPr>
            <p:cNvPr id="9" name="Rectangle 30"/>
            <p:cNvSpPr/>
            <p:nvPr userDrawn="1"/>
          </p:nvSpPr>
          <p:spPr>
            <a:xfrm>
              <a:off x="8132793" y="5607219"/>
              <a:ext cx="9282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31"/>
            <p:cNvSpPr/>
            <p:nvPr userDrawn="1"/>
          </p:nvSpPr>
          <p:spPr>
            <a:xfrm>
              <a:off x="8299555" y="5607219"/>
              <a:ext cx="9282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32"/>
            <p:cNvSpPr/>
            <p:nvPr userDrawn="1"/>
          </p:nvSpPr>
          <p:spPr>
            <a:xfrm>
              <a:off x="8467890" y="5607219"/>
              <a:ext cx="92820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8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1548848" y="2261477"/>
            <a:ext cx="8983307" cy="2911203"/>
          </a:xfrm>
        </p:spPr>
        <p:txBody>
          <a:bodyPr>
            <a:normAutofit/>
          </a:bodyPr>
          <a:lstStyle>
            <a:lvl1pPr marL="284400" indent="-285750">
              <a:lnSpc>
                <a:spcPct val="120000"/>
              </a:lnSpc>
              <a:spcAft>
                <a:spcPts val="1000"/>
              </a:spcAft>
              <a:buSzPct val="60000"/>
              <a:buFontTx/>
              <a:buBlip>
                <a:blip r:embed="rId6"/>
              </a:buBlip>
              <a:defRPr sz="21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24" name="Tytuł 1"/>
          <p:cNvSpPr>
            <a:spLocks noGrp="1"/>
          </p:cNvSpPr>
          <p:nvPr>
            <p:ph type="title"/>
          </p:nvPr>
        </p:nvSpPr>
        <p:spPr>
          <a:xfrm>
            <a:off x="675936" y="502363"/>
            <a:ext cx="8828561" cy="412087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83001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wa elementy zawartośc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7"/>
          <p:cNvCxnSpPr/>
          <p:nvPr userDrawn="1"/>
        </p:nvCxnSpPr>
        <p:spPr>
          <a:xfrm>
            <a:off x="675218" y="6237817"/>
            <a:ext cx="10837333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11"/>
          <p:cNvGrpSpPr>
            <a:grpSpLocks noChangeAspect="1"/>
          </p:cNvGrpSpPr>
          <p:nvPr userDrawn="1"/>
        </p:nvGrpSpPr>
        <p:grpSpPr bwMode="auto">
          <a:xfrm>
            <a:off x="764118" y="1926169"/>
            <a:ext cx="575733" cy="131233"/>
            <a:chOff x="8132793" y="5607219"/>
            <a:chExt cx="427917" cy="108000"/>
          </a:xfrm>
        </p:grpSpPr>
        <p:sp>
          <p:nvSpPr>
            <p:cNvPr id="6" name="Rectangle 12"/>
            <p:cNvSpPr/>
            <p:nvPr userDrawn="1"/>
          </p:nvSpPr>
          <p:spPr>
            <a:xfrm>
              <a:off x="8132793" y="5607219"/>
              <a:ext cx="92820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17"/>
            <p:cNvSpPr/>
            <p:nvPr userDrawn="1"/>
          </p:nvSpPr>
          <p:spPr>
            <a:xfrm>
              <a:off x="8299555" y="5607219"/>
              <a:ext cx="92820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18"/>
            <p:cNvSpPr/>
            <p:nvPr userDrawn="1"/>
          </p:nvSpPr>
          <p:spPr>
            <a:xfrm>
              <a:off x="8467889" y="5607219"/>
              <a:ext cx="9282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pic>
        <p:nvPicPr>
          <p:cNvPr id="9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34" y="491068"/>
            <a:ext cx="2008717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2" y="6375402"/>
            <a:ext cx="1697567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006669" y="4957233"/>
            <a:ext cx="503767" cy="67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1548848" y="2261477"/>
            <a:ext cx="8983307" cy="2911203"/>
          </a:xfrm>
        </p:spPr>
        <p:txBody>
          <a:bodyPr>
            <a:normAutofit/>
          </a:bodyPr>
          <a:lstStyle>
            <a:lvl1pPr marL="284400" indent="-285750">
              <a:lnSpc>
                <a:spcPct val="120000"/>
              </a:lnSpc>
              <a:spcAft>
                <a:spcPts val="1000"/>
              </a:spcAft>
              <a:buSzPct val="60000"/>
              <a:buFontTx/>
              <a:buBlip>
                <a:blip r:embed="rId6"/>
              </a:buBlip>
              <a:defRPr sz="21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20" name="Tytuł 1"/>
          <p:cNvSpPr>
            <a:spLocks noGrp="1"/>
          </p:cNvSpPr>
          <p:nvPr>
            <p:ph type="title"/>
          </p:nvPr>
        </p:nvSpPr>
        <p:spPr>
          <a:xfrm>
            <a:off x="675936" y="502363"/>
            <a:ext cx="8828561" cy="412087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2763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wa elementy zawartośc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7"/>
          <p:cNvCxnSpPr/>
          <p:nvPr userDrawn="1"/>
        </p:nvCxnSpPr>
        <p:spPr>
          <a:xfrm>
            <a:off x="675218" y="6237817"/>
            <a:ext cx="10837333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34" y="491068"/>
            <a:ext cx="2008717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2" y="6375402"/>
            <a:ext cx="1697567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006669" y="4957233"/>
            <a:ext cx="503767" cy="67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35" y="1911352"/>
            <a:ext cx="503767" cy="67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1548848" y="2261477"/>
            <a:ext cx="8983307" cy="2911203"/>
          </a:xfrm>
        </p:spPr>
        <p:txBody>
          <a:bodyPr>
            <a:normAutofit/>
          </a:bodyPr>
          <a:lstStyle>
            <a:lvl1pPr marL="284400" indent="-285750">
              <a:lnSpc>
                <a:spcPct val="120000"/>
              </a:lnSpc>
              <a:spcAft>
                <a:spcPts val="1000"/>
              </a:spcAft>
              <a:buSzPct val="60000"/>
              <a:buFontTx/>
              <a:buBlip>
                <a:blip r:embed="rId6"/>
              </a:buBlip>
              <a:defRPr sz="21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8" name="Tytuł 1"/>
          <p:cNvSpPr>
            <a:spLocks noGrp="1"/>
          </p:cNvSpPr>
          <p:nvPr>
            <p:ph type="title"/>
          </p:nvPr>
        </p:nvSpPr>
        <p:spPr>
          <a:xfrm>
            <a:off x="675936" y="502363"/>
            <a:ext cx="8828561" cy="412087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3623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Łącznik prosty 5"/>
          <p:cNvCxnSpPr/>
          <p:nvPr userDrawn="1"/>
        </p:nvCxnSpPr>
        <p:spPr>
          <a:xfrm>
            <a:off x="675218" y="6237817"/>
            <a:ext cx="1083733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upa 1"/>
          <p:cNvGrpSpPr>
            <a:grpSpLocks/>
          </p:cNvGrpSpPr>
          <p:nvPr userDrawn="1"/>
        </p:nvGrpSpPr>
        <p:grpSpPr bwMode="auto">
          <a:xfrm>
            <a:off x="747186" y="1574802"/>
            <a:ext cx="10765367" cy="4296833"/>
            <a:chOff x="559870" y="1573863"/>
            <a:chExt cx="8075053" cy="4298213"/>
          </a:xfrm>
        </p:grpSpPr>
        <p:pic>
          <p:nvPicPr>
            <p:cNvPr id="4" name="Obraz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870" y="1573863"/>
              <a:ext cx="377825" cy="671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Obraz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257098" y="5200076"/>
              <a:ext cx="377825" cy="6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Obraz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34" y="491068"/>
            <a:ext cx="2008717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MNiSW-biale.png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6360585"/>
            <a:ext cx="1695451" cy="33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106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4"/>
          <p:cNvCxnSpPr/>
          <p:nvPr userDrawn="1"/>
        </p:nvCxnSpPr>
        <p:spPr>
          <a:xfrm>
            <a:off x="675218" y="6237817"/>
            <a:ext cx="1083733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Obraz 10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484" y="529168"/>
            <a:ext cx="2015067" cy="28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MNiSW-biale.png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6360585"/>
            <a:ext cx="1695451" cy="33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34" y="2074334"/>
            <a:ext cx="57573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52934" y="3731685"/>
            <a:ext cx="57573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itle 13"/>
          <p:cNvSpPr>
            <a:spLocks noGrp="1"/>
          </p:cNvSpPr>
          <p:nvPr>
            <p:ph type="title"/>
          </p:nvPr>
        </p:nvSpPr>
        <p:spPr>
          <a:xfrm>
            <a:off x="3427176" y="2604005"/>
            <a:ext cx="5535480" cy="1143000"/>
          </a:xfrm>
        </p:spPr>
        <p:txBody>
          <a:bodyPr>
            <a:noAutofit/>
          </a:bodyPr>
          <a:lstStyle>
            <a:lvl1pPr>
              <a:defRPr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214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34" y="2074334"/>
            <a:ext cx="57573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52934" y="3731685"/>
            <a:ext cx="57573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itle 13"/>
          <p:cNvSpPr>
            <a:spLocks noGrp="1"/>
          </p:cNvSpPr>
          <p:nvPr>
            <p:ph type="title"/>
          </p:nvPr>
        </p:nvSpPr>
        <p:spPr>
          <a:xfrm>
            <a:off x="3427176" y="2604005"/>
            <a:ext cx="5535480" cy="1143000"/>
          </a:xfrm>
        </p:spPr>
        <p:txBody>
          <a:bodyPr>
            <a:noAutofit/>
          </a:bodyPr>
          <a:lstStyle>
            <a:lvl1pPr>
              <a:defRPr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96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10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484" y="529168"/>
            <a:ext cx="2015067" cy="28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y 4"/>
          <p:cNvCxnSpPr/>
          <p:nvPr userDrawn="1"/>
        </p:nvCxnSpPr>
        <p:spPr>
          <a:xfrm>
            <a:off x="675218" y="6237817"/>
            <a:ext cx="1083733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18" descr="MNiSW-biale.pn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6360585"/>
            <a:ext cx="1695451" cy="33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34" y="2074334"/>
            <a:ext cx="57573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52934" y="3731685"/>
            <a:ext cx="57573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23" name="Title 13"/>
          <p:cNvSpPr>
            <a:spLocks noGrp="1"/>
          </p:cNvSpPr>
          <p:nvPr>
            <p:ph type="title"/>
          </p:nvPr>
        </p:nvSpPr>
        <p:spPr>
          <a:xfrm>
            <a:off x="3427176" y="2604005"/>
            <a:ext cx="5535480" cy="1143000"/>
          </a:xfrm>
        </p:spPr>
        <p:txBody>
          <a:bodyPr>
            <a:noAutofit/>
          </a:bodyPr>
          <a:lstStyle>
            <a:lvl1pPr>
              <a:defRPr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185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ównan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7"/>
          <p:cNvCxnSpPr/>
          <p:nvPr userDrawn="1"/>
        </p:nvCxnSpPr>
        <p:spPr>
          <a:xfrm>
            <a:off x="675218" y="6237817"/>
            <a:ext cx="10837333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34" y="491068"/>
            <a:ext cx="2008717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2" y="6375402"/>
            <a:ext cx="1697567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34" y="2074334"/>
            <a:ext cx="57573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52934" y="3731685"/>
            <a:ext cx="57573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itle 13"/>
          <p:cNvSpPr>
            <a:spLocks noGrp="1"/>
          </p:cNvSpPr>
          <p:nvPr>
            <p:ph type="title"/>
          </p:nvPr>
        </p:nvSpPr>
        <p:spPr>
          <a:xfrm>
            <a:off x="3427176" y="2604005"/>
            <a:ext cx="5535480" cy="1143000"/>
          </a:xfrm>
        </p:spPr>
        <p:txBody>
          <a:bodyPr>
            <a:noAutofit/>
          </a:bodyPr>
          <a:lstStyle>
            <a:lvl1pPr>
              <a:defRPr b="1"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88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ównan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34" y="491068"/>
            <a:ext cx="2008717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519" y="6180668"/>
            <a:ext cx="1697567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Tekstowe 12"/>
          <p:cNvSpPr txBox="1">
            <a:spLocks noChangeArrowheads="1"/>
          </p:cNvSpPr>
          <p:nvPr userDrawn="1"/>
        </p:nvSpPr>
        <p:spPr bwMode="auto">
          <a:xfrm>
            <a:off x="529169" y="6203951"/>
            <a:ext cx="228388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altLang="pl-PL" sz="900">
                <a:solidFill>
                  <a:srgbClr val="828282"/>
                </a:solidFill>
              </a:rPr>
              <a:t>www.facebook.com</a:t>
            </a:r>
            <a:r>
              <a:rPr lang="pl-PL" altLang="pl-PL" sz="900">
                <a:solidFill>
                  <a:srgbClr val="E81B29"/>
                </a:solidFill>
              </a:rPr>
              <a:t>/MNiSW</a:t>
            </a:r>
          </a:p>
        </p:txBody>
      </p:sp>
      <p:pic>
        <p:nvPicPr>
          <p:cNvPr id="7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234" y="3536951"/>
            <a:ext cx="2008717" cy="25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ytuł 1"/>
          <p:cNvSpPr>
            <a:spLocks noGrp="1"/>
          </p:cNvSpPr>
          <p:nvPr>
            <p:ph type="title"/>
          </p:nvPr>
        </p:nvSpPr>
        <p:spPr>
          <a:xfrm>
            <a:off x="675932" y="1882315"/>
            <a:ext cx="10837299" cy="1143000"/>
          </a:xfrm>
        </p:spPr>
        <p:txBody>
          <a:bodyPr>
            <a:noAutofit/>
          </a:bodyPr>
          <a:lstStyle>
            <a:lvl1pPr algn="ctr">
              <a:defRPr sz="38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75932" y="4046631"/>
            <a:ext cx="10837299" cy="1420813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latin typeface="Helvetica Light"/>
                <a:cs typeface="Helvetica Light"/>
              </a:defRPr>
            </a:lvl1pPr>
            <a:lvl2pPr marL="457200" indent="0" algn="ctr">
              <a:buNone/>
              <a:defRPr sz="1000">
                <a:latin typeface="Helvetica Light"/>
                <a:cs typeface="Helvetica Light"/>
              </a:defRPr>
            </a:lvl2pPr>
            <a:lvl3pPr marL="914400" indent="0" algn="ctr">
              <a:buNone/>
              <a:defRPr sz="1000">
                <a:latin typeface="Helvetica Light"/>
                <a:cs typeface="Helvetica Light"/>
              </a:defRPr>
            </a:lvl3pPr>
            <a:lvl4pPr marL="1371600" indent="0" algn="ctr">
              <a:buNone/>
              <a:defRPr sz="1000">
                <a:latin typeface="Helvetica Light"/>
                <a:cs typeface="Helvetica Light"/>
              </a:defRPr>
            </a:lvl4pPr>
            <a:lvl5pPr marL="1828800" indent="0" algn="ctr">
              <a:buNone/>
              <a:defRPr sz="1000">
                <a:latin typeface="Helvetica Light"/>
                <a:cs typeface="Helvetica Light"/>
              </a:defRPr>
            </a:lvl5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67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520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757768"/>
            <a:ext cx="5471584" cy="71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a 14"/>
          <p:cNvGrpSpPr>
            <a:grpSpLocks/>
          </p:cNvGrpSpPr>
          <p:nvPr userDrawn="1"/>
        </p:nvGrpSpPr>
        <p:grpSpPr bwMode="auto">
          <a:xfrm>
            <a:off x="3907367" y="4519084"/>
            <a:ext cx="4404784" cy="624416"/>
            <a:chOff x="2435896" y="3442389"/>
            <a:chExt cx="3527992" cy="624002"/>
          </a:xfrm>
        </p:grpSpPr>
        <p:pic>
          <p:nvPicPr>
            <p:cNvPr id="5" name="Obraz 7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896" y="3442389"/>
              <a:ext cx="3527992" cy="624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PoleTekstowe 13"/>
            <p:cNvSpPr txBox="1">
              <a:spLocks noChangeArrowheads="1"/>
            </p:cNvSpPr>
            <p:nvPr/>
          </p:nvSpPr>
          <p:spPr bwMode="auto">
            <a:xfrm>
              <a:off x="2595476" y="3565476"/>
              <a:ext cx="3244504" cy="26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pl-PL" altLang="pl-PL" sz="110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www.konstytucjadlanauki.gov.pl</a:t>
              </a:r>
            </a:p>
          </p:txBody>
        </p:sp>
      </p:grpSp>
      <p:pic>
        <p:nvPicPr>
          <p:cNvPr id="7" name="Picture 11" descr="MNiSW-kolo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519" y="6180668"/>
            <a:ext cx="1697567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Tekstowe 12"/>
          <p:cNvSpPr txBox="1">
            <a:spLocks noChangeArrowheads="1"/>
          </p:cNvSpPr>
          <p:nvPr userDrawn="1"/>
        </p:nvSpPr>
        <p:spPr bwMode="auto">
          <a:xfrm>
            <a:off x="529169" y="6203951"/>
            <a:ext cx="228388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altLang="pl-PL" sz="900">
                <a:solidFill>
                  <a:srgbClr val="828282"/>
                </a:solidFill>
              </a:rPr>
              <a:t>www.facebook.com</a:t>
            </a:r>
            <a:r>
              <a:rPr lang="pl-PL" altLang="pl-PL" sz="900">
                <a:solidFill>
                  <a:srgbClr val="E81B29"/>
                </a:solidFill>
              </a:rPr>
              <a:t>/MNiSW</a:t>
            </a:r>
          </a:p>
        </p:txBody>
      </p:sp>
      <p:pic>
        <p:nvPicPr>
          <p:cNvPr id="9" name="Obraz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2" y="2472267"/>
            <a:ext cx="503767" cy="67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24853" y="4991101"/>
            <a:ext cx="503767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ytuł 1"/>
          <p:cNvSpPr>
            <a:spLocks noGrp="1"/>
          </p:cNvSpPr>
          <p:nvPr>
            <p:ph type="title"/>
          </p:nvPr>
        </p:nvSpPr>
        <p:spPr>
          <a:xfrm>
            <a:off x="3692588" y="2886197"/>
            <a:ext cx="4607995" cy="1152000"/>
          </a:xfrm>
        </p:spPr>
        <p:txBody>
          <a:bodyPr>
            <a:normAutofit/>
          </a:bodyPr>
          <a:lstStyle>
            <a:lvl1pPr algn="l">
              <a:defRPr sz="3800" b="1" baseline="0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680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13" descr="KDN-prezetacja-tlo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7" y="14819"/>
            <a:ext cx="12192000" cy="684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12" descr="zdjecie-Gowi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1" b="9566"/>
          <a:stretch>
            <a:fillRect/>
          </a:stretch>
        </p:blipFill>
        <p:spPr bwMode="auto">
          <a:xfrm>
            <a:off x="0" y="0"/>
            <a:ext cx="62145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34" y="491068"/>
            <a:ext cx="2008717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5924462" y="1878318"/>
            <a:ext cx="5101684" cy="1162051"/>
          </a:xfrm>
        </p:spPr>
        <p:txBody>
          <a:bodyPr anchor="b">
            <a:normAutofit/>
          </a:bodyPr>
          <a:lstStyle>
            <a:lvl1pPr algn="l">
              <a:defRPr sz="25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  <p:sp>
        <p:nvSpPr>
          <p:cNvPr id="16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924462" y="2916773"/>
            <a:ext cx="5101684" cy="12023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040404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7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5924462" y="4057136"/>
            <a:ext cx="5101684" cy="2462840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5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82674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34" y="491068"/>
            <a:ext cx="2008717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5924462" y="1948866"/>
            <a:ext cx="5101684" cy="1162051"/>
          </a:xfrm>
        </p:spPr>
        <p:txBody>
          <a:bodyPr anchor="b">
            <a:normAutofit/>
          </a:bodyPr>
          <a:lstStyle>
            <a:lvl1pPr algn="l">
              <a:defRPr sz="25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  <p:sp>
        <p:nvSpPr>
          <p:cNvPr id="16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924462" y="3010837"/>
            <a:ext cx="5101684" cy="12023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040404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7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5924462" y="4151200"/>
            <a:ext cx="5101684" cy="2462840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3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48005" y="0"/>
            <a:ext cx="10943999" cy="6858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" y="0"/>
            <a:ext cx="6632541" cy="6858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04418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wa elementy zawartośc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y 7"/>
          <p:cNvCxnSpPr/>
          <p:nvPr userDrawn="1"/>
        </p:nvCxnSpPr>
        <p:spPr>
          <a:xfrm>
            <a:off x="675218" y="6237817"/>
            <a:ext cx="10837333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34" y="491068"/>
            <a:ext cx="2008717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2" y="6375402"/>
            <a:ext cx="1697567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5932" y="1473986"/>
            <a:ext cx="10837299" cy="120232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="1">
                <a:solidFill>
                  <a:srgbClr val="040404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3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675932" y="3491012"/>
            <a:ext cx="10837299" cy="2333055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5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7" name="Tytuł 1"/>
          <p:cNvSpPr>
            <a:spLocks noGrp="1"/>
          </p:cNvSpPr>
          <p:nvPr>
            <p:ph type="title"/>
          </p:nvPr>
        </p:nvSpPr>
        <p:spPr>
          <a:xfrm>
            <a:off x="675936" y="502363"/>
            <a:ext cx="8828561" cy="412087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9147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7"/>
          <p:cNvCxnSpPr/>
          <p:nvPr userDrawn="1"/>
        </p:nvCxnSpPr>
        <p:spPr>
          <a:xfrm>
            <a:off x="675218" y="6237817"/>
            <a:ext cx="10837333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34" y="491068"/>
            <a:ext cx="2008717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2" y="6375402"/>
            <a:ext cx="1697567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icture Placeholder 20"/>
          <p:cNvSpPr>
            <a:spLocks noGrp="1"/>
          </p:cNvSpPr>
          <p:nvPr>
            <p:ph type="pic" sz="quarter" idx="10"/>
          </p:nvPr>
        </p:nvSpPr>
        <p:spPr>
          <a:xfrm>
            <a:off x="7055896" y="1471614"/>
            <a:ext cx="4456656" cy="44069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27" name="Tytuł 1"/>
          <p:cNvSpPr>
            <a:spLocks noGrp="1"/>
          </p:cNvSpPr>
          <p:nvPr>
            <p:ph type="title"/>
          </p:nvPr>
        </p:nvSpPr>
        <p:spPr>
          <a:xfrm>
            <a:off x="675935" y="1208284"/>
            <a:ext cx="5697892" cy="1162051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  <p:sp>
        <p:nvSpPr>
          <p:cNvPr id="28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5935" y="2370335"/>
            <a:ext cx="5697892" cy="12023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040404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29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675935" y="3491012"/>
            <a:ext cx="5697892" cy="2333055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5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659065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a elementy zawartośc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7"/>
          <p:cNvCxnSpPr/>
          <p:nvPr userDrawn="1"/>
        </p:nvCxnSpPr>
        <p:spPr>
          <a:xfrm>
            <a:off x="675218" y="6237817"/>
            <a:ext cx="10837333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34" y="491068"/>
            <a:ext cx="2008717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2" y="6375402"/>
            <a:ext cx="1697567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67" y="1615018"/>
            <a:ext cx="508000" cy="67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979151" y="5065186"/>
            <a:ext cx="508000" cy="67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7612868" y="1939446"/>
            <a:ext cx="3499648" cy="3451281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32" name="Symbol zastępczy tekstu 3"/>
          <p:cNvSpPr>
            <a:spLocks noGrp="1"/>
          </p:cNvSpPr>
          <p:nvPr>
            <p:ph type="body" sz="half" idx="13"/>
          </p:nvPr>
        </p:nvSpPr>
        <p:spPr>
          <a:xfrm>
            <a:off x="675935" y="1704646"/>
            <a:ext cx="5691757" cy="6501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E81B29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33" name="Symbol zastępczy tekstu 3"/>
          <p:cNvSpPr>
            <a:spLocks noGrp="1"/>
          </p:cNvSpPr>
          <p:nvPr>
            <p:ph type="body" sz="half" idx="14"/>
          </p:nvPr>
        </p:nvSpPr>
        <p:spPr>
          <a:xfrm>
            <a:off x="675934" y="2388564"/>
            <a:ext cx="5691757" cy="3237323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6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34" name="Tytuł 1"/>
          <p:cNvSpPr>
            <a:spLocks noGrp="1"/>
          </p:cNvSpPr>
          <p:nvPr>
            <p:ph type="title"/>
          </p:nvPr>
        </p:nvSpPr>
        <p:spPr>
          <a:xfrm>
            <a:off x="675936" y="502363"/>
            <a:ext cx="8828561" cy="412087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2384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wa elementy zawartośc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7"/>
          <p:cNvCxnSpPr/>
          <p:nvPr userDrawn="1"/>
        </p:nvCxnSpPr>
        <p:spPr>
          <a:xfrm>
            <a:off x="675218" y="6237817"/>
            <a:ext cx="10837333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34" y="491068"/>
            <a:ext cx="2008717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2" y="6375402"/>
            <a:ext cx="1697567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67" y="1555751"/>
            <a:ext cx="5080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476751" y="5005918"/>
            <a:ext cx="5080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621199" y="1683718"/>
            <a:ext cx="5691757" cy="6501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E81B29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29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5621198" y="2367636"/>
            <a:ext cx="5691757" cy="3237323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6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25" name="Picture Placeholder 20"/>
          <p:cNvSpPr>
            <a:spLocks noGrp="1" noChangeAspect="1"/>
          </p:cNvSpPr>
          <p:nvPr>
            <p:ph type="pic" sz="quarter" idx="10"/>
          </p:nvPr>
        </p:nvSpPr>
        <p:spPr>
          <a:xfrm>
            <a:off x="1110515" y="1881381"/>
            <a:ext cx="3499648" cy="3451281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31" name="Tytuł 1"/>
          <p:cNvSpPr>
            <a:spLocks noGrp="1"/>
          </p:cNvSpPr>
          <p:nvPr>
            <p:ph type="title"/>
          </p:nvPr>
        </p:nvSpPr>
        <p:spPr>
          <a:xfrm>
            <a:off x="675936" y="502363"/>
            <a:ext cx="8828561" cy="412087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6800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edyt. styl wz. tyt.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BF456F-921F-4DC2-8E4E-FBA47C52469A}" type="datetimeFigureOut">
              <a:rPr lang="pl-PL"/>
              <a:pPr>
                <a:defRPr/>
              </a:pPr>
              <a:t>2019-01-23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ECD008-B54A-4EA8-B0EB-4F44867C05C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2.png"/><Relationship Id="rId7" Type="http://schemas.openxmlformats.org/officeDocument/2006/relationships/image" Target="../media/image6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3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6.png"/><Relationship Id="rId4" Type="http://schemas.openxmlformats.org/officeDocument/2006/relationships/image" Target="../media/image6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2.png"/><Relationship Id="rId5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3.png"/><Relationship Id="rId7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4.png"/><Relationship Id="rId5" Type="http://schemas.openxmlformats.org/officeDocument/2006/relationships/image" Target="../media/image32.png"/><Relationship Id="rId4" Type="http://schemas.openxmlformats.org/officeDocument/2006/relationships/image" Target="../media/image58.png"/><Relationship Id="rId9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6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1" y="690035"/>
            <a:ext cx="6345859" cy="85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8" descr="MNiSW-k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140" y="6180668"/>
            <a:ext cx="1273175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PoleTekstowe 12"/>
          <p:cNvSpPr txBox="1">
            <a:spLocks noChangeArrowheads="1"/>
          </p:cNvSpPr>
          <p:nvPr/>
        </p:nvSpPr>
        <p:spPr bwMode="auto">
          <a:xfrm>
            <a:off x="1920877" y="6203951"/>
            <a:ext cx="171291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altLang="pl-PL" sz="900">
                <a:solidFill>
                  <a:srgbClr val="828282"/>
                </a:solidFill>
              </a:rPr>
              <a:t>www.facebook.com</a:t>
            </a:r>
            <a:r>
              <a:rPr lang="pl-PL" altLang="pl-PL" sz="900">
                <a:solidFill>
                  <a:srgbClr val="E81B29"/>
                </a:solidFill>
              </a:rPr>
              <a:t>/MNiSW</a:t>
            </a:r>
          </a:p>
        </p:txBody>
      </p:sp>
      <p:pic>
        <p:nvPicPr>
          <p:cNvPr id="21512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484" y="4394579"/>
            <a:ext cx="3378836" cy="155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Prostokąt 13"/>
          <p:cNvSpPr>
            <a:spLocks noChangeArrowheads="1"/>
          </p:cNvSpPr>
          <p:nvPr/>
        </p:nvSpPr>
        <p:spPr bwMode="auto">
          <a:xfrm>
            <a:off x="2801247" y="2499783"/>
            <a:ext cx="670056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pl-PL" altLang="pl-PL" sz="4000" b="1" dirty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Ewaluacja jakości działalności naukowej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2176" y="446619"/>
            <a:ext cx="5113110" cy="1301749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EWALUACJA </a:t>
            </a:r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problem pracowników poniżej 12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174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Placeholder 2"/>
          <p:cNvSpPr>
            <a:spLocks noGrp="1"/>
          </p:cNvSpPr>
          <p:nvPr>
            <p:ph type="body" sz="half" idx="11"/>
          </p:nvPr>
        </p:nvSpPr>
        <p:spPr>
          <a:xfrm>
            <a:off x="879232" y="1981200"/>
            <a:ext cx="10480430" cy="4164623"/>
          </a:xfrm>
        </p:spPr>
        <p:txBody>
          <a:bodyPr>
            <a:normAutofit lnSpcReduction="10000"/>
          </a:bodyPr>
          <a:lstStyle/>
          <a:p>
            <a:pPr marL="284163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pl-PL" altLang="pl-PL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Deklarowanie 2 dyscyplin</a:t>
            </a:r>
          </a:p>
          <a:p>
            <a:pPr marL="284163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pl-PL" altLang="pl-PL" sz="20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Przypisywanie dorobku publikacyjnego w dyscyplinie dodatkowej </a:t>
            </a:r>
            <a:r>
              <a:rPr lang="pl-PL" altLang="pl-PL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względem swojej dyscypliny dominującej</a:t>
            </a:r>
          </a:p>
          <a:p>
            <a:pPr marL="284163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pl-PL" altLang="pl-PL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Uproszczenie udziału czasu pracy w dyscyplinie przy obliczaniu ilości slotów publikacyjnych</a:t>
            </a:r>
          </a:p>
          <a:p>
            <a:pPr marL="284163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pl-PL" altLang="pl-PL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Udział czasu w dyscyplinie liczony w przedziałach: </a:t>
            </a:r>
            <a:r>
              <a:rPr lang="pl-PL" altLang="pl-PL" sz="20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0,25N/ 0,5N/ 0,75N/1N</a:t>
            </a:r>
          </a:p>
          <a:p>
            <a:pPr marL="284163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pl-PL" sz="1800" dirty="0"/>
              <a:t>gdy jedna z zadeklarowanych dyscyplin nie podlega ewaluacji – limit publikacji zwiększany o 25%, </a:t>
            </a:r>
          </a:p>
          <a:p>
            <a:pPr marL="284163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pl-PL" sz="1800" dirty="0"/>
              <a:t>osoba przypisana do dodatkowej dyscypliny, ale jednocześnie deklarująca prowadzenie działalności naukowej w innej nieewaluowanej dyscyplinie – można wykorzystać w ewaluowanej dyscyplinie:</a:t>
            </a:r>
          </a:p>
          <a:p>
            <a:pPr marL="341313" indent="-34290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800" dirty="0"/>
              <a:t>3 </a:t>
            </a:r>
            <a:r>
              <a:rPr lang="pl-PL" sz="1800" dirty="0" err="1"/>
              <a:t>sloty</a:t>
            </a:r>
            <a:r>
              <a:rPr lang="pl-PL" sz="1800" dirty="0"/>
              <a:t> publikacyjne – gdy udział czasu pracy to 50%/ 50% ,</a:t>
            </a:r>
          </a:p>
          <a:p>
            <a:pPr marL="341313" indent="-34290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800" dirty="0"/>
              <a:t>4 </a:t>
            </a:r>
            <a:r>
              <a:rPr lang="pl-PL" sz="1800" dirty="0" err="1"/>
              <a:t>sloty</a:t>
            </a:r>
            <a:r>
              <a:rPr lang="pl-PL" sz="1800" dirty="0"/>
              <a:t> – gdy udział czasu pracy w ewaluowanej dyscyplinie to 75%, a nieewaluowanej 25%.</a:t>
            </a:r>
          </a:p>
        </p:txBody>
      </p:sp>
    </p:spTree>
    <p:extLst>
      <p:ext uri="{BB962C8B-B14F-4D97-AF65-F5344CB8AC3E}">
        <p14:creationId xmlns:p14="http://schemas.microsoft.com/office/powerpoint/2010/main" val="334678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2509" y="294035"/>
            <a:ext cx="5851161" cy="55493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EWALUACJA  </a:t>
            </a:r>
            <a:r>
              <a:rPr lang="pl-PL" sz="2800" b="0" dirty="0">
                <a:solidFill>
                  <a:schemeClr val="accent1">
                    <a:lumMod val="75000"/>
                  </a:schemeClr>
                </a:solidFill>
              </a:rPr>
              <a:t>- waga kryteriów</a:t>
            </a: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0723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365572"/>
              </p:ext>
            </p:extLst>
          </p:nvPr>
        </p:nvGraphicFramePr>
        <p:xfrm>
          <a:off x="2" y="1698171"/>
          <a:ext cx="12191998" cy="5159828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4037779">
                  <a:extLst>
                    <a:ext uri="{9D8B030D-6E8A-4147-A177-3AD203B41FA5}">
                      <a16:colId xmlns:a16="http://schemas.microsoft.com/office/drawing/2014/main" xmlns="" val="472468965"/>
                    </a:ext>
                  </a:extLst>
                </a:gridCol>
                <a:gridCol w="2074982">
                  <a:extLst>
                    <a:ext uri="{9D8B030D-6E8A-4147-A177-3AD203B41FA5}">
                      <a16:colId xmlns:a16="http://schemas.microsoft.com/office/drawing/2014/main" xmlns="" val="3197762216"/>
                    </a:ext>
                  </a:extLst>
                </a:gridCol>
                <a:gridCol w="2187916">
                  <a:extLst>
                    <a:ext uri="{9D8B030D-6E8A-4147-A177-3AD203B41FA5}">
                      <a16:colId xmlns:a16="http://schemas.microsoft.com/office/drawing/2014/main" xmlns="" val="1521158627"/>
                    </a:ext>
                  </a:extLst>
                </a:gridCol>
                <a:gridCol w="1987826">
                  <a:extLst>
                    <a:ext uri="{9D8B030D-6E8A-4147-A177-3AD203B41FA5}">
                      <a16:colId xmlns:a16="http://schemas.microsoft.com/office/drawing/2014/main" xmlns="" val="985096461"/>
                    </a:ext>
                  </a:extLst>
                </a:gridCol>
                <a:gridCol w="1903495">
                  <a:extLst>
                    <a:ext uri="{9D8B030D-6E8A-4147-A177-3AD203B41FA5}">
                      <a16:colId xmlns:a16="http://schemas.microsoft.com/office/drawing/2014/main" xmlns="" val="249365250"/>
                    </a:ext>
                  </a:extLst>
                </a:gridCol>
              </a:tblGrid>
              <a:tr h="1365494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Kryterium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Nauki humanistyczne, społeczne i teologiczne 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Nauki ścisłe i przyrodnicze, nauki medyczne i nauki o zdrowiu: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Nauki inżynieryjne i techniczne, nauki rolnicze: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Dyscypliny artystyczne: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47835949"/>
                  </a:ext>
                </a:extLst>
              </a:tr>
              <a:tr h="1243947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poziom naukowy lub artystyczny prowadzonej działalności </a:t>
                      </a:r>
                    </a:p>
                    <a:p>
                      <a:pPr algn="ctr"/>
                      <a:r>
                        <a:rPr lang="pl-PL" sz="1600" dirty="0" smtClean="0"/>
                        <a:t>(K1)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600" dirty="0" smtClean="0"/>
                        <a:t>70%</a:t>
                      </a:r>
                      <a:endParaRPr lang="pl-PL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600" dirty="0" smtClean="0"/>
                        <a:t>60%</a:t>
                      </a:r>
                      <a:endParaRPr lang="pl-PL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600" dirty="0" smtClean="0">
                          <a:solidFill>
                            <a:srgbClr val="FF0000"/>
                          </a:solidFill>
                        </a:rPr>
                        <a:t>50%</a:t>
                      </a:r>
                      <a:endParaRPr lang="pl-PL" sz="3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600" dirty="0" smtClean="0"/>
                        <a:t>80%</a:t>
                      </a:r>
                      <a:endParaRPr lang="pl-PL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23463618"/>
                  </a:ext>
                </a:extLst>
              </a:tr>
              <a:tr h="1223628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efekty finansowe badań naukowych i prac rozwojowych (K2)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600" dirty="0" smtClean="0"/>
                        <a:t>10%</a:t>
                      </a:r>
                      <a:endParaRPr lang="pl-PL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600" dirty="0" smtClean="0"/>
                        <a:t>20%</a:t>
                      </a:r>
                      <a:endParaRPr lang="pl-PL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600" dirty="0" smtClean="0">
                          <a:solidFill>
                            <a:srgbClr val="FF0000"/>
                          </a:solidFill>
                        </a:rPr>
                        <a:t>35%</a:t>
                      </a:r>
                      <a:endParaRPr lang="pl-PL" sz="3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600" dirty="0" smtClean="0"/>
                        <a:t>-</a:t>
                      </a:r>
                      <a:endParaRPr lang="pl-PL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0693586"/>
                  </a:ext>
                </a:extLst>
              </a:tr>
              <a:tr h="1326759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wpływ działalności naukowej na funkcjonowanie </a:t>
                      </a:r>
                    </a:p>
                    <a:p>
                      <a:pPr algn="ctr"/>
                      <a:r>
                        <a:rPr lang="pl-PL" sz="1600" dirty="0" smtClean="0"/>
                        <a:t>społeczeństwa i gospodarki </a:t>
                      </a:r>
                    </a:p>
                    <a:p>
                      <a:pPr algn="ctr"/>
                      <a:r>
                        <a:rPr lang="pl-PL" sz="1600" dirty="0" smtClean="0"/>
                        <a:t>(K3) 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600" dirty="0" smtClean="0"/>
                        <a:t>20%</a:t>
                      </a:r>
                      <a:endParaRPr lang="pl-PL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600" dirty="0" smtClean="0"/>
                        <a:t>20%</a:t>
                      </a:r>
                      <a:endParaRPr lang="pl-PL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600" dirty="0" smtClean="0">
                          <a:solidFill>
                            <a:srgbClr val="FF0000"/>
                          </a:solidFill>
                        </a:rPr>
                        <a:t>15%</a:t>
                      </a:r>
                      <a:endParaRPr lang="pl-PL" sz="3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600" dirty="0" smtClean="0"/>
                        <a:t>20%</a:t>
                      </a:r>
                      <a:endParaRPr lang="pl-PL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39553015"/>
                  </a:ext>
                </a:extLst>
              </a:tr>
            </a:tbl>
          </a:graphicData>
        </a:graphic>
      </p:graphicFrame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115" y="890268"/>
            <a:ext cx="766598" cy="76659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670" y="948265"/>
            <a:ext cx="778079" cy="77807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639" y="812297"/>
            <a:ext cx="687478" cy="68747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171" y="886181"/>
            <a:ext cx="634804" cy="63480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003" y="1092791"/>
            <a:ext cx="557412" cy="557412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892" y="886181"/>
            <a:ext cx="741192" cy="74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432177" y="446619"/>
            <a:ext cx="4797425" cy="842433"/>
          </a:xfrm>
        </p:spPr>
        <p:txBody>
          <a:bodyPr/>
          <a:lstStyle/>
          <a:p>
            <a:pPr algn="ctr"/>
            <a: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KRYTERIUM I</a:t>
            </a:r>
            <a:endParaRPr lang="en-US" altLang="pl-PL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79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606670" y="1970072"/>
            <a:ext cx="6589626" cy="3924300"/>
          </a:xfrm>
        </p:spPr>
        <p:txBody>
          <a:bodyPr rtlCol="0">
            <a:noAutofit/>
          </a:bodyPr>
          <a:lstStyle/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  <a:defRPr/>
            </a:pPr>
            <a:r>
              <a:rPr lang="pl-PL" altLang="pl-PL" sz="2400" b="1" dirty="0">
                <a:latin typeface="Arial" pitchFamily="34" charset="0"/>
                <a:cs typeface="Arial" pitchFamily="34" charset="0"/>
              </a:rPr>
              <a:t>	Ograniczenia</a:t>
            </a:r>
          </a:p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  <a:defRPr/>
            </a:pPr>
            <a:endParaRPr lang="pl-PL" altLang="pl-PL" sz="2400" b="1" dirty="0">
              <a:latin typeface="Arial" pitchFamily="34" charset="0"/>
              <a:cs typeface="Arial" pitchFamily="34" charset="0"/>
            </a:endParaRPr>
          </a:p>
          <a:p>
            <a:pPr marL="622300" indent="-357188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2000" b="1" dirty="0">
                <a:latin typeface="Arial" pitchFamily="34" charset="0"/>
                <a:cs typeface="Arial" pitchFamily="34" charset="0"/>
              </a:rPr>
              <a:t>3N publikacji i monografii </a:t>
            </a:r>
          </a:p>
          <a:p>
            <a:pPr marL="622300" indent="-357188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2000" b="1" dirty="0">
                <a:latin typeface="Arial" pitchFamily="34" charset="0"/>
                <a:cs typeface="Arial" pitchFamily="34" charset="0"/>
              </a:rPr>
              <a:t>max. 4 publikacje na 1 pracownika prowadzącego działalność naukową </a:t>
            </a:r>
          </a:p>
          <a:p>
            <a:pPr marL="622300" indent="-357188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Patenty, prawa ochronne na wzory użytkowe, wyłączne prawa do odmian roślin (ograniczenie do liczby N)</a:t>
            </a:r>
          </a:p>
          <a:p>
            <a:pPr marL="622300" indent="-357188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2000" b="1" dirty="0">
                <a:latin typeface="Arial" pitchFamily="34" charset="0"/>
                <a:cs typeface="Arial" pitchFamily="34" charset="0"/>
              </a:rPr>
              <a:t>osiągnięcie naukowe autora wykazane </a:t>
            </a:r>
            <a:r>
              <a:rPr lang="pl-PL" altLang="pl-PL" sz="2000" b="1" u="sng" dirty="0">
                <a:latin typeface="Arial" pitchFamily="34" charset="0"/>
                <a:cs typeface="Arial" pitchFamily="34" charset="0"/>
              </a:rPr>
              <a:t>tylko raz i tylko w ramach jednej dyscypliny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434" y="2592210"/>
            <a:ext cx="2601185" cy="2601185"/>
          </a:xfrm>
          <a:prstGeom prst="rect">
            <a:avLst/>
          </a:prstGeom>
        </p:spPr>
      </p:pic>
      <p:sp>
        <p:nvSpPr>
          <p:cNvPr id="4" name="Prostokąt zaokrąglony 3"/>
          <p:cNvSpPr/>
          <p:nvPr/>
        </p:nvSpPr>
        <p:spPr>
          <a:xfrm>
            <a:off x="9900140" y="2432369"/>
            <a:ext cx="653479" cy="2185852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353" y="3254911"/>
            <a:ext cx="540769" cy="54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6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8"/>
          <p:cNvSpPr>
            <a:spLocks noGrp="1"/>
          </p:cNvSpPr>
          <p:nvPr>
            <p:ph type="title"/>
          </p:nvPr>
        </p:nvSpPr>
        <p:spPr>
          <a:xfrm>
            <a:off x="1504742" y="589655"/>
            <a:ext cx="5671457" cy="66992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l-PL" altLang="pl-PL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„Gwiazdy publikacyjne” vs N0</a:t>
            </a:r>
          </a:p>
        </p:txBody>
      </p:sp>
      <p:pic>
        <p:nvPicPr>
          <p:cNvPr id="48133" name="Picture 2" descr="Logotyp Ministerstwa Nauki i Szkolnictwa Wyższe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198" y="349880"/>
            <a:ext cx="1941512" cy="50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17" descr="MNiSW-k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710" y="6373649"/>
            <a:ext cx="127158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Prostokąt 1"/>
          <p:cNvSpPr>
            <a:spLocks noChangeArrowheads="1"/>
          </p:cNvSpPr>
          <p:nvPr/>
        </p:nvSpPr>
        <p:spPr bwMode="auto">
          <a:xfrm>
            <a:off x="1926773" y="6495256"/>
            <a:ext cx="18165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100" dirty="0">
                <a:solidFill>
                  <a:srgbClr val="828282"/>
                </a:solidFill>
              </a:rPr>
              <a:t>www.facebook.com</a:t>
            </a:r>
            <a:r>
              <a:rPr lang="pl-PL" altLang="pl-PL" sz="1100" dirty="0">
                <a:solidFill>
                  <a:srgbClr val="E81B29"/>
                </a:solidFill>
              </a:rPr>
              <a:t>/MNiSW</a:t>
            </a:r>
          </a:p>
        </p:txBody>
      </p:sp>
      <p:pic>
        <p:nvPicPr>
          <p:cNvPr id="2054" name="Picture 6" descr="Znalezione obrazy dla zapytania pchamy autobu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88"/>
          <a:stretch/>
        </p:blipFill>
        <p:spPr bwMode="auto">
          <a:xfrm>
            <a:off x="1504742" y="1204007"/>
            <a:ext cx="9832731" cy="555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71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2777129" y="261409"/>
            <a:ext cx="4797425" cy="1373716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Wykaz czasopism </a:t>
            </a:r>
            <a:b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 wykaz wydawnictw</a:t>
            </a:r>
            <a:endParaRPr lang="en-US" altLang="pl-PL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5843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923192" y="2256023"/>
            <a:ext cx="10418885" cy="287868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r>
              <a:rPr lang="pl-PL" altLang="pl-PL" sz="3200" b="1" dirty="0">
                <a:latin typeface="Arial Unicode MS" pitchFamily="34" charset="-128"/>
                <a:ea typeface="Helvetica Light"/>
              </a:rPr>
              <a:t>W rozporządzeniach sposób sporządzania:</a:t>
            </a:r>
          </a:p>
          <a:p>
            <a:pPr marL="265113" indent="-265113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</a:pPr>
            <a:r>
              <a:rPr lang="pl-PL" altLang="pl-PL" sz="2400" b="1" dirty="0">
                <a:latin typeface="Arial Unicode MS" pitchFamily="34" charset="-128"/>
                <a:ea typeface="Helvetica Light"/>
              </a:rPr>
              <a:t>Wykazu wydawnictw publikujących</a:t>
            </a:r>
            <a:r>
              <a:rPr lang="pl-PL" altLang="pl-PL" sz="2400" b="1" dirty="0">
                <a:latin typeface="Arial" pitchFamily="34" charset="0"/>
                <a:ea typeface="Helvetica Light"/>
              </a:rPr>
              <a:t> </a:t>
            </a:r>
            <a:r>
              <a:rPr lang="pl-PL" altLang="pl-PL" sz="2400" b="1" dirty="0">
                <a:latin typeface="Arial Unicode MS" pitchFamily="34" charset="-128"/>
                <a:ea typeface="Helvetica Light"/>
              </a:rPr>
              <a:t>recenzowane monografie naukowe</a:t>
            </a:r>
          </a:p>
          <a:p>
            <a:pPr marL="265113" indent="-265113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</a:pPr>
            <a:r>
              <a:rPr lang="pl-PL" altLang="pl-PL" sz="2400" b="1" dirty="0">
                <a:latin typeface="Arial Unicode MS" pitchFamily="34" charset="-128"/>
                <a:ea typeface="Helvetica Light"/>
              </a:rPr>
              <a:t>Wykazu czasopism naukowych i recenzowanych materiałów z konferencji międzynarodowych, ujętych</a:t>
            </a:r>
            <a:r>
              <a:rPr lang="pl-PL" altLang="pl-PL" sz="2400" b="1" dirty="0">
                <a:latin typeface="Arial" pitchFamily="34" charset="0"/>
                <a:ea typeface="Helvetica Light"/>
              </a:rPr>
              <a:t> </a:t>
            </a:r>
            <a:r>
              <a:rPr lang="pl-PL" altLang="pl-PL" sz="2400" b="1" dirty="0">
                <a:latin typeface="Arial Unicode MS" pitchFamily="34" charset="-128"/>
                <a:ea typeface="Helvetica Light"/>
              </a:rPr>
              <a:t>w indeksowanych, międzynarodowych bazach</a:t>
            </a:r>
            <a:r>
              <a:rPr lang="pl-PL" altLang="pl-PL" sz="2400" b="1" dirty="0">
                <a:latin typeface="Arial" pitchFamily="34" charset="0"/>
                <a:ea typeface="Helvetica Light"/>
              </a:rPr>
              <a:t> </a:t>
            </a:r>
            <a:r>
              <a:rPr lang="pl-PL" altLang="pl-PL" sz="2400" b="1" dirty="0">
                <a:latin typeface="Arial Unicode MS" pitchFamily="34" charset="-128"/>
                <a:ea typeface="Helvetica Light"/>
              </a:rPr>
              <a:t>czasopism naukowych o największym zasięgu oraz czasopism naukowych będących przedmiotem projektów finansowanych w ramach programu „Wsparcie dla czasopism naukowych”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440" y="328017"/>
            <a:ext cx="1637861" cy="16378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3655663" y="194734"/>
            <a:ext cx="4797425" cy="1373716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Liczba zakładanych czasopism rocznie</a:t>
            </a:r>
            <a:endParaRPr lang="en-US" altLang="pl-PL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5843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tekstu 1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114" y="1568451"/>
            <a:ext cx="8458121" cy="469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1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3432177" y="446618"/>
            <a:ext cx="4797425" cy="1373716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Program „Wsparcie dla czasopism naukowych” </a:t>
            </a:r>
            <a:endParaRPr lang="en-US" altLang="pl-PL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5843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879231" y="1987826"/>
            <a:ext cx="10383715" cy="329132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r>
              <a:rPr lang="pl-PL" altLang="pl-PL" sz="3200" b="1" dirty="0">
                <a:latin typeface="Arial Unicode MS" pitchFamily="34" charset="-128"/>
                <a:ea typeface="Helvetica Light"/>
              </a:rPr>
              <a:t>Założenia programu:</a:t>
            </a:r>
          </a:p>
          <a:p>
            <a:pPr marL="265113" indent="-265113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</a:pPr>
            <a:r>
              <a:rPr lang="pl-PL" altLang="pl-PL" sz="2400" b="1" dirty="0">
                <a:latin typeface="Arial Unicode MS" pitchFamily="34" charset="-128"/>
                <a:ea typeface="Helvetica Light"/>
              </a:rPr>
              <a:t>500 czasopism nieindeksowanych w bazach </a:t>
            </a:r>
            <a:r>
              <a:rPr lang="pl-PL" altLang="pl-PL" sz="2400" b="1" dirty="0" err="1">
                <a:latin typeface="Arial Unicode MS" pitchFamily="34" charset="-128"/>
                <a:ea typeface="Helvetica Light"/>
              </a:rPr>
              <a:t>Scopus</a:t>
            </a:r>
            <a:r>
              <a:rPr lang="pl-PL" altLang="pl-PL" sz="2400" b="1" dirty="0">
                <a:latin typeface="Arial Unicode MS" pitchFamily="34" charset="-128"/>
                <a:ea typeface="Helvetica Light"/>
              </a:rPr>
              <a:t> i Web of Science (poszczególne indeksy), ale z ambicją kształtowania międzynarodowego dyskursu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endParaRPr lang="pl-PL" altLang="pl-PL" sz="2400" b="1" dirty="0">
              <a:latin typeface="Arial Unicode MS" pitchFamily="34" charset="-128"/>
              <a:ea typeface="Helvetica Light"/>
            </a:endParaRPr>
          </a:p>
          <a:p>
            <a:pPr marL="265113" indent="-265113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</a:pPr>
            <a:r>
              <a:rPr lang="pl-PL" altLang="pl-PL" sz="2400" b="1" dirty="0">
                <a:latin typeface="Arial" pitchFamily="34" charset="0"/>
                <a:ea typeface="Helvetica Light"/>
              </a:rPr>
              <a:t>Maks. 120 tys. PLN wsparcia, do 24 miesięcy 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endParaRPr lang="pl-PL" altLang="pl-PL" sz="2400" b="1" dirty="0">
              <a:latin typeface="Arial" pitchFamily="34" charset="0"/>
              <a:ea typeface="Helvetica Light"/>
            </a:endParaRPr>
          </a:p>
          <a:p>
            <a:pPr marL="265113" indent="-265113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</a:pPr>
            <a:r>
              <a:rPr lang="pl-PL" altLang="pl-PL" sz="2400" b="1" dirty="0">
                <a:latin typeface="Arial" pitchFamily="34" charset="0"/>
                <a:ea typeface="Helvetica Light"/>
              </a:rPr>
              <a:t>Gwarancje dla czasopism humanistycznych, społecznych i teologicznych</a:t>
            </a:r>
          </a:p>
          <a:p>
            <a:pPr marL="265113" indent="-265113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r>
              <a:rPr lang="pl-PL" altLang="pl-PL" sz="2400" b="1" dirty="0">
                <a:latin typeface="Arial" pitchFamily="34" charset="0"/>
                <a:ea typeface="Helvetica Light"/>
              </a:rPr>
              <a:t>   </a:t>
            </a:r>
            <a:endParaRPr lang="pl-PL" altLang="pl-PL" sz="2400" b="1" dirty="0">
              <a:latin typeface="Arial Unicode MS" pitchFamily="34" charset="-128"/>
              <a:ea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3052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8"/>
          <p:cNvSpPr>
            <a:spLocks noGrp="1"/>
          </p:cNvSpPr>
          <p:nvPr>
            <p:ph type="title"/>
          </p:nvPr>
        </p:nvSpPr>
        <p:spPr>
          <a:xfrm>
            <a:off x="1926773" y="763023"/>
            <a:ext cx="5671457" cy="66992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l-PL" altLang="pl-PL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Wykaz czasopism i wykaz wydawców</a:t>
            </a:r>
          </a:p>
        </p:txBody>
      </p:sp>
      <p:pic>
        <p:nvPicPr>
          <p:cNvPr id="48132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75" y="527051"/>
            <a:ext cx="150653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2" descr="Logotyp Ministerstwa Nauki i Szkolnictwa Wyższe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3" y="504827"/>
            <a:ext cx="1941512" cy="50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673487"/>
              </p:ext>
            </p:extLst>
          </p:nvPr>
        </p:nvGraphicFramePr>
        <p:xfrm>
          <a:off x="2200957" y="1465606"/>
          <a:ext cx="7957457" cy="523329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7864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09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17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Typ publikacji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Punktacja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za autorstwo</a:t>
                      </a:r>
                      <a:endParaRPr lang="pl-PL" sz="1600" b="1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9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Monografia/ praca pod redakcją/ rozdział  – Poziom 2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200 (300)/ 100 (150)/ 50 (75)</a:t>
                      </a:r>
                      <a:endParaRPr lang="pl-PL" sz="1600" b="1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5826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Artykuł w czasopiśmie  z wykazu czasopism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200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582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140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582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100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582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70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582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40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582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</a:t>
                      </a:r>
                      <a:endParaRPr lang="pl-PL" sz="1600" b="1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5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Monografia/ praca pod redakcją/ rozdział  – Poziom 1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80</a:t>
                      </a:r>
                      <a:r>
                        <a:rPr lang="pl-PL" sz="1600" b="1" baseline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pl-PL" sz="1600" b="1" baseline="0" dirty="0" smtClean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(100)</a:t>
                      </a:r>
                      <a:r>
                        <a:rPr lang="pl-PL" sz="1600" b="1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lang="pl-PL" sz="1600" b="1" dirty="0" smtClean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pl-PL" sz="1600" b="1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</a:t>
                      </a:r>
                      <a:r>
                        <a:rPr lang="pl-PL" sz="16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 20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5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Monografia</a:t>
                      </a:r>
                      <a:r>
                        <a:rPr lang="pl-PL" sz="1600" b="1" baseline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/ praca pod redakcją/ rozdział – poza wykazem</a:t>
                      </a:r>
                      <a:endParaRPr lang="pl-PL" sz="1600" b="1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20/ 5/ 5</a:t>
                      </a:r>
                      <a:endParaRPr lang="pl-PL" sz="1600" b="1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1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Artykuł w czasopiśmie spoza wykazu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52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432177" y="446618"/>
            <a:ext cx="4797425" cy="1373716"/>
          </a:xfrm>
        </p:spPr>
        <p:txBody>
          <a:bodyPr/>
          <a:lstStyle/>
          <a:p>
            <a:pPr algn="ctr"/>
            <a:r>
              <a:rPr lang="pl-PL" altLang="pl-PL" sz="32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EWALUACJA </a:t>
            </a:r>
            <a:br>
              <a:rPr lang="pl-PL" altLang="pl-PL" sz="32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32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ocena publikacji</a:t>
            </a:r>
            <a:endParaRPr lang="en-US" altLang="pl-PL" sz="3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4819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2226366" y="1977088"/>
            <a:ext cx="7832034" cy="4580466"/>
          </a:xfrm>
        </p:spPr>
        <p:txBody>
          <a:bodyPr rtlCol="0">
            <a:noAutofit/>
          </a:bodyPr>
          <a:lstStyle/>
          <a:p>
            <a:pPr mar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pl-PL" altLang="pl-PL" sz="2800" dirty="0">
                <a:latin typeface="Arial" pitchFamily="34" charset="0"/>
                <a:cs typeface="Arial" pitchFamily="34" charset="0"/>
              </a:rPr>
              <a:t>Rozwiązania dla HST:</a:t>
            </a:r>
          </a:p>
          <a:p>
            <a:pPr mar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pl-PL" altLang="pl-PL" sz="2800" dirty="0">
              <a:latin typeface="Arial" pitchFamily="34" charset="0"/>
              <a:cs typeface="Arial" pitchFamily="34" charset="0"/>
            </a:endParaRPr>
          </a:p>
          <a:p>
            <a:pPr marL="457200" indent="-45720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400" b="1" dirty="0"/>
              <a:t>Punktacja jak dla monografii z wykazu Poziom I:</a:t>
            </a:r>
          </a:p>
          <a:p>
            <a:pPr marL="788988" indent="-34290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400" dirty="0">
                <a:latin typeface="Arial" pitchFamily="34" charset="0"/>
                <a:cs typeface="Arial" pitchFamily="34" charset="0"/>
              </a:rPr>
              <a:t>monografii naukowych ocenionych pozytywnie przez KEN – max. 5 monografii w danej dyscyplinie naukowej</a:t>
            </a:r>
          </a:p>
          <a:p>
            <a:pPr marL="446088" indent="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pl-PL" altLang="pl-PL" sz="2400" dirty="0">
              <a:latin typeface="Arial" pitchFamily="34" charset="0"/>
              <a:cs typeface="Arial" pitchFamily="34" charset="0"/>
            </a:endParaRPr>
          </a:p>
          <a:p>
            <a:pPr marL="446088" indent="-446088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400" b="1" dirty="0"/>
              <a:t>Zwiększona liczba monografii i redakcji naukowych </a:t>
            </a:r>
            <a:r>
              <a:rPr lang="pl-PL" sz="2400" dirty="0"/>
              <a:t>do 20% liczby 3N (w innych dyscyplinach 5% liczby 3N </a:t>
            </a:r>
            <a:endParaRPr lang="pl-PL" altLang="pl-PL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432177" y="446618"/>
            <a:ext cx="4797425" cy="1373716"/>
          </a:xfrm>
        </p:spPr>
        <p:txBody>
          <a:bodyPr/>
          <a:lstStyle/>
          <a:p>
            <a:pPr algn="ctr"/>
            <a:r>
              <a:rPr lang="pl-PL" altLang="pl-PL" sz="32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EWALUACJA </a:t>
            </a:r>
            <a:br>
              <a:rPr lang="pl-PL" altLang="pl-PL" sz="32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32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ocena publikacji</a:t>
            </a:r>
            <a:endParaRPr lang="en-US" altLang="pl-PL" sz="3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4819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432176" y="6273224"/>
            <a:ext cx="7235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/>
              <a:t>*na język polski dzieła istotnego dla nauki lub kultury lub na inny język nowożytny dzieła istotnego dla nauki lub kultury, wydanego w języku polskim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825" y="1981200"/>
            <a:ext cx="1500616" cy="1500616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half" idx="11"/>
          </p:nvPr>
        </p:nvSpPr>
        <p:spPr>
          <a:xfrm>
            <a:off x="2047877" y="2536197"/>
            <a:ext cx="1781175" cy="502707"/>
          </a:xfrm>
        </p:spPr>
        <p:txBody>
          <a:bodyPr rtlCol="0">
            <a:noAutofit/>
          </a:bodyPr>
          <a:lstStyle/>
          <a:p>
            <a:pPr mar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pl-PL" sz="2400" b="1" dirty="0"/>
              <a:t>Artykuły recenzyjne</a:t>
            </a:r>
            <a:endParaRPr lang="pl-PL" altLang="pl-PL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trzałka w dół 8"/>
          <p:cNvSpPr/>
          <p:nvPr/>
        </p:nvSpPr>
        <p:spPr>
          <a:xfrm rot="16200000">
            <a:off x="6202564" y="2113352"/>
            <a:ext cx="322217" cy="123631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6981829" y="2093286"/>
            <a:ext cx="3536801" cy="138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84400" indent="-285750" algn="l" defTabSz="457200" rtl="0" fontAlgn="base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60000"/>
              <a:buFontTx/>
              <a:buBlip>
                <a:blip r:embed="rId4"/>
              </a:buBlip>
              <a:defRPr sz="21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pl-PL" sz="2400" b="1" dirty="0" smtClean="0">
                <a:solidFill>
                  <a:srgbClr val="FF0000"/>
                </a:solidFill>
              </a:rPr>
              <a:t>25% </a:t>
            </a:r>
            <a:r>
              <a:rPr lang="pl-PL" sz="2400" b="1" dirty="0">
                <a:solidFill>
                  <a:srgbClr val="FF0000"/>
                </a:solidFill>
              </a:rPr>
              <a:t>pkt </a:t>
            </a:r>
          </a:p>
          <a:p>
            <a:pPr mar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pl-PL" sz="2400" b="1" dirty="0">
                <a:solidFill>
                  <a:srgbClr val="FF0000"/>
                </a:solidFill>
              </a:rPr>
              <a:t>za publikację artykułu w czasopiśmie</a:t>
            </a:r>
            <a:endParaRPr lang="pl-PL" altLang="pl-PL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1860553" y="4001855"/>
            <a:ext cx="2009774" cy="223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84400" indent="-285750" algn="l" defTabSz="457200" rtl="0" fontAlgn="base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60000"/>
              <a:buFontTx/>
              <a:buBlip>
                <a:blip r:embed="rId4"/>
              </a:buBlip>
              <a:defRPr sz="21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pl-PL" sz="2400" b="1" dirty="0"/>
              <a:t>Edycje </a:t>
            </a:r>
          </a:p>
          <a:p>
            <a:pPr mar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pl-PL" sz="2400" b="1" dirty="0"/>
              <a:t>tekstów źródłowych </a:t>
            </a:r>
          </a:p>
          <a:p>
            <a:pPr mar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pl-PL" sz="2400" b="1" dirty="0"/>
              <a:t>i przekłady*</a:t>
            </a:r>
            <a:endParaRPr lang="pl-PL" altLang="pl-PL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749" y="3878904"/>
            <a:ext cx="1206692" cy="1206692"/>
          </a:xfrm>
          <a:prstGeom prst="rect">
            <a:avLst/>
          </a:prstGeom>
        </p:spPr>
      </p:pic>
      <p:sp>
        <p:nvSpPr>
          <p:cNvPr id="14" name="Strzałka w dół 13"/>
          <p:cNvSpPr/>
          <p:nvPr/>
        </p:nvSpPr>
        <p:spPr>
          <a:xfrm rot="16200000">
            <a:off x="6202564" y="4166664"/>
            <a:ext cx="322217" cy="123631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Text Placeholder 2"/>
          <p:cNvSpPr txBox="1">
            <a:spLocks/>
          </p:cNvSpPr>
          <p:nvPr/>
        </p:nvSpPr>
        <p:spPr bwMode="auto">
          <a:xfrm>
            <a:off x="7050089" y="4021329"/>
            <a:ext cx="3468541" cy="152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84400" indent="-285750" algn="l" defTabSz="457200" rtl="0" fontAlgn="base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60000"/>
              <a:buFontTx/>
              <a:buBlip>
                <a:blip r:embed="rId4"/>
              </a:buBlip>
              <a:defRPr sz="21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pl-PL" sz="2400" b="1" dirty="0">
                <a:solidFill>
                  <a:srgbClr val="FF0000"/>
                </a:solidFill>
              </a:rPr>
              <a:t>25% pkt </a:t>
            </a:r>
          </a:p>
          <a:p>
            <a:pPr mar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pl-PL" sz="2400" b="1" dirty="0">
                <a:solidFill>
                  <a:srgbClr val="FF0000"/>
                </a:solidFill>
              </a:rPr>
              <a:t>za autorstwo / współautorstwo monografii</a:t>
            </a:r>
            <a:endParaRPr lang="pl-PL" altLang="pl-PL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643" y="4640870"/>
            <a:ext cx="1219370" cy="12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5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Placeholder 2"/>
          <p:cNvSpPr>
            <a:spLocks noGrp="1"/>
          </p:cNvSpPr>
          <p:nvPr>
            <p:ph type="body" sz="half" idx="11"/>
          </p:nvPr>
        </p:nvSpPr>
        <p:spPr>
          <a:xfrm>
            <a:off x="2173358" y="2078933"/>
            <a:ext cx="7871790" cy="3697357"/>
          </a:xfrm>
        </p:spPr>
        <p:txBody>
          <a:bodyPr anchor="ctr">
            <a:normAutofit fontScale="85000" lnSpcReduction="20000"/>
          </a:bodyPr>
          <a:lstStyle/>
          <a:p>
            <a:pPr marL="342900" indent="-342900" algn="just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Ø"/>
            </a:pPr>
            <a:r>
              <a:rPr lang="pl-PL" altLang="pl-PL" sz="28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Ustawa - Prawo o szkolnictwie wyższym i nauce</a:t>
            </a:r>
          </a:p>
          <a:p>
            <a:pPr marL="342900" indent="-342900" algn="just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Ø"/>
            </a:pPr>
            <a:r>
              <a:rPr lang="pl-PL" altLang="pl-PL" sz="28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Ustawa - Przepisy wprowadzające ustawę – prawo o szkolnictwie wyższym i nauce</a:t>
            </a:r>
          </a:p>
          <a:p>
            <a:pPr marL="342900" indent="-342900" algn="just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Ø"/>
            </a:pPr>
            <a:r>
              <a:rPr lang="pl-PL" altLang="pl-PL" sz="28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Rozporządzenie </a:t>
            </a:r>
            <a:r>
              <a:rPr lang="pl-PL" altLang="pl-PL" sz="2800" b="1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MNiSW</a:t>
            </a:r>
            <a:r>
              <a:rPr lang="pl-PL" altLang="pl-PL" sz="28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 sprawie sporządzania wykazów wydawnictw monografii naukowych oraz czasopism naukowych i recenzowanych materiałów z konferencji międzynarodowych</a:t>
            </a:r>
          </a:p>
          <a:p>
            <a:pPr marL="342900" indent="-342900" algn="just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Ø"/>
            </a:pPr>
            <a:r>
              <a:rPr lang="pl-PL" altLang="pl-PL" sz="2800" b="1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Rozporządzenie </a:t>
            </a:r>
            <a:r>
              <a:rPr lang="pl-PL" altLang="pl-PL" sz="2800" b="1" dirty="0" err="1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MNiSW</a:t>
            </a:r>
            <a:r>
              <a:rPr lang="pl-PL" altLang="pl-PL" sz="2800" b="1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 sprawie  ewaluacji działalności naukowej (projekt)</a:t>
            </a:r>
          </a:p>
          <a:p>
            <a:pPr marL="342900" indent="-342900" algn="just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Ø"/>
            </a:pPr>
            <a:endParaRPr lang="pl-PL" altLang="pl-PL" sz="2800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375" y="556591"/>
            <a:ext cx="6294921" cy="1143000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pl-PL" altLang="pl-PL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PODSTAWOWE REGULACJE PRAWNE DOTYCZĄCE </a:t>
            </a:r>
            <a:r>
              <a:rPr lang="pl-PL" altLang="pl-PL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EWALUACJI</a:t>
            </a:r>
            <a:endParaRPr lang="en-US" dirty="0"/>
          </a:p>
        </p:txBody>
      </p:sp>
      <p:pic>
        <p:nvPicPr>
          <p:cNvPr id="23556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5" y="194735"/>
            <a:ext cx="1775721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432177" y="261409"/>
            <a:ext cx="4797425" cy="1373716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EWALUACJA </a:t>
            </a:r>
            <a:b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ocena publikacji</a:t>
            </a:r>
            <a:endParaRPr lang="en-US" altLang="pl-PL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4819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2212521" y="3808187"/>
            <a:ext cx="7855404" cy="2185760"/>
          </a:xfrm>
        </p:spPr>
        <p:txBody>
          <a:bodyPr rtlCol="0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400" b="1" dirty="0">
                <a:solidFill>
                  <a:srgbClr val="FF0000"/>
                </a:solidFill>
              </a:rPr>
              <a:t>Rezygnacja z limitu 20% na art. naukowe opublikowane w czasopismach, którym w wykazie czasopism przypisano inną dyscyplinę naukową / inne dyscypliny naukowe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400" dirty="0">
                <a:solidFill>
                  <a:schemeClr val="tx1"/>
                </a:solidFill>
              </a:rPr>
              <a:t>KEN – możliwość kontroli następczej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2212521" y="1957616"/>
            <a:ext cx="5578929" cy="118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84400" indent="-285750" algn="l" defTabSz="457200" rtl="0" fontAlgn="base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60000"/>
              <a:buFontTx/>
              <a:buBlip>
                <a:blip r:embed="rId3"/>
              </a:buBlip>
              <a:defRPr sz="21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l-PL" sz="2400" dirty="0"/>
              <a:t>W ewaluacji uwzględnia się art. naukowe mające związek merytoryczny z badaniami prowadzonymi w podmiocie w ramach dyscypliny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451" y="2242708"/>
            <a:ext cx="976743" cy="976743"/>
          </a:xfrm>
          <a:prstGeom prst="rect">
            <a:avLst/>
          </a:prstGeom>
        </p:spPr>
      </p:pic>
      <p:cxnSp>
        <p:nvCxnSpPr>
          <p:cNvPr id="7" name="Łącznik prosty ze strzałką 6"/>
          <p:cNvCxnSpPr/>
          <p:nvPr/>
        </p:nvCxnSpPr>
        <p:spPr>
          <a:xfrm flipV="1">
            <a:off x="8768193" y="2738008"/>
            <a:ext cx="661557" cy="1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950" y="2280808"/>
            <a:ext cx="91440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6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432177" y="446618"/>
            <a:ext cx="4797425" cy="1373716"/>
          </a:xfrm>
        </p:spPr>
        <p:txBody>
          <a:bodyPr/>
          <a:lstStyle/>
          <a:p>
            <a:pPr algn="ctr"/>
            <a:r>
              <a:rPr lang="pl-PL" altLang="pl-PL" sz="32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EWALUACJA </a:t>
            </a:r>
            <a:br>
              <a:rPr lang="pl-PL" altLang="pl-PL" sz="32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32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ocena publikacji</a:t>
            </a:r>
            <a:endParaRPr lang="en-US" altLang="pl-PL" sz="3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4819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2226366" y="1944388"/>
            <a:ext cx="7633252" cy="3782760"/>
          </a:xfrm>
        </p:spPr>
        <p:txBody>
          <a:bodyPr rtlCol="0">
            <a:noAutofit/>
          </a:bodyPr>
          <a:lstStyle/>
          <a:p>
            <a:pPr mar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pl-PL" altLang="pl-PL" sz="3200" b="1" dirty="0">
                <a:latin typeface="Arial" pitchFamily="34" charset="0"/>
                <a:cs typeface="Arial" pitchFamily="34" charset="0"/>
              </a:rPr>
              <a:t>Nowe zasady punktowania publikacji </a:t>
            </a:r>
            <a:r>
              <a:rPr lang="pl-PL" altLang="pl-PL" sz="3200" b="1" dirty="0" err="1">
                <a:latin typeface="Arial" pitchFamily="34" charset="0"/>
                <a:cs typeface="Arial" pitchFamily="34" charset="0"/>
              </a:rPr>
              <a:t>wieloautorskich</a:t>
            </a:r>
            <a:r>
              <a:rPr lang="pl-PL" altLang="pl-PL" sz="3200" b="1" dirty="0">
                <a:latin typeface="Arial" pitchFamily="34" charset="0"/>
                <a:cs typeface="Arial" pitchFamily="34" charset="0"/>
              </a:rPr>
              <a:t> w czasopismach naukowych</a:t>
            </a:r>
          </a:p>
          <a:p>
            <a:pPr mar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pl-PL" altLang="pl-PL" sz="3200" b="1" dirty="0">
              <a:latin typeface="Arial" pitchFamily="34" charset="0"/>
              <a:cs typeface="Arial" pitchFamily="34" charset="0"/>
            </a:endParaRPr>
          </a:p>
          <a:p>
            <a:pPr marL="0" indent="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pl-PL" altLang="pl-PL" sz="2800" dirty="0">
                <a:latin typeface="Arial" pitchFamily="34" charset="0"/>
                <a:cs typeface="Arial" pitchFamily="34" charset="0"/>
              </a:rPr>
              <a:t>Punktacja zależna od prestiżu czasopisma i wydawcy monografii oraz udziału pracowników podmiotu w danej dyscyplinie w liczbie autorów ogółem</a:t>
            </a:r>
          </a:p>
        </p:txBody>
      </p:sp>
    </p:spTree>
    <p:extLst>
      <p:ext uri="{BB962C8B-B14F-4D97-AF65-F5344CB8AC3E}">
        <p14:creationId xmlns:p14="http://schemas.microsoft.com/office/powerpoint/2010/main" val="411993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8"/>
          <p:cNvSpPr>
            <a:spLocks noGrp="1"/>
          </p:cNvSpPr>
          <p:nvPr>
            <p:ph type="title"/>
          </p:nvPr>
        </p:nvSpPr>
        <p:spPr>
          <a:xfrm>
            <a:off x="1920240" y="204617"/>
            <a:ext cx="5849597" cy="66992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l-PL" altLang="pl-PL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Publikacje </a:t>
            </a:r>
            <a:r>
              <a:rPr lang="pl-PL" altLang="pl-PL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wieloautorskie</a:t>
            </a:r>
            <a:endParaRPr lang="pl-PL" altLang="pl-PL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3" name="Picture 2" descr="Logotyp Ministerstwa Nauki i Szkolnictwa Wyższe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856" y="463780"/>
            <a:ext cx="1385917" cy="35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e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0546124"/>
                  </p:ext>
                </p:extLst>
              </p:nvPr>
            </p:nvGraphicFramePr>
            <p:xfrm>
              <a:off x="1926772" y="915623"/>
              <a:ext cx="8545285" cy="594055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537945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2003670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2003670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</a:tblGrid>
                  <a:tr h="6983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Typ publikacji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Pkt za </a:t>
                          </a: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autorstwo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Pkt </a:t>
                          </a: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za publikację </a:t>
                          </a:r>
                          <a:r>
                            <a:rPr lang="pl-PL" sz="1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wieloautorską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69833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Monografia/ </a:t>
                          </a: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red./ </a:t>
                          </a: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rozdział  – Poziom </a:t>
                          </a: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200(300)/100</a:t>
                          </a:r>
                          <a:r>
                            <a:rPr lang="pl-PL" sz="1800" baseline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(150)</a:t>
                          </a: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/50 (75)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rowSpan="4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/>
                          </a:r>
                          <a:b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</a:b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100%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400384">
                    <a:tc rowSpan="5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Artykuł w czasopiśmie z  wykazu czasopism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>
                              <a:solidFill>
                                <a:schemeClr val="tx1"/>
                              </a:solidFill>
                              <a:effectLst/>
                            </a:rPr>
                            <a:t>200</a:t>
                          </a:r>
                          <a:endParaRPr lang="pl-PL" sz="180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400384"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140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400384"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b="1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100</a:t>
                          </a:r>
                          <a:endParaRPr lang="pl-PL" sz="1800" b="1" dirty="0">
                            <a:solidFill>
                              <a:srgbClr val="FF0000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pl-PL" sz="180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  <a:tr h="400384"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70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pl-PL" sz="18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l-PL" sz="1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pl-PL" sz="1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/</m:t>
                                  </m:r>
                                  <m:r>
                                    <a:rPr lang="pl-PL" sz="1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</m:rad>
                            </m:oMath>
                          </a14:m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, min 10%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extLst>
                      <a:ext uri="{0D108BD9-81ED-4DB2-BD59-A6C34878D82A}">
                        <a16:rowId xmlns="" xmlns:a16="http://schemas.microsoft.com/office/drawing/2014/main" val="10005"/>
                      </a:ext>
                    </a:extLst>
                  </a:tr>
                  <a:tr h="400384"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40</a:t>
                          </a:r>
                          <a:endParaRPr lang="pl-PL" sz="1800" b="1" dirty="0">
                            <a:solidFill>
                              <a:srgbClr val="FF0000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6"/>
                      </a:ext>
                    </a:extLst>
                  </a:tr>
                  <a:tr h="818281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Monografia/redakcja/rozdział  – Poziom 1; monografia oceniona przez KEN</a:t>
                          </a:r>
                          <a:endParaRPr lang="pl-PL" sz="1800" dirty="0" smtClean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80 </a:t>
                          </a:r>
                          <a:r>
                            <a:rPr lang="pl-PL" sz="1800" b="1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(100)</a:t>
                          </a: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/20/20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pl-PL" sz="180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extLst>
                      <a:ext uri="{0D108BD9-81ED-4DB2-BD59-A6C34878D82A}">
                        <a16:rowId xmlns="" xmlns:a16="http://schemas.microsoft.com/office/drawing/2014/main" val="10007"/>
                      </a:ext>
                    </a:extLst>
                  </a:tr>
                  <a:tr h="40038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Artykuł w czasopiśmie z  wykazu czasopism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20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pl-PL" sz="1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𝑘</m:t>
                              </m:r>
                              <m:r>
                                <a:rPr lang="pl-PL" sz="1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/</m:t>
                              </m:r>
                              <m:r>
                                <a:rPr lang="pl-PL" sz="1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𝑚</m:t>
                              </m:r>
                            </m:oMath>
                          </a14:m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, min 10%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extLst>
                      <a:ext uri="{0D108BD9-81ED-4DB2-BD59-A6C34878D82A}">
                        <a16:rowId xmlns="" xmlns:a16="http://schemas.microsoft.com/office/drawing/2014/main" val="10008"/>
                      </a:ext>
                    </a:extLst>
                  </a:tr>
                  <a:tr h="40038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Artykuł w czasopiśmie spoza wykazu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5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9"/>
                      </a:ext>
                    </a:extLst>
                  </a:tr>
                  <a:tr h="40038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Monografia/red./rozdział </a:t>
                          </a: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– poza wykazem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20/5/5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e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0546124"/>
                  </p:ext>
                </p:extLst>
              </p:nvPr>
            </p:nvGraphicFramePr>
            <p:xfrm>
              <a:off x="1926772" y="915623"/>
              <a:ext cx="8545285" cy="592201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53794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200367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200367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</a:tblGrid>
                  <a:tr h="75793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Typ publikacji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Pkt za </a:t>
                          </a: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autorstwo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Pkt </a:t>
                          </a: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za publikację </a:t>
                          </a:r>
                          <a:r>
                            <a:rPr lang="pl-PL" sz="1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wieloautorską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75793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Monografia/ </a:t>
                          </a: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red./ </a:t>
                          </a: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rozdział  – Poziom </a:t>
                          </a: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200(300)/100</a:t>
                          </a:r>
                          <a:r>
                            <a:rPr lang="pl-PL" sz="1800" baseline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(150)</a:t>
                          </a: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/50 (75)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rowSpan="4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/>
                          </a:r>
                          <a:b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</a:b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100%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442468">
                    <a:tc rowSpan="5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Artykuł w czasopiśmie z  wykazu czasopism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>
                              <a:solidFill>
                                <a:schemeClr val="tx1"/>
                              </a:solidFill>
                              <a:effectLst/>
                            </a:rPr>
                            <a:t>200</a:t>
                          </a:r>
                          <a:endParaRPr lang="pl-PL" sz="180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442468"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140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3"/>
                      </a:ext>
                    </a:extLst>
                  </a:tr>
                  <a:tr h="442468"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b="1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100</a:t>
                          </a:r>
                          <a:endParaRPr lang="pl-PL" sz="1800" b="1" dirty="0">
                            <a:solidFill>
                              <a:srgbClr val="FF0000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pl-PL" sz="180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4"/>
                      </a:ext>
                    </a:extLst>
                  </a:tr>
                  <a:tr h="442468"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70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rowSpan="3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3500" marR="63500" marT="63500" marB="63500" anchor="ctr">
                        <a:blipFill rotWithShape="1">
                          <a:blip r:embed="rId3"/>
                          <a:stretch>
                            <a:fillRect l="-326140" t="-162718" b="-794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5"/>
                      </a:ext>
                    </a:extLst>
                  </a:tr>
                  <a:tr h="442468"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40</a:t>
                          </a:r>
                          <a:endParaRPr lang="pl-PL" sz="1800" b="1" dirty="0">
                            <a:solidFill>
                              <a:srgbClr val="FF0000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6"/>
                      </a:ext>
                    </a:extLst>
                  </a:tr>
                  <a:tr h="866394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Monografia/redakcja/rozdział  – Poziom 1; monografia oceniona przez KEN</a:t>
                          </a:r>
                          <a:endParaRPr lang="pl-PL" sz="1800" dirty="0" smtClean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80 </a:t>
                          </a:r>
                          <a:r>
                            <a:rPr lang="pl-PL" sz="1800" b="1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(100)</a:t>
                          </a: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/20/20</a:t>
                          </a:r>
                          <a:endParaRPr lang="pl-PL" sz="1800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pl-PL" sz="180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7"/>
                      </a:ext>
                    </a:extLst>
                  </a:tr>
                  <a:tr h="44246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Artykuł w czasopiśmie z  wykazu czasopism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20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rowSpan="3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3500" marR="63500" marT="63500" marB="63500" anchor="ctr">
                        <a:blipFill rotWithShape="1">
                          <a:blip r:embed="rId3"/>
                          <a:stretch>
                            <a:fillRect l="-326140" t="-345872" b="-45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8"/>
                      </a:ext>
                    </a:extLst>
                  </a:tr>
                  <a:tr h="44246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Artykuł w czasopiśmie spoza wykazu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5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9"/>
                      </a:ext>
                    </a:extLst>
                  </a:tr>
                  <a:tr h="44246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Monografia/red./rozdział </a:t>
                          </a: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– poza wykazem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20/5/5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1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1696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8"/>
          <p:cNvSpPr>
            <a:spLocks noGrp="1"/>
          </p:cNvSpPr>
          <p:nvPr>
            <p:ph type="title"/>
          </p:nvPr>
        </p:nvSpPr>
        <p:spPr>
          <a:xfrm>
            <a:off x="1785259" y="338139"/>
            <a:ext cx="5849597" cy="66992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l-PL" altLang="pl-PL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Publikacje </a:t>
            </a:r>
            <a:r>
              <a:rPr lang="pl-PL" altLang="pl-PL" sz="36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wieloautorskie</a:t>
            </a:r>
            <a:endParaRPr lang="pl-PL" altLang="pl-PL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3" name="Picture 2" descr="Logotyp Ministerstwa Nauki i Szkolnictwa Wyższe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856" y="463780"/>
            <a:ext cx="1385917" cy="35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854861"/>
              </p:ext>
            </p:extLst>
          </p:nvPr>
        </p:nvGraphicFramePr>
        <p:xfrm>
          <a:off x="1926772" y="1281021"/>
          <a:ext cx="8545285" cy="52016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379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036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036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409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Opis przykładu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Punktacja dla podmiotu X w dyscyplinie </a:t>
                      </a: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</a:rPr>
                        <a:t>z nauk 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fizycznych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Punktacja dla podmiotu X w dyscyplinie </a:t>
                      </a: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</a:rPr>
                        <a:t>z 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nauk chemicznych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04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Artykuł w czasopiśmie za 100 punktów autorstwa dwóch fizyków z podmiotu X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100 pkt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57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Artykuł w czasopiśmie za 100 punktów autorstwa dwóch fizyków: jednego z podmiotu X, drugiego z podmiotu Y  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</a:rPr>
                        <a:t>100 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pkt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57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Artykuł opublikowany w 2017 r. w czasopiśmie z „listy B” za 15 punktów autorstwa dwóch fizyków i jednego chemika z podmiotu X 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10 pkt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5 pkt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77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Artykuł w </a:t>
                      </a: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</a:rPr>
                        <a:t>czas. 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za </a:t>
                      </a: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</a:rPr>
                        <a:t>70 pkt 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autorstwa dwóch fizyków i jednego chemika z podmiotu X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</a:rPr>
                        <a:t>57,15 pkt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</a:rPr>
                        <a:t>40,41 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pkt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04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Artykuł w </a:t>
                      </a: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</a:rPr>
                        <a:t>czas. 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za </a:t>
                      </a: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</a:rPr>
                        <a:t>100 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pkt autorstwa dwóch fizyków i jednego chemika z podmiotu X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</a:rPr>
                        <a:t>100 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pkt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</a:rPr>
                        <a:t>100 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pkt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04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</a:rPr>
                        <a:t>Artykuł w czasopiśmie za 20 punktów autorstwa 20 fizyków, w tym 1 z podmiotu X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</a:rPr>
                        <a:t>2 pkt (10% z 20 pkt)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8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432177" y="446619"/>
            <a:ext cx="4797425" cy="842433"/>
          </a:xfrm>
        </p:spPr>
        <p:txBody>
          <a:bodyPr/>
          <a:lstStyle/>
          <a:p>
            <a:pPr algn="ctr"/>
            <a: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EWALUACJA</a:t>
            </a:r>
            <a:b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patenty</a:t>
            </a:r>
            <a:endParaRPr lang="en-US" altLang="pl-PL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795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580446" y="1950623"/>
            <a:ext cx="8833898" cy="3924300"/>
          </a:xfrm>
        </p:spPr>
        <p:txBody>
          <a:bodyPr rtlCol="0">
            <a:noAutofit/>
          </a:bodyPr>
          <a:lstStyle/>
          <a:p>
            <a:pPr marL="265112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  <a:defRPr/>
            </a:pPr>
            <a:r>
              <a:rPr lang="pl-PL" sz="2200" b="1" dirty="0" smtClean="0">
                <a:solidFill>
                  <a:srgbClr val="FF0000"/>
                </a:solidFill>
              </a:rPr>
              <a:t>100 </a:t>
            </a:r>
            <a:r>
              <a:rPr lang="pl-PL" sz="2200" b="1" dirty="0">
                <a:solidFill>
                  <a:srgbClr val="FF0000"/>
                </a:solidFill>
              </a:rPr>
              <a:t>pkt </a:t>
            </a:r>
            <a:r>
              <a:rPr lang="pl-PL" sz="2200" dirty="0"/>
              <a:t>– patent udzielony </a:t>
            </a:r>
            <a:r>
              <a:rPr lang="pl-PL" sz="2200" dirty="0" smtClean="0"/>
              <a:t>za granicą </a:t>
            </a:r>
            <a:r>
              <a:rPr lang="pl-PL" sz="2200" dirty="0"/>
              <a:t>podmiotowi w państwach należących do </a:t>
            </a:r>
            <a:r>
              <a:rPr lang="pl-PL" sz="2200" dirty="0" smtClean="0"/>
              <a:t>OECD lub </a:t>
            </a:r>
            <a:r>
              <a:rPr lang="pl-PL" sz="2200" dirty="0"/>
              <a:t>udzielony przez </a:t>
            </a:r>
            <a:r>
              <a:rPr lang="pl-PL" sz="2200" b="1" dirty="0"/>
              <a:t>Europejski Urząd Patentowy</a:t>
            </a:r>
            <a:r>
              <a:rPr lang="pl-PL" sz="2200" dirty="0" smtClean="0"/>
              <a:t>, pod warunkiem, że został równocześnie zgłoszony w Polsce</a:t>
            </a:r>
            <a:endParaRPr lang="pl-PL" sz="2200" dirty="0"/>
          </a:p>
          <a:p>
            <a:pPr marL="265112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  <a:defRPr/>
            </a:pPr>
            <a:endParaRPr lang="pl-PL" sz="2200" dirty="0" smtClean="0"/>
          </a:p>
          <a:p>
            <a:pPr marL="265112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  <a:defRPr/>
            </a:pPr>
            <a:endParaRPr lang="pl-PL" sz="2200" dirty="0"/>
          </a:p>
          <a:p>
            <a:pPr marL="265112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  <a:defRPr/>
            </a:pPr>
            <a:r>
              <a:rPr lang="pl-PL" altLang="pl-PL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75 pkt </a:t>
            </a:r>
            <a:r>
              <a:rPr lang="pl-PL" altLang="pl-PL" sz="22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pl-PL" sz="2200" dirty="0"/>
              <a:t>patent udzielony podmiotowi przez </a:t>
            </a:r>
            <a:r>
              <a:rPr lang="pl-PL" sz="2200" b="1" dirty="0"/>
              <a:t>Urząd Patentowy Rzeczypospolitej Polskiej</a:t>
            </a:r>
            <a:endParaRPr lang="pl-PL" altLang="pl-PL" sz="2200" b="1" dirty="0">
              <a:latin typeface="Arial" pitchFamily="34" charset="0"/>
              <a:cs typeface="Arial" pitchFamily="34" charset="0"/>
            </a:endParaRPr>
          </a:p>
          <a:p>
            <a:pPr marL="622300" indent="-357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endParaRPr lang="pl-PL" altLang="pl-PL" sz="2400" b="1" dirty="0">
              <a:latin typeface="Arial" pitchFamily="34" charset="0"/>
              <a:cs typeface="Arial" pitchFamily="34" charset="0"/>
            </a:endParaRPr>
          </a:p>
          <a:p>
            <a:pPr marL="622300" indent="-357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endParaRPr lang="pl-PL" altLang="pl-PL" sz="24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344" y="1894990"/>
            <a:ext cx="1009650" cy="100965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233" y="2826666"/>
            <a:ext cx="1257300" cy="96393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735" y="4275282"/>
            <a:ext cx="1428750" cy="92183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994" y="2423672"/>
            <a:ext cx="1582310" cy="40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8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323320" y="724559"/>
            <a:ext cx="5221967" cy="842433"/>
          </a:xfrm>
        </p:spPr>
        <p:txBody>
          <a:bodyPr/>
          <a:lstStyle/>
          <a:p>
            <a:pPr algn="ctr"/>
            <a: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EWALUACJA</a:t>
            </a:r>
            <a:b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patenty i prawa ochronne</a:t>
            </a:r>
            <a:endParaRPr lang="en-US" altLang="pl-PL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79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1612742" y="1838462"/>
            <a:ext cx="7599623" cy="4368203"/>
          </a:xfrm>
        </p:spPr>
        <p:txBody>
          <a:bodyPr rtlCol="0">
            <a:noAutofit/>
          </a:bodyPr>
          <a:lstStyle/>
          <a:p>
            <a:pPr marL="265112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  <a:defRPr/>
            </a:pPr>
            <a:r>
              <a:rPr lang="pl-PL" sz="2200" b="1" dirty="0" smtClean="0">
                <a:solidFill>
                  <a:srgbClr val="FF0000"/>
                </a:solidFill>
              </a:rPr>
              <a:t>50 </a:t>
            </a:r>
            <a:r>
              <a:rPr lang="pl-PL" sz="2200" b="1" dirty="0">
                <a:solidFill>
                  <a:srgbClr val="FF0000"/>
                </a:solidFill>
              </a:rPr>
              <a:t>pkt </a:t>
            </a:r>
            <a:r>
              <a:rPr lang="pl-PL" sz="2200" dirty="0"/>
              <a:t>– patent udzielony przez Urząd Patentowy Rzeczypospolitej Polskiej albo za granicą </a:t>
            </a:r>
            <a:r>
              <a:rPr lang="pl-PL" sz="2200" b="1" dirty="0"/>
              <a:t>innemu podmiotowi niż oceniany</a:t>
            </a:r>
            <a:r>
              <a:rPr lang="pl-PL" sz="2200" dirty="0"/>
              <a:t>, którego twórcą lub współtwórcą jest pracownik ocenianego podmiotu</a:t>
            </a:r>
          </a:p>
          <a:p>
            <a:pPr marL="271462" indent="0" algn="just">
              <a:lnSpc>
                <a:spcPct val="100000"/>
              </a:lnSpc>
              <a:buNone/>
            </a:pPr>
            <a:endParaRPr lang="pl-PL" sz="2200" b="1" dirty="0">
              <a:solidFill>
                <a:srgbClr val="FF0000"/>
              </a:solidFill>
            </a:endParaRPr>
          </a:p>
          <a:p>
            <a:pPr marL="271462" indent="0" algn="just">
              <a:lnSpc>
                <a:spcPct val="100000"/>
              </a:lnSpc>
              <a:buNone/>
            </a:pPr>
            <a:r>
              <a:rPr lang="pl-PL" sz="2200" b="1" dirty="0">
                <a:solidFill>
                  <a:srgbClr val="FF0000"/>
                </a:solidFill>
              </a:rPr>
              <a:t>30 pkt </a:t>
            </a:r>
            <a:r>
              <a:rPr lang="pl-PL" sz="2200" dirty="0"/>
              <a:t>- uzyskanie praw ochronnych na </a:t>
            </a:r>
            <a:r>
              <a:rPr lang="pl-PL" sz="2200" b="1" dirty="0"/>
              <a:t>wzór użytkowy</a:t>
            </a:r>
          </a:p>
          <a:p>
            <a:pPr marL="271462" indent="0" algn="just">
              <a:lnSpc>
                <a:spcPct val="100000"/>
              </a:lnSpc>
              <a:buNone/>
            </a:pPr>
            <a:endParaRPr lang="pl-PL" sz="2200" b="1" dirty="0">
              <a:solidFill>
                <a:srgbClr val="FF0000"/>
              </a:solidFill>
            </a:endParaRPr>
          </a:p>
          <a:p>
            <a:pPr marL="271462" indent="0" algn="just">
              <a:lnSpc>
                <a:spcPct val="100000"/>
              </a:lnSpc>
              <a:buNone/>
            </a:pPr>
            <a:r>
              <a:rPr lang="pl-PL" sz="2200" b="1" dirty="0">
                <a:solidFill>
                  <a:srgbClr val="FF0000"/>
                </a:solidFill>
              </a:rPr>
              <a:t>50 pkt </a:t>
            </a:r>
            <a:r>
              <a:rPr lang="pl-PL" sz="2200" dirty="0"/>
              <a:t>- uzyskanie </a:t>
            </a:r>
            <a:r>
              <a:rPr lang="pl-PL" sz="2200" b="1" dirty="0"/>
              <a:t>wyłącznych praw do odmian roślin </a:t>
            </a:r>
            <a:r>
              <a:rPr lang="pl-PL" sz="2200" dirty="0"/>
              <a:t>przyznanych przez Centralny Ośrodek Badania Odmian Roślin </a:t>
            </a:r>
            <a:r>
              <a:rPr lang="pl-PL" sz="2200" dirty="0" smtClean="0"/>
              <a:t>Uprawnych lub </a:t>
            </a:r>
            <a:r>
              <a:rPr lang="pl-PL" sz="2400" dirty="0"/>
              <a:t>Wspólnotowy Urząd Odmian Roślin (CPVO) </a:t>
            </a:r>
            <a:r>
              <a:rPr lang="pl-PL" sz="2200" dirty="0" smtClean="0"/>
              <a:t>.</a:t>
            </a:r>
            <a:endParaRPr lang="pl-PL" sz="2200" dirty="0"/>
          </a:p>
          <a:p>
            <a:pPr marL="622300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endParaRPr lang="pl-PL" altLang="pl-PL" sz="2400" b="1" dirty="0">
              <a:latin typeface="Arial" pitchFamily="34" charset="0"/>
              <a:cs typeface="Arial" pitchFamily="34" charset="0"/>
            </a:endParaRPr>
          </a:p>
          <a:p>
            <a:pPr marL="622300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endParaRPr lang="pl-PL" altLang="pl-PL" sz="24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29" y="1847226"/>
            <a:ext cx="1187382" cy="1187382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462" y="4978790"/>
            <a:ext cx="1169965" cy="116996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63" y="3716618"/>
            <a:ext cx="782262" cy="78226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462" y="3546248"/>
            <a:ext cx="952633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8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432177" y="446619"/>
            <a:ext cx="4797425" cy="842433"/>
          </a:xfrm>
        </p:spPr>
        <p:txBody>
          <a:bodyPr/>
          <a:lstStyle/>
          <a:p>
            <a:pPr algn="ctr"/>
            <a: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KRYTERIUM II</a:t>
            </a:r>
            <a:endParaRPr lang="en-US" altLang="pl-PL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79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729762" y="1872344"/>
            <a:ext cx="10515599" cy="4169229"/>
          </a:xfrm>
        </p:spPr>
        <p:txBody>
          <a:bodyPr rtlCol="0">
            <a:noAutofit/>
          </a:bodyPr>
          <a:lstStyle/>
          <a:p>
            <a:pPr marL="622300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2400" b="1" dirty="0">
                <a:latin typeface="Arial" pitchFamily="34" charset="0"/>
                <a:cs typeface="Arial" pitchFamily="34" charset="0"/>
              </a:rPr>
              <a:t>Bez dyscyplin artystycznych</a:t>
            </a:r>
          </a:p>
          <a:p>
            <a:pPr marL="606425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1) projekty badawcze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finansowane:</a:t>
            </a:r>
          </a:p>
          <a:p>
            <a:pPr marL="606425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 trybie konkursowym przez instytucje zagraniczne lub organizacje międzynarodowe, </a:t>
            </a:r>
          </a:p>
          <a:p>
            <a:pPr marL="606425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przez NCN,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NCBiR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, NPRH, </a:t>
            </a:r>
          </a:p>
          <a:p>
            <a:pPr marL="606425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 udziałem środków z budżetu Unii Europejskiej lub od państw członkowskich Europejskiego Porozumienia o Wolnym Handlu (EFTA) </a:t>
            </a:r>
          </a:p>
          <a:p>
            <a:pPr marL="606425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pl-PL" altLang="pl-PL" sz="2400" b="1" dirty="0">
                <a:latin typeface="Arial" pitchFamily="34" charset="0"/>
                <a:cs typeface="Arial" pitchFamily="34" charset="0"/>
              </a:rPr>
              <a:t>2) komercjalizacja</a:t>
            </a:r>
            <a:r>
              <a:rPr lang="pl-PL" altLang="pl-P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/>
              <a:t>wyników badań naukowych lub prac  rozwojowych lub know-how związanego z tymi wynikami</a:t>
            </a:r>
          </a:p>
          <a:p>
            <a:pPr marL="606425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pl-PL" altLang="pl-PL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3) </a:t>
            </a:r>
            <a:r>
              <a:rPr lang="pl-PL" sz="2400" b="1" dirty="0">
                <a:solidFill>
                  <a:srgbClr val="FF0000"/>
                </a:solidFill>
              </a:rPr>
              <a:t>inne prace naukowe</a:t>
            </a:r>
            <a:r>
              <a:rPr lang="pl-PL" sz="2400" dirty="0">
                <a:solidFill>
                  <a:srgbClr val="FF0000"/>
                </a:solidFill>
              </a:rPr>
              <a:t>, realizowane na zlecenie podmiotów spoza sektora szkolnictwa wyższego i nauki</a:t>
            </a:r>
            <a:endParaRPr lang="pl-PL" altLang="pl-PL" sz="2400" dirty="0">
              <a:latin typeface="Arial" pitchFamily="34" charset="0"/>
              <a:cs typeface="Arial" pitchFamily="34" charset="0"/>
            </a:endParaRPr>
          </a:p>
          <a:p>
            <a:pPr marL="622300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endParaRPr lang="pl-PL" altLang="pl-PL" sz="2400" b="1" u="sng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68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432177" y="675219"/>
            <a:ext cx="4797425" cy="842433"/>
          </a:xfrm>
        </p:spPr>
        <p:txBody>
          <a:bodyPr/>
          <a:lstStyle/>
          <a:p>
            <a:pPr algn="ctr"/>
            <a: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KRYTERIUM II - projekty</a:t>
            </a:r>
            <a:endParaRPr lang="en-US" altLang="pl-PL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79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940777" y="2007452"/>
            <a:ext cx="10383716" cy="3498815"/>
          </a:xfrm>
        </p:spPr>
        <p:txBody>
          <a:bodyPr rtlCol="0">
            <a:noAutofit/>
          </a:bodyPr>
          <a:lstStyle/>
          <a:p>
            <a:pPr marL="631825" indent="-366713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pl-PL" sz="2200" b="1" u="sng" dirty="0">
                <a:latin typeface="Arial" pitchFamily="34" charset="0"/>
                <a:cs typeface="Arial" pitchFamily="34" charset="0"/>
              </a:rPr>
              <a:t>Wyłączenie</a:t>
            </a:r>
            <a:r>
              <a:rPr lang="pl-PL" sz="2200" b="1" dirty="0">
                <a:latin typeface="Arial" pitchFamily="34" charset="0"/>
                <a:cs typeface="Arial" pitchFamily="34" charset="0"/>
              </a:rPr>
              <a:t> środków finansowych: przyznanych przez Ministra w ramach programów i przedsięwzięć (nie dotyczy NPRH) oraz w ramach podziału środków budżetowych na naukę (środki na działalność statutową, </a:t>
            </a:r>
            <a:r>
              <a:rPr lang="pl-PL" sz="2200" b="1" dirty="0" err="1">
                <a:latin typeface="Arial" pitchFamily="34" charset="0"/>
                <a:cs typeface="Arial" pitchFamily="34" charset="0"/>
              </a:rPr>
              <a:t>SPUBy</a:t>
            </a:r>
            <a:r>
              <a:rPr lang="pl-PL" sz="2200" b="1" dirty="0">
                <a:latin typeface="Arial" pitchFamily="34" charset="0"/>
                <a:cs typeface="Arial" pitchFamily="34" charset="0"/>
              </a:rPr>
              <a:t>, inwestycje)</a:t>
            </a:r>
          </a:p>
          <a:p>
            <a:pPr marL="631825" indent="-366713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endParaRPr lang="pl-PL" altLang="pl-PL" sz="2200" b="1" dirty="0">
              <a:latin typeface="Arial" pitchFamily="34" charset="0"/>
              <a:cs typeface="Arial" pitchFamily="34" charset="0"/>
            </a:endParaRPr>
          </a:p>
          <a:p>
            <a:pPr marL="622300" indent="-357188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pl-PL" sz="2200" b="1" dirty="0">
                <a:latin typeface="Arial" pitchFamily="34" charset="0"/>
                <a:cs typeface="Arial" pitchFamily="34" charset="0"/>
              </a:rPr>
              <a:t>Projekty badawcze </a:t>
            </a:r>
            <a:r>
              <a:rPr lang="pl-PL" sz="2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l-PL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bez limitu</a:t>
            </a:r>
            <a:r>
              <a:rPr lang="pl-PL" sz="2200" b="1" dirty="0" smtClean="0">
                <a:latin typeface="Arial" pitchFamily="34" charset="0"/>
                <a:cs typeface="Arial" pitchFamily="34" charset="0"/>
              </a:rPr>
              <a:t>):</a:t>
            </a:r>
            <a:endParaRPr lang="pl-PL" sz="2200" b="1" dirty="0">
              <a:latin typeface="Arial" pitchFamily="34" charset="0"/>
              <a:cs typeface="Arial" pitchFamily="34" charset="0"/>
            </a:endParaRPr>
          </a:p>
          <a:p>
            <a:pPr marL="608012" indent="-34290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>
                <a:solidFill>
                  <a:srgbClr val="FF0000"/>
                </a:solidFill>
              </a:rPr>
              <a:t>1 pkt za </a:t>
            </a:r>
            <a:r>
              <a:rPr lang="pl-PL" sz="2400" b="1" dirty="0" smtClean="0">
                <a:solidFill>
                  <a:srgbClr val="FF0000"/>
                </a:solidFill>
              </a:rPr>
              <a:t>50 </a:t>
            </a:r>
            <a:r>
              <a:rPr lang="pl-PL" sz="2400" b="1" dirty="0">
                <a:solidFill>
                  <a:srgbClr val="FF0000"/>
                </a:solidFill>
              </a:rPr>
              <a:t>000 zł</a:t>
            </a:r>
            <a:r>
              <a:rPr lang="pl-PL" sz="2400" dirty="0"/>
              <a:t> sumy środków finansowych przyznanych na realizację </a:t>
            </a:r>
            <a:r>
              <a:rPr lang="pl-PL" sz="2400" dirty="0" smtClean="0"/>
              <a:t>projektów</a:t>
            </a:r>
          </a:p>
          <a:p>
            <a:pPr marL="608012" indent="-34290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 smtClean="0">
                <a:solidFill>
                  <a:srgbClr val="FF0000"/>
                </a:solidFill>
              </a:rPr>
              <a:t>1 pkt za 25 000 zł </a:t>
            </a:r>
            <a:r>
              <a:rPr lang="pl-PL" sz="2400" dirty="0" smtClean="0"/>
              <a:t>sumy </a:t>
            </a:r>
            <a:r>
              <a:rPr lang="pl-PL" sz="2400" dirty="0"/>
              <a:t>środków finansowych przyznanych na realizację </a:t>
            </a:r>
            <a:r>
              <a:rPr lang="pl-PL" sz="2400" dirty="0" smtClean="0"/>
              <a:t>projektów jeżeli projekt jest realizowany w konsorcjum a lider jest spoza sektora szkolnictwa wyższego i nauki</a:t>
            </a:r>
            <a:endParaRPr lang="pl-PL" sz="2400" dirty="0"/>
          </a:p>
          <a:p>
            <a:pPr marL="608012" indent="-34290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48102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233058" y="985462"/>
            <a:ext cx="5442857" cy="842433"/>
          </a:xfrm>
        </p:spPr>
        <p:txBody>
          <a:bodyPr/>
          <a:lstStyle/>
          <a:p>
            <a:pPr algn="ctr"/>
            <a: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KRYTERIUM II – projekty – modyfikacje punktacji</a:t>
            </a:r>
            <a:endParaRPr lang="en-US" altLang="pl-PL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79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1116623" y="2062493"/>
            <a:ext cx="7808302" cy="3168999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pl-PL" sz="2000" b="1" dirty="0">
                <a:solidFill>
                  <a:srgbClr val="FF0000"/>
                </a:solidFill>
              </a:rPr>
              <a:t>+ </a:t>
            </a:r>
            <a:r>
              <a:rPr lang="pl-PL" sz="2000" b="1" dirty="0" smtClean="0">
                <a:solidFill>
                  <a:srgbClr val="FF0000"/>
                </a:solidFill>
              </a:rPr>
              <a:t>400</a:t>
            </a:r>
            <a:r>
              <a:rPr lang="pl-PL" sz="2000" b="1" dirty="0">
                <a:solidFill>
                  <a:srgbClr val="FF0000"/>
                </a:solidFill>
              </a:rPr>
              <a:t>% pkt </a:t>
            </a:r>
            <a:r>
              <a:rPr lang="pl-PL" sz="2000" dirty="0"/>
              <a:t>– projekty finansowane przez Europejską Radę do Spraw Badań Naukowych (</a:t>
            </a:r>
            <a:r>
              <a:rPr lang="pl-PL" sz="2000" b="1" i="1" dirty="0" err="1"/>
              <a:t>European</a:t>
            </a:r>
            <a:r>
              <a:rPr lang="pl-PL" sz="2000" b="1" i="1" dirty="0"/>
              <a:t> </a:t>
            </a:r>
            <a:r>
              <a:rPr lang="pl-PL" sz="2000" b="1" i="1" dirty="0" err="1"/>
              <a:t>Research</a:t>
            </a:r>
            <a:r>
              <a:rPr lang="pl-PL" sz="2000" b="1" i="1" dirty="0"/>
              <a:t> </a:t>
            </a:r>
            <a:r>
              <a:rPr lang="pl-PL" sz="2000" b="1" i="1" dirty="0" err="1"/>
              <a:t>Council</a:t>
            </a:r>
            <a:r>
              <a:rPr lang="pl-PL" sz="2000" dirty="0" smtClean="0"/>
              <a:t>);</a:t>
            </a:r>
          </a:p>
          <a:p>
            <a:pPr marL="0" indent="0" algn="just">
              <a:buNone/>
            </a:pPr>
            <a:endParaRPr lang="pl-PL" sz="2000" dirty="0"/>
          </a:p>
          <a:p>
            <a:pPr marL="0" indent="0" algn="just">
              <a:buNone/>
            </a:pPr>
            <a:r>
              <a:rPr lang="pl-PL" sz="2000" b="1" dirty="0">
                <a:solidFill>
                  <a:srgbClr val="FF0000"/>
                </a:solidFill>
              </a:rPr>
              <a:t>+ </a:t>
            </a:r>
            <a:r>
              <a:rPr lang="pl-PL" sz="2000" b="1" dirty="0" smtClean="0">
                <a:solidFill>
                  <a:srgbClr val="FF0000"/>
                </a:solidFill>
              </a:rPr>
              <a:t>200</a:t>
            </a:r>
            <a:r>
              <a:rPr lang="pl-PL" sz="2000" b="1" dirty="0">
                <a:solidFill>
                  <a:srgbClr val="FF0000"/>
                </a:solidFill>
              </a:rPr>
              <a:t>% pkt </a:t>
            </a:r>
            <a:r>
              <a:rPr lang="pl-PL" sz="2000" dirty="0"/>
              <a:t>– projekty finansowane w ramach </a:t>
            </a:r>
            <a:r>
              <a:rPr lang="pl-PL" sz="2000" b="1" dirty="0"/>
              <a:t>programów ramowych w zakresie wspierania badań i innowacji UE </a:t>
            </a:r>
            <a:r>
              <a:rPr lang="pl-PL" sz="2000" dirty="0"/>
              <a:t>(lub w ramach programów, których realizacja powiązana jest z wdrażaniem programów ramowych: EURATOM, Europejski Instytut Innowacji i Technologii, Europejski Fundusz Badawczy Węgla i Stali) 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425" y="1992086"/>
            <a:ext cx="1352550" cy="135869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5" y="3955142"/>
            <a:ext cx="127635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5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233058" y="985462"/>
            <a:ext cx="5442857" cy="842433"/>
          </a:xfrm>
        </p:spPr>
        <p:txBody>
          <a:bodyPr/>
          <a:lstStyle/>
          <a:p>
            <a:pPr algn="ctr"/>
            <a: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KRYTERIUM II – projekty – modyfikacje punktacji</a:t>
            </a:r>
            <a:endParaRPr lang="en-US" altLang="pl-PL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79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1081455" y="2102052"/>
            <a:ext cx="7995872" cy="3712027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pl-PL" sz="2200" b="1" dirty="0">
                <a:solidFill>
                  <a:srgbClr val="FF0000"/>
                </a:solidFill>
              </a:rPr>
              <a:t>+ 50% pkt </a:t>
            </a:r>
            <a:r>
              <a:rPr lang="pl-PL" sz="2200" dirty="0"/>
              <a:t>-  </a:t>
            </a:r>
            <a:r>
              <a:rPr lang="pl-PL" sz="2200" b="1" dirty="0"/>
              <a:t>inne projekty finansowane przez instytucje zagraniczne lub organizacje międzynarodowe </a:t>
            </a:r>
            <a:r>
              <a:rPr lang="pl-PL" sz="2200" dirty="0"/>
              <a:t>lub z udziałem środków pochodzących z budżetu UE albo z niepodlegających zwrotowi środków z pomocy udzielanej przez państwa członkowskie EFTA, albo z innych środków pochodzących ze źródeł zagranicznych niepodlegających zwrotowi*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576" y="2821566"/>
            <a:ext cx="1214867" cy="1214867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3438816" y="6381750"/>
            <a:ext cx="6981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Helvetica Light"/>
              </a:rPr>
              <a:t>*Wynikające z art. 366 pkt 9 ustawy</a:t>
            </a:r>
          </a:p>
        </p:txBody>
      </p:sp>
    </p:spTree>
    <p:extLst>
      <p:ext uri="{BB962C8B-B14F-4D97-AF65-F5344CB8AC3E}">
        <p14:creationId xmlns:p14="http://schemas.microsoft.com/office/powerpoint/2010/main" val="142330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8"/>
          <p:cNvSpPr>
            <a:spLocks noGrp="1"/>
          </p:cNvSpPr>
          <p:nvPr>
            <p:ph type="title"/>
          </p:nvPr>
        </p:nvSpPr>
        <p:spPr>
          <a:xfrm>
            <a:off x="1926772" y="1008064"/>
            <a:ext cx="6085114" cy="66992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l-PL" altLang="pl-PL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Klarowność vs sprawiedliwość ewaluacji</a:t>
            </a:r>
          </a:p>
        </p:txBody>
      </p:sp>
      <p:pic>
        <p:nvPicPr>
          <p:cNvPr id="48132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75" y="527051"/>
            <a:ext cx="150653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2" descr="Logotyp Ministerstwa Nauki i Szkolnictwa Wyższe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3" y="504827"/>
            <a:ext cx="1941512" cy="50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17" descr="MNiSW-kolo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5" y="6397627"/>
            <a:ext cx="127158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Prostokąt 1"/>
          <p:cNvSpPr>
            <a:spLocks noChangeArrowheads="1"/>
          </p:cNvSpPr>
          <p:nvPr/>
        </p:nvSpPr>
        <p:spPr bwMode="auto">
          <a:xfrm>
            <a:off x="2030416" y="6369050"/>
            <a:ext cx="18165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100">
                <a:solidFill>
                  <a:srgbClr val="828282"/>
                </a:solidFill>
              </a:rPr>
              <a:t>www.facebook.com</a:t>
            </a:r>
            <a:r>
              <a:rPr lang="pl-PL" altLang="pl-PL" sz="1100">
                <a:solidFill>
                  <a:srgbClr val="E81B29"/>
                </a:solidFill>
              </a:rPr>
              <a:t>/MNiSW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6357257" y="1946053"/>
            <a:ext cx="39515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„Wszystko powinno być tak proste, jak to tylko możliwe. </a:t>
            </a:r>
          </a:p>
          <a:p>
            <a:r>
              <a:rPr lang="pl-PL" sz="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Ale nie prostsze.”</a:t>
            </a:r>
          </a:p>
        </p:txBody>
      </p:sp>
      <p:pic>
        <p:nvPicPr>
          <p:cNvPr id="1026" name="Picture 2" descr="Znalezione obrazy dla zapytania einste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688" y="1684532"/>
            <a:ext cx="3715913" cy="496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73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789115" y="427720"/>
            <a:ext cx="8669335" cy="842433"/>
          </a:xfrm>
        </p:spPr>
        <p:txBody>
          <a:bodyPr/>
          <a:lstStyle/>
          <a:p>
            <a:pPr algn="ctr"/>
            <a: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KRYTERIUM II – </a:t>
            </a:r>
            <a:b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komercjalizacja i inne prace naukowe</a:t>
            </a:r>
            <a:endParaRPr lang="en-US" altLang="pl-PL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79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350" y="1691849"/>
            <a:ext cx="1313871" cy="131387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53" y="1270153"/>
            <a:ext cx="843393" cy="84339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370" y="1251098"/>
            <a:ext cx="1862568" cy="1862568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2053410" y="3291616"/>
            <a:ext cx="2514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Arial Black" panose="020B0A04020102020204" pitchFamily="34" charset="0"/>
              </a:rPr>
              <a:t>Komercjalizacja</a:t>
            </a:r>
            <a:endParaRPr lang="pl-PL" sz="2000" b="1" dirty="0">
              <a:latin typeface="Arial Black" panose="020B0A04020102020204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6614445" y="3227382"/>
            <a:ext cx="36110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latin typeface="Arial Black" panose="020B0A04020102020204" pitchFamily="34" charset="0"/>
              </a:rPr>
              <a:t>Prace naukowe, zrealizowane na zlecenie podmiotów spoza sektora szkolnictwa wyższego i nauki</a:t>
            </a:r>
          </a:p>
        </p:txBody>
      </p:sp>
      <p:sp>
        <p:nvSpPr>
          <p:cNvPr id="13" name="Strzałka w dół 12"/>
          <p:cNvSpPr/>
          <p:nvPr/>
        </p:nvSpPr>
        <p:spPr>
          <a:xfrm rot="2250316">
            <a:off x="8521682" y="3896693"/>
            <a:ext cx="319920" cy="73521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 w dół 14"/>
          <p:cNvSpPr/>
          <p:nvPr/>
        </p:nvSpPr>
        <p:spPr>
          <a:xfrm rot="19176853">
            <a:off x="3288413" y="3793544"/>
            <a:ext cx="373538" cy="83868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1801020" y="4599266"/>
            <a:ext cx="84881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1 pkt za </a:t>
            </a:r>
            <a:r>
              <a:rPr lang="pl-PL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10</a:t>
            </a:r>
            <a:r>
              <a:rPr lang="pl-PL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 000 zł sumy </a:t>
            </a:r>
            <a:r>
              <a:rPr lang="pl-PL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przychodów</a:t>
            </a:r>
          </a:p>
          <a:p>
            <a:pPr algn="ctr"/>
            <a:endParaRPr lang="pl-PL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Limit pkt na poziomie 10N</a:t>
            </a:r>
            <a:endParaRPr lang="pl-PL" sz="2000" dirty="0">
              <a:latin typeface="Arial Black" panose="020B0A04020102020204" pitchFamily="34" charset="0"/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3924516" y="6323849"/>
            <a:ext cx="67434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pl-PL" altLang="pl-PL" sz="2000" b="1" dirty="0">
                <a:latin typeface="Arial" pitchFamily="34" charset="0"/>
              </a:rPr>
              <a:t>Dla HST progi w K2 zmniejszone o 50%</a:t>
            </a: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183" y="6189808"/>
            <a:ext cx="668192" cy="66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0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432177" y="707876"/>
            <a:ext cx="4797425" cy="842433"/>
          </a:xfrm>
        </p:spPr>
        <p:txBody>
          <a:bodyPr/>
          <a:lstStyle/>
          <a:p>
            <a:pPr algn="ctr"/>
            <a: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KRYTERIUM II - konsorcja</a:t>
            </a:r>
            <a:endParaRPr lang="en-US" altLang="pl-PL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79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773723" y="1993446"/>
            <a:ext cx="7313003" cy="4347936"/>
          </a:xfrm>
        </p:spPr>
        <p:txBody>
          <a:bodyPr rtlCol="0">
            <a:noAutofit/>
          </a:bodyPr>
          <a:lstStyle/>
          <a:p>
            <a:pPr marL="174625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  <a:defRPr/>
            </a:pPr>
            <a:r>
              <a:rPr lang="pl-PL" sz="2000" dirty="0"/>
              <a:t>W przypadku projektów, których wykonawcami jest więcej niż jeden podmiot:</a:t>
            </a:r>
          </a:p>
          <a:p>
            <a:pPr marL="0" indent="0" algn="just">
              <a:buNone/>
            </a:pPr>
            <a:r>
              <a:rPr lang="pl-PL" sz="2000" dirty="0" smtClean="0"/>
              <a:t>1)	  dla </a:t>
            </a:r>
            <a:r>
              <a:rPr lang="pl-PL" sz="2000" dirty="0"/>
              <a:t>lidera konsorcjum uwzględnia się wysokość środków finansowych ogółem przyznanych na realizację projektu</a:t>
            </a:r>
            <a:r>
              <a:rPr lang="pl-PL" sz="2000" dirty="0" smtClean="0"/>
              <a:t>,</a:t>
            </a:r>
          </a:p>
          <a:p>
            <a:pPr marL="457200" indent="-457200" algn="just">
              <a:buAutoNum type="arabicParenR"/>
            </a:pPr>
            <a:endParaRPr lang="pl-PL" sz="2000" dirty="0"/>
          </a:p>
          <a:p>
            <a:pPr marL="0" indent="0" algn="just">
              <a:buNone/>
            </a:pPr>
            <a:r>
              <a:rPr lang="pl-PL" sz="2000" dirty="0" smtClean="0"/>
              <a:t>2)  dla </a:t>
            </a:r>
            <a:r>
              <a:rPr lang="pl-PL" sz="2000" dirty="0"/>
              <a:t>współwykonawców </a:t>
            </a:r>
            <a:r>
              <a:rPr lang="pl-PL" sz="2000" dirty="0" smtClean="0"/>
              <a:t>projektu </a:t>
            </a:r>
            <a:r>
              <a:rPr lang="pl-PL" sz="2000" dirty="0"/>
              <a:t>uwzględnia się środki finansowe przyznane danemu podmiotowi na realizację badań naukowych objętych danym projektem, </a:t>
            </a:r>
          </a:p>
          <a:p>
            <a:pPr marL="517525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endParaRPr lang="pl-PL" altLang="pl-PL" sz="2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510" y="2426709"/>
            <a:ext cx="1195818" cy="119581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510" y="4060677"/>
            <a:ext cx="1195818" cy="1195818"/>
          </a:xfrm>
          <a:prstGeom prst="rect">
            <a:avLst/>
          </a:prstGeom>
        </p:spPr>
      </p:pic>
      <p:sp>
        <p:nvSpPr>
          <p:cNvPr id="3" name="Elipsa 2"/>
          <p:cNvSpPr/>
          <p:nvPr/>
        </p:nvSpPr>
        <p:spPr>
          <a:xfrm>
            <a:off x="8827510" y="2283834"/>
            <a:ext cx="1447799" cy="148156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171" y="2643618"/>
            <a:ext cx="910068" cy="910068"/>
          </a:xfrm>
          <a:prstGeom prst="rect">
            <a:avLst/>
          </a:prstGeom>
        </p:spPr>
      </p:pic>
      <p:sp>
        <p:nvSpPr>
          <p:cNvPr id="9" name="Elipsa 8"/>
          <p:cNvSpPr/>
          <p:nvPr/>
        </p:nvSpPr>
        <p:spPr>
          <a:xfrm>
            <a:off x="9425419" y="3999196"/>
            <a:ext cx="746730" cy="59488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045" y="3841601"/>
            <a:ext cx="910068" cy="91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1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2438400" y="4067819"/>
            <a:ext cx="7692856" cy="215587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227" y="1202701"/>
            <a:ext cx="1599700" cy="1599700"/>
          </a:xfrm>
          <a:prstGeom prst="rect">
            <a:avLst/>
          </a:prstGeom>
        </p:spPr>
      </p:pic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2259364" y="599634"/>
            <a:ext cx="7725013" cy="842433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KRYTERIUM III</a:t>
            </a:r>
            <a:br>
              <a:rPr lang="pl-PL" altLang="pl-PL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liczba uwzględnianych opisów wpływu</a:t>
            </a:r>
            <a:endParaRPr lang="en-US" altLang="pl-PL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795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27925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680" y="1879457"/>
            <a:ext cx="795496" cy="79549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861" y="1800889"/>
            <a:ext cx="952633" cy="95263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52" y="1477354"/>
            <a:ext cx="1599700" cy="15997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678" y="1616691"/>
            <a:ext cx="1599700" cy="15997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259365" y="2753521"/>
            <a:ext cx="1550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latin typeface="Arial Black" panose="020B0A04020102020204" pitchFamily="34" charset="0"/>
              </a:rPr>
              <a:t>N do 100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4121077" y="2753521"/>
            <a:ext cx="1668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latin typeface="Arial Black" panose="020B0A04020102020204" pitchFamily="34" charset="0"/>
              </a:rPr>
              <a:t>N 101-200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6343103" y="2753521"/>
            <a:ext cx="1668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latin typeface="Arial Black" panose="020B0A04020102020204" pitchFamily="34" charset="0"/>
              </a:rPr>
              <a:t>N 201-300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8476513" y="2753521"/>
            <a:ext cx="1668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latin typeface="Arial Black" panose="020B0A04020102020204" pitchFamily="34" charset="0"/>
              </a:rPr>
              <a:t>N &gt; 300</a:t>
            </a:r>
          </a:p>
        </p:txBody>
      </p:sp>
      <p:sp>
        <p:nvSpPr>
          <p:cNvPr id="8" name="Strzałka w dół 7"/>
          <p:cNvSpPr/>
          <p:nvPr/>
        </p:nvSpPr>
        <p:spPr>
          <a:xfrm>
            <a:off x="2873320" y="3118423"/>
            <a:ext cx="322217" cy="42617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trzałka w dół 16"/>
          <p:cNvSpPr/>
          <p:nvPr/>
        </p:nvSpPr>
        <p:spPr>
          <a:xfrm>
            <a:off x="4794067" y="3118423"/>
            <a:ext cx="322217" cy="42617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trzałka w dół 17"/>
          <p:cNvSpPr/>
          <p:nvPr/>
        </p:nvSpPr>
        <p:spPr>
          <a:xfrm>
            <a:off x="7077887" y="3109401"/>
            <a:ext cx="322217" cy="42617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trzałka w dół 18"/>
          <p:cNvSpPr/>
          <p:nvPr/>
        </p:nvSpPr>
        <p:spPr>
          <a:xfrm>
            <a:off x="9207639" y="3109401"/>
            <a:ext cx="322217" cy="42617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/>
          <p:cNvSpPr txBox="1"/>
          <p:nvPr/>
        </p:nvSpPr>
        <p:spPr>
          <a:xfrm>
            <a:off x="2259365" y="3544599"/>
            <a:ext cx="155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4180111" y="3548095"/>
            <a:ext cx="155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6461175" y="3544599"/>
            <a:ext cx="155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8581130" y="3548095"/>
            <a:ext cx="155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2259365" y="4156448"/>
            <a:ext cx="772501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2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pl-PL" sz="1600" b="1" dirty="0">
                <a:solidFill>
                  <a:srgbClr val="FF0000"/>
                </a:solidFill>
                <a:latin typeface="Arial" pitchFamily="34" charset="0"/>
              </a:rPr>
              <a:t>Dodatkowe 3 opisy wpływu dla HST </a:t>
            </a:r>
            <a:r>
              <a:rPr lang="pl-PL" sz="1600" dirty="0">
                <a:latin typeface="Arial" pitchFamily="34" charset="0"/>
              </a:rPr>
              <a:t>(wybitne monografie, słowniki biograficzne, bibliograficzne, bazy danych)</a:t>
            </a:r>
            <a:endParaRPr lang="pl-PL" sz="1600" b="1" dirty="0">
              <a:latin typeface="Arial" pitchFamily="34" charset="0"/>
            </a:endParaRPr>
          </a:p>
          <a:p>
            <a:pPr marL="265112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pl-PL" sz="1600" b="1" dirty="0">
                <a:solidFill>
                  <a:srgbClr val="FF0000"/>
                </a:solidFill>
                <a:latin typeface="Arial" pitchFamily="34" charset="0"/>
              </a:rPr>
              <a:t>Dodatkowe 2 opisy wpływu dla wszystkich dziedzin </a:t>
            </a:r>
            <a:r>
              <a:rPr lang="pl-PL" sz="1600" dirty="0">
                <a:latin typeface="Arial" pitchFamily="34" charset="0"/>
              </a:rPr>
              <a:t>(komercjalizacja pośrednia – spółka </a:t>
            </a:r>
            <a:r>
              <a:rPr lang="pl-PL" sz="1600" dirty="0" err="1">
                <a:latin typeface="Arial" pitchFamily="34" charset="0"/>
              </a:rPr>
              <a:t>spin</a:t>
            </a:r>
            <a:r>
              <a:rPr lang="pl-PL" sz="1600" dirty="0">
                <a:latin typeface="Arial" pitchFamily="34" charset="0"/>
              </a:rPr>
              <a:t>-off)</a:t>
            </a:r>
            <a:endParaRPr lang="pl-PL" sz="1600" b="1" dirty="0">
              <a:latin typeface="Arial" pitchFamily="34" charset="0"/>
            </a:endParaRPr>
          </a:p>
          <a:p>
            <a:pPr marL="265112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pl-PL" sz="1600" b="1" dirty="0">
                <a:solidFill>
                  <a:srgbClr val="FF0000"/>
                </a:solidFill>
                <a:latin typeface="Arial" pitchFamily="34" charset="0"/>
              </a:rPr>
              <a:t>Dodatkowe 2 opisy wpływu </a:t>
            </a:r>
            <a:r>
              <a:rPr lang="pl-PL" sz="1600" dirty="0"/>
              <a:t>związane z projektami architektonicznymi, urbanistycznymi lub planami zagospodarowania przestrzennego</a:t>
            </a:r>
            <a:r>
              <a:rPr lang="pl-PL" sz="1600" i="1" dirty="0"/>
              <a:t> (dyscyplina naukowa </a:t>
            </a:r>
            <a:r>
              <a:rPr lang="pl-PL" sz="1600" i="1" dirty="0">
                <a:solidFill>
                  <a:srgbClr val="FF0000"/>
                </a:solidFill>
              </a:rPr>
              <a:t>architektura i urbanistyka oraz geografia społeczno-ekonomiczna i gospodarka przestrzenna</a:t>
            </a:r>
            <a:r>
              <a:rPr lang="pl-PL" sz="1600" i="1" dirty="0"/>
              <a:t>)</a:t>
            </a:r>
            <a:endParaRPr lang="pl-PL" sz="16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3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124996" y="446619"/>
            <a:ext cx="5961854" cy="842433"/>
          </a:xfrm>
        </p:spPr>
        <p:txBody>
          <a:bodyPr/>
          <a:lstStyle/>
          <a:p>
            <a:pPr algn="ctr"/>
            <a: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KRYTERIUM III</a:t>
            </a:r>
            <a:b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zasięg i znacznie wpływu</a:t>
            </a:r>
            <a:endParaRPr lang="en-US" altLang="pl-PL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79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505" y="1457930"/>
            <a:ext cx="1246980" cy="124698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823" y="1411948"/>
            <a:ext cx="1407902" cy="133894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443245"/>
            <a:ext cx="1276350" cy="127635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209" y="1378043"/>
            <a:ext cx="1349244" cy="134924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833" y="1554769"/>
            <a:ext cx="995793" cy="995793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2101058" y="2853143"/>
            <a:ext cx="2047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Arial Black" panose="020B0A04020102020204" pitchFamily="34" charset="0"/>
              </a:rPr>
              <a:t>Międzynarodowe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3691836" y="3160919"/>
            <a:ext cx="2047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Arial Black" panose="020B0A04020102020204" pitchFamily="34" charset="0"/>
              </a:rPr>
              <a:t>Krajowe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5405437" y="3460768"/>
            <a:ext cx="2047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Arial Black" panose="020B0A04020102020204" pitchFamily="34" charset="0"/>
              </a:rPr>
              <a:t>Regionalne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989893" y="3768545"/>
            <a:ext cx="2047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Arial Black" panose="020B0A04020102020204" pitchFamily="34" charset="0"/>
              </a:rPr>
              <a:t>Lokalne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8431790" y="4050183"/>
            <a:ext cx="2047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Arial Black" panose="020B0A04020102020204" pitchFamily="34" charset="0"/>
              </a:rPr>
              <a:t>Brak lub brak udowodnienia</a:t>
            </a:r>
          </a:p>
        </p:txBody>
      </p:sp>
      <p:cxnSp>
        <p:nvCxnSpPr>
          <p:cNvPr id="11" name="Łącznik prostoliniowy 10"/>
          <p:cNvCxnSpPr>
            <a:stCxn id="3" idx="2"/>
            <a:endCxn id="9" idx="0"/>
          </p:cNvCxnSpPr>
          <p:nvPr/>
        </p:nvCxnSpPr>
        <p:spPr>
          <a:xfrm>
            <a:off x="3124996" y="2704911"/>
            <a:ext cx="1" cy="14823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Łącznik prostoliniowy 19"/>
          <p:cNvCxnSpPr>
            <a:endCxn id="12" idx="0"/>
          </p:cNvCxnSpPr>
          <p:nvPr/>
        </p:nvCxnSpPr>
        <p:spPr>
          <a:xfrm>
            <a:off x="4715774" y="2727287"/>
            <a:ext cx="0" cy="4336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Łącznik prostoliniowy 21"/>
          <p:cNvCxnSpPr>
            <a:endCxn id="13" idx="0"/>
          </p:cNvCxnSpPr>
          <p:nvPr/>
        </p:nvCxnSpPr>
        <p:spPr>
          <a:xfrm>
            <a:off x="6429375" y="2779026"/>
            <a:ext cx="0" cy="68174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Łącznik prostoliniowy 23"/>
          <p:cNvCxnSpPr>
            <a:endCxn id="14" idx="0"/>
          </p:cNvCxnSpPr>
          <p:nvPr/>
        </p:nvCxnSpPr>
        <p:spPr>
          <a:xfrm>
            <a:off x="8013831" y="2750939"/>
            <a:ext cx="0" cy="101760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Łącznik prostoliniowy 25"/>
          <p:cNvCxnSpPr>
            <a:endCxn id="15" idx="0"/>
          </p:cNvCxnSpPr>
          <p:nvPr/>
        </p:nvCxnSpPr>
        <p:spPr>
          <a:xfrm>
            <a:off x="9455728" y="2750938"/>
            <a:ext cx="0" cy="12992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Łącznik prostoliniowy 29"/>
          <p:cNvCxnSpPr/>
          <p:nvPr/>
        </p:nvCxnSpPr>
        <p:spPr>
          <a:xfrm>
            <a:off x="3124994" y="3127148"/>
            <a:ext cx="2" cy="2734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Łącznik prostoliniowy 32"/>
          <p:cNvCxnSpPr/>
          <p:nvPr/>
        </p:nvCxnSpPr>
        <p:spPr>
          <a:xfrm>
            <a:off x="4715774" y="3460768"/>
            <a:ext cx="2" cy="2734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Łącznik prostoliniowy 33"/>
          <p:cNvCxnSpPr/>
          <p:nvPr/>
        </p:nvCxnSpPr>
        <p:spPr>
          <a:xfrm>
            <a:off x="6429373" y="3734180"/>
            <a:ext cx="2" cy="2734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Łącznik prostoliniowy 34"/>
          <p:cNvCxnSpPr/>
          <p:nvPr/>
        </p:nvCxnSpPr>
        <p:spPr>
          <a:xfrm>
            <a:off x="8013829" y="4050182"/>
            <a:ext cx="2" cy="2734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Łącznik prostoliniowy 35"/>
          <p:cNvCxnSpPr>
            <a:stCxn id="15" idx="2"/>
          </p:cNvCxnSpPr>
          <p:nvPr/>
        </p:nvCxnSpPr>
        <p:spPr>
          <a:xfrm>
            <a:off x="9455728" y="4634958"/>
            <a:ext cx="2" cy="841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pole tekstowe 36"/>
          <p:cNvSpPr txBox="1"/>
          <p:nvPr/>
        </p:nvSpPr>
        <p:spPr>
          <a:xfrm>
            <a:off x="2142334" y="3468696"/>
            <a:ext cx="2047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Arial Black" panose="020B0A04020102020204" pitchFamily="34" charset="0"/>
              </a:rPr>
              <a:t>100 pkt</a:t>
            </a: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38" name="pole tekstowe 37"/>
          <p:cNvSpPr txBox="1"/>
          <p:nvPr/>
        </p:nvSpPr>
        <p:spPr>
          <a:xfrm>
            <a:off x="3691836" y="3768544"/>
            <a:ext cx="2047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Arial Black" panose="020B0A04020102020204" pitchFamily="34" charset="0"/>
              </a:rPr>
              <a:t>70 pkt</a:t>
            </a: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39" name="pole tekstowe 38"/>
          <p:cNvSpPr txBox="1"/>
          <p:nvPr/>
        </p:nvSpPr>
        <p:spPr>
          <a:xfrm>
            <a:off x="5419725" y="4076322"/>
            <a:ext cx="2047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Arial Black" panose="020B0A04020102020204" pitchFamily="34" charset="0"/>
              </a:rPr>
              <a:t>40 pkt</a:t>
            </a: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40" name="pole tekstowe 39"/>
          <p:cNvSpPr txBox="1"/>
          <p:nvPr/>
        </p:nvSpPr>
        <p:spPr>
          <a:xfrm>
            <a:off x="6989893" y="4384099"/>
            <a:ext cx="2047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Arial Black" panose="020B0A04020102020204" pitchFamily="34" charset="0"/>
              </a:rPr>
              <a:t>20 pkt</a:t>
            </a: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41" name="pole tekstowe 40"/>
          <p:cNvSpPr txBox="1"/>
          <p:nvPr/>
        </p:nvSpPr>
        <p:spPr>
          <a:xfrm>
            <a:off x="8431788" y="4690387"/>
            <a:ext cx="2047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Arial Black" panose="020B0A04020102020204" pitchFamily="34" charset="0"/>
              </a:rPr>
              <a:t>0 pkt</a:t>
            </a:r>
            <a:endParaRPr lang="pl-PL" dirty="0">
              <a:latin typeface="Arial Black" panose="020B0A04020102020204" pitchFamily="34" charset="0"/>
            </a:endParaRPr>
          </a:p>
        </p:txBody>
      </p:sp>
      <p:pic>
        <p:nvPicPr>
          <p:cNvPr id="32" name="Obraz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48" y="5436427"/>
            <a:ext cx="731441" cy="731441"/>
          </a:xfrm>
          <a:prstGeom prst="rect">
            <a:avLst/>
          </a:prstGeom>
        </p:spPr>
      </p:pic>
      <p:sp>
        <p:nvSpPr>
          <p:cNvPr id="44" name="pole tekstowe 43"/>
          <p:cNvSpPr txBox="1"/>
          <p:nvPr/>
        </p:nvSpPr>
        <p:spPr>
          <a:xfrm>
            <a:off x="2783287" y="5632869"/>
            <a:ext cx="5230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Arial Black" panose="020B0A04020102020204" pitchFamily="34" charset="0"/>
              </a:rPr>
              <a:t>Opis wpływu w języku polskim i angielskim</a:t>
            </a:r>
          </a:p>
        </p:txBody>
      </p:sp>
      <p:pic>
        <p:nvPicPr>
          <p:cNvPr id="42" name="Obraz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702" y="5352071"/>
            <a:ext cx="815797" cy="81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8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363811" y="1289051"/>
            <a:ext cx="5677640" cy="842433"/>
          </a:xfrm>
        </p:spPr>
        <p:txBody>
          <a:bodyPr/>
          <a:lstStyle/>
          <a:p>
            <a:pPr algn="ctr"/>
            <a: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KRYTERIUM III </a:t>
            </a:r>
            <a:r>
              <a:rPr lang="pl-PL" altLang="pl-PL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modyfikator interdyscyplinarności</a:t>
            </a:r>
            <a:endParaRPr lang="en-US" altLang="pl-PL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79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1444240" y="2632105"/>
            <a:ext cx="9105340" cy="2510488"/>
          </a:xfrm>
        </p:spPr>
        <p:txBody>
          <a:bodyPr rtlCol="0">
            <a:noAutofit/>
          </a:bodyPr>
          <a:lstStyle/>
          <a:p>
            <a:pPr marL="622300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pl-PL" sz="3200" b="1" dirty="0">
                <a:solidFill>
                  <a:srgbClr val="FF0000"/>
                </a:solidFill>
              </a:rPr>
              <a:t>+20 pkt – dla opisów wpływu będących wynikiem interdyscyplinarnych badań naukowych o przełomowym znaczeniu dla rozwoju </a:t>
            </a:r>
            <a:r>
              <a:rPr lang="pl-PL" sz="3200" b="1" dirty="0" smtClean="0">
                <a:solidFill>
                  <a:srgbClr val="FF0000"/>
                </a:solidFill>
              </a:rPr>
              <a:t>nauki</a:t>
            </a:r>
            <a:endParaRPr lang="pl-PL" altLang="pl-PL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622300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endParaRPr lang="pl-PL" altLang="pl-PL" sz="2400" b="1" u="sng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85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2177" y="446619"/>
            <a:ext cx="4797425" cy="1162049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EWALUACJA </a:t>
            </a:r>
            <a:br>
              <a:rPr lang="pl-PL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2800" b="0" dirty="0">
                <a:solidFill>
                  <a:schemeClr val="accent1">
                    <a:lumMod val="75000"/>
                  </a:schemeClr>
                </a:solidFill>
              </a:rPr>
              <a:t>- normalizacja wyników</a:t>
            </a: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0723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2173357" y="2065867"/>
            <a:ext cx="7898296" cy="3924300"/>
          </a:xfrm>
        </p:spPr>
        <p:txBody>
          <a:bodyPr rtlCol="0">
            <a:noAutofit/>
          </a:bodyPr>
          <a:lstStyle/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altLang="pl-PL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Ocena w poszczególnych kryteriach:</a:t>
            </a:r>
          </a:p>
          <a:p>
            <a:pPr marL="355600" indent="-355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7DE7"/>
              </a:buClr>
              <a:buFont typeface="Wingdings" pitchFamily="2" charset="2"/>
              <a:buChar char="q"/>
              <a:defRPr/>
            </a:pPr>
            <a:r>
              <a:rPr lang="pl-PL" altLang="pl-PL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poziom naukowy lub artystyczny prowadzonej działalności </a:t>
            </a:r>
            <a:r>
              <a:rPr lang="pl-PL" altLang="pl-PL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(K1) – </a:t>
            </a:r>
            <a:r>
              <a:rPr lang="pl-PL" altLang="pl-PL" sz="24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ilość pkt / N</a:t>
            </a:r>
          </a:p>
          <a:p>
            <a:pPr marL="357188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7DE7"/>
              </a:buClr>
              <a:buFont typeface="Wingdings" pitchFamily="2" charset="2"/>
              <a:buChar char="q"/>
              <a:defRPr/>
            </a:pPr>
            <a:r>
              <a:rPr lang="pl-PL" altLang="pl-PL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efekty finansowe badań naukowych i prac rozwojowych </a:t>
            </a:r>
            <a:r>
              <a:rPr lang="pl-PL" altLang="pl-PL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(K2) – </a:t>
            </a:r>
            <a:r>
              <a:rPr lang="pl-PL" altLang="pl-PL" sz="24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ilość pkt/ N</a:t>
            </a:r>
          </a:p>
          <a:p>
            <a:pPr marL="357188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7DE7"/>
              </a:buClr>
              <a:buFont typeface="Wingdings" pitchFamily="2" charset="2"/>
              <a:buChar char="q"/>
              <a:defRPr/>
            </a:pPr>
            <a:r>
              <a:rPr lang="pl-PL" altLang="pl-PL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wpływ działalności naukowej na funkcjonowanie </a:t>
            </a:r>
          </a:p>
          <a:p>
            <a:pPr marL="357188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7DE7"/>
              </a:buClr>
              <a:buNone/>
              <a:defRPr/>
            </a:pPr>
            <a:r>
              <a:rPr lang="pl-PL" altLang="pl-PL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społeczeństwa i gospodarki </a:t>
            </a:r>
            <a:r>
              <a:rPr lang="pl-PL" altLang="pl-PL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(K3) – </a:t>
            </a:r>
            <a:r>
              <a:rPr lang="pl-PL" altLang="pl-PL" sz="24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średnia arytmetyczna pkt przyznanych przez ekspertów</a:t>
            </a:r>
          </a:p>
          <a:p>
            <a:pPr marL="357188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7DE7"/>
              </a:buClr>
              <a:buNone/>
              <a:defRPr/>
            </a:pPr>
            <a:endParaRPr lang="pl-PL" altLang="pl-PL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57188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7DE7"/>
              </a:buClr>
              <a:buNone/>
              <a:defRPr/>
            </a:pPr>
            <a:r>
              <a:rPr lang="pl-PL" altLang="pl-PL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 dokładnością do 2 miejsc po przecinku</a:t>
            </a:r>
          </a:p>
        </p:txBody>
      </p:sp>
    </p:spTree>
    <p:extLst>
      <p:ext uri="{BB962C8B-B14F-4D97-AF65-F5344CB8AC3E}">
        <p14:creationId xmlns:p14="http://schemas.microsoft.com/office/powerpoint/2010/main" val="4957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432177" y="446618"/>
            <a:ext cx="4797425" cy="861483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 Oświadczenia</a:t>
            </a:r>
            <a:endParaRPr lang="en-US" altLang="pl-PL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686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2177949" y="2173357"/>
            <a:ext cx="8017565" cy="3180890"/>
          </a:xfrm>
        </p:spPr>
        <p:txBody>
          <a:bodyPr rtlCol="0">
            <a:noAutofit/>
          </a:bodyPr>
          <a:lstStyle/>
          <a:p>
            <a:pPr marL="357188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q"/>
              <a:tabLst>
                <a:tab pos="357188" algn="l"/>
              </a:tabLst>
              <a:defRPr/>
            </a:pPr>
            <a:r>
              <a:rPr lang="pl-PL" altLang="pl-PL" sz="2400" b="1" dirty="0">
                <a:latin typeface="Arial" pitchFamily="34" charset="0"/>
                <a:cs typeface="Arial" pitchFamily="34" charset="0"/>
              </a:rPr>
              <a:t>o dziedzinach i dyscyplinach w których pracownik prowadzi działalność naukową lub bierze udział w prowadzeniu działalności naukowej </a:t>
            </a:r>
            <a:r>
              <a:rPr lang="pl-PL" sz="2400" dirty="0"/>
              <a:t>(art. 343 ust. 7)</a:t>
            </a:r>
            <a:endParaRPr lang="pl-PL" altLang="pl-PL" sz="2400" b="1" dirty="0">
              <a:latin typeface="Arial" pitchFamily="34" charset="0"/>
              <a:cs typeface="Arial" pitchFamily="34" charset="0"/>
            </a:endParaRPr>
          </a:p>
          <a:p>
            <a:pPr marL="357188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q"/>
              <a:tabLst>
                <a:tab pos="357188" algn="l"/>
              </a:tabLst>
              <a:defRPr/>
            </a:pPr>
            <a:r>
              <a:rPr lang="pl-PL" altLang="pl-PL" sz="2400" b="1" dirty="0">
                <a:latin typeface="Arial" pitchFamily="34" charset="0"/>
                <a:cs typeface="Arial" pitchFamily="34" charset="0"/>
              </a:rPr>
              <a:t>upoważniające do zaliczenia do liczby pracowników prowadzących działalność naukową w ramach danej dyscypliny </a:t>
            </a:r>
            <a:r>
              <a:rPr lang="pl-PL" sz="2400" dirty="0"/>
              <a:t>(art. 265 ust. 5) </a:t>
            </a:r>
            <a:endParaRPr lang="pl-PL" altLang="pl-PL" sz="2400" b="1" dirty="0">
              <a:latin typeface="Arial" pitchFamily="34" charset="0"/>
              <a:cs typeface="Arial" pitchFamily="34" charset="0"/>
            </a:endParaRPr>
          </a:p>
          <a:p>
            <a:pPr marL="357188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q"/>
              <a:tabLst>
                <a:tab pos="357188" algn="l"/>
              </a:tabLst>
              <a:defRPr/>
            </a:pPr>
            <a:r>
              <a:rPr lang="pl-PL" altLang="pl-PL" sz="2400" b="1" dirty="0">
                <a:latin typeface="Arial" pitchFamily="34" charset="0"/>
                <a:cs typeface="Arial" pitchFamily="34" charset="0"/>
              </a:rPr>
              <a:t>upoważniające podmiot do wykazania osiągnięć 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None/>
              <a:tabLst>
                <a:tab pos="357188" algn="l"/>
              </a:tabLst>
              <a:defRPr/>
            </a:pPr>
            <a:r>
              <a:rPr lang="pl-PL" altLang="pl-PL" sz="2400" b="1" dirty="0">
                <a:latin typeface="Arial" pitchFamily="34" charset="0"/>
                <a:cs typeface="Arial" pitchFamily="34" charset="0"/>
              </a:rPr>
              <a:t>    w ramach dyscyplin (max. 2 dyscypliny) </a:t>
            </a:r>
            <a:r>
              <a:rPr lang="pl-PL" sz="2400" dirty="0"/>
              <a:t>(art. 265 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None/>
              <a:tabLst>
                <a:tab pos="357188" algn="l"/>
              </a:tabLst>
              <a:defRPr/>
            </a:pPr>
            <a:r>
              <a:rPr lang="pl-PL" sz="2400" dirty="0"/>
              <a:t>	ust. 13) </a:t>
            </a:r>
            <a:endParaRPr lang="pl-PL" altLang="pl-PL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69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432177" y="740532"/>
            <a:ext cx="5221967" cy="861483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Oświadczenia – sankcje</a:t>
            </a:r>
            <a:b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MINUS 3</a:t>
            </a:r>
            <a:endParaRPr lang="en-US" altLang="pl-PL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686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2177950" y="1992382"/>
            <a:ext cx="6051651" cy="3180890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pl-PL" sz="2000" dirty="0"/>
              <a:t>Suma udziałów punktowych publikacji uwzględnianych w ewaluacji w ramach dyscypliny (3N) </a:t>
            </a:r>
            <a:r>
              <a:rPr lang="pl-PL" sz="2000" b="1" dirty="0">
                <a:solidFill>
                  <a:srgbClr val="FF0000"/>
                </a:solidFill>
              </a:rPr>
              <a:t>zmniejsza się o 3 </a:t>
            </a:r>
            <a:r>
              <a:rPr lang="pl-PL" sz="2000" dirty="0"/>
              <a:t>w przypadku każdego pracownika prowadzącego działalność naukową uwzględnionego w liczbie N, który w okresie objętym ewaluacją był zatrudniony w podmiocie przez co najmniej 24 miesiące i </a:t>
            </a:r>
            <a:r>
              <a:rPr lang="pl-PL" sz="2000" b="1" dirty="0"/>
              <a:t>nie był autorem ani współautorem żadnego z osiągnięć naukowych w danej dyscyplinie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2480832"/>
            <a:ext cx="2601186" cy="260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3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432177" y="740532"/>
            <a:ext cx="5221967" cy="861483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Oświadczenia – sankcje</a:t>
            </a:r>
            <a:b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MINUS 3 - wyłączenie</a:t>
            </a:r>
            <a:endParaRPr lang="en-US" altLang="pl-PL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686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2177950" y="2473307"/>
            <a:ext cx="6051651" cy="2665714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pl-PL" sz="2000" dirty="0"/>
              <a:t>Sankcji dotyczącej braku publikacji nie stosuje się w przypadku pracowników, którzy przebywali co najmniej przez 24 miesiące w okresie objętym ewaluacją</a:t>
            </a:r>
            <a:r>
              <a:rPr lang="pl-PL" sz="2000" b="1" dirty="0"/>
              <a:t> </a:t>
            </a:r>
            <a:r>
              <a:rPr lang="pl-PL" sz="2000" dirty="0"/>
              <a:t>na urlopie bezpłatnym, urlopie macierzyńskim, urlopie na warunkach urlopu macierzyńskiego, urlopie ojcowskim, urlopie rodzicielskim lub urlopie wychowawczym.</a:t>
            </a:r>
            <a:endParaRPr lang="pl-PL" sz="20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558" y="2253343"/>
            <a:ext cx="3105642" cy="310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9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323319" y="773189"/>
            <a:ext cx="5461453" cy="861483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Oświadczenia – sankcje MINUS 6</a:t>
            </a:r>
            <a:endParaRPr lang="en-US" altLang="pl-PL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686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2188269" y="1973332"/>
            <a:ext cx="6374707" cy="3180890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pl-PL" sz="2200" dirty="0"/>
              <a:t>Suma udziałów punktowych publikacji uwzględnianych w ewaluacji w dyscyplinie naukowej (3N) </a:t>
            </a:r>
            <a:r>
              <a:rPr lang="pl-PL" sz="2200" b="1" dirty="0">
                <a:solidFill>
                  <a:srgbClr val="FF0000"/>
                </a:solidFill>
              </a:rPr>
              <a:t>zmniejsza się o 6 </a:t>
            </a:r>
            <a:r>
              <a:rPr lang="pl-PL" sz="2200" dirty="0"/>
              <a:t>– dla każdego pracownika prowadzącego działalność naukową, który w okresie objętym ewaluacją był zatrudniony w podmiocie przez co najmniej 24 miesiące, </a:t>
            </a:r>
            <a:r>
              <a:rPr lang="pl-PL" sz="2200" b="1" dirty="0"/>
              <a:t>wskazał dyscyplinę w oświadczeniu, ale nie złożył oświadczenia, o zaliczeniu do N</a:t>
            </a:r>
            <a:endParaRPr lang="pl-PL" sz="22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772" y="2733675"/>
            <a:ext cx="1500618" cy="150061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729" y="2981325"/>
            <a:ext cx="1005318" cy="100531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571" y="2887158"/>
            <a:ext cx="1193652" cy="119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4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3127375" y="340785"/>
            <a:ext cx="5354638" cy="1214967"/>
          </a:xfrm>
        </p:spPr>
        <p:txBody>
          <a:bodyPr/>
          <a:lstStyle/>
          <a:p>
            <a:r>
              <a:rPr lang="pl-PL" altLang="pl-PL" sz="2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Terminy ewaluacji działalności naukowej</a:t>
            </a:r>
            <a:endParaRPr lang="en-US" altLang="pl-PL" sz="280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24580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855234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Łącznik prosty ze strzałką 3"/>
          <p:cNvCxnSpPr/>
          <p:nvPr/>
        </p:nvCxnSpPr>
        <p:spPr>
          <a:xfrm>
            <a:off x="2376879" y="3913465"/>
            <a:ext cx="7625593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2498613" y="3494016"/>
            <a:ext cx="0" cy="838899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6095998" y="3494016"/>
            <a:ext cx="0" cy="838899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9496335" y="3494016"/>
            <a:ext cx="0" cy="838899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>
            <a:off x="7801758" y="3494016"/>
            <a:ext cx="0" cy="838899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>
            <a:off x="4307838" y="3494016"/>
            <a:ext cx="0" cy="838899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1991084" y="4374089"/>
            <a:ext cx="1015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latin typeface="Arial Black" panose="020B0A04020102020204" pitchFamily="34" charset="0"/>
              </a:rPr>
              <a:t>2017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3800305" y="4375392"/>
            <a:ext cx="1015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latin typeface="Arial Black" panose="020B0A04020102020204" pitchFamily="34" charset="0"/>
              </a:rPr>
              <a:t>2018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5588465" y="4379225"/>
            <a:ext cx="1015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latin typeface="Arial Black" panose="020B0A04020102020204" pitchFamily="34" charset="0"/>
              </a:rPr>
              <a:t>2019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7294225" y="4379225"/>
            <a:ext cx="1015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latin typeface="Arial Black" panose="020B0A04020102020204" pitchFamily="34" charset="0"/>
              </a:rPr>
              <a:t>2020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8999985" y="4374089"/>
            <a:ext cx="1015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latin typeface="Arial Black" panose="020B0A04020102020204" pitchFamily="34" charset="0"/>
              </a:rPr>
              <a:t>2021</a:t>
            </a:r>
          </a:p>
        </p:txBody>
      </p:sp>
      <p:cxnSp>
        <p:nvCxnSpPr>
          <p:cNvPr id="23" name="Łącznik prosty 22"/>
          <p:cNvCxnSpPr/>
          <p:nvPr/>
        </p:nvCxnSpPr>
        <p:spPr>
          <a:xfrm flipV="1">
            <a:off x="9494938" y="2593888"/>
            <a:ext cx="0" cy="72145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pole tekstowe 23"/>
          <p:cNvSpPr txBox="1"/>
          <p:nvPr/>
        </p:nvSpPr>
        <p:spPr>
          <a:xfrm>
            <a:off x="8773486" y="2004566"/>
            <a:ext cx="1442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Arial Black" panose="020B0A04020102020204" pitchFamily="34" charset="0"/>
              </a:rPr>
              <a:t>Pierwsza ewaluacja</a:t>
            </a:r>
          </a:p>
        </p:txBody>
      </p:sp>
      <p:sp>
        <p:nvSpPr>
          <p:cNvPr id="16" name="Nawias klamrowy otwierający 15"/>
          <p:cNvSpPr/>
          <p:nvPr/>
        </p:nvSpPr>
        <p:spPr>
          <a:xfrm rot="5400000">
            <a:off x="5636049" y="-543547"/>
            <a:ext cx="721452" cy="6996323"/>
          </a:xfrm>
          <a:prstGeom prst="leftBrace">
            <a:avLst>
              <a:gd name="adj1" fmla="val 8333"/>
              <a:gd name="adj2" fmla="val 50264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ole tekstowe 25"/>
          <p:cNvSpPr txBox="1"/>
          <p:nvPr/>
        </p:nvSpPr>
        <p:spPr>
          <a:xfrm>
            <a:off x="5140378" y="2004567"/>
            <a:ext cx="1662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Arial Black" panose="020B0A04020102020204" pitchFamily="34" charset="0"/>
              </a:rPr>
              <a:t>Okres objęty I ewaluacją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2498617" y="5317063"/>
            <a:ext cx="700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Każda kolejna ewaluacja – co 4 lata</a:t>
            </a:r>
            <a:endParaRPr lang="pl-P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6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080658" y="664332"/>
            <a:ext cx="6085113" cy="861483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Oświadczenia – sankcje</a:t>
            </a:r>
            <a:b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MINUS 6 w każdej dyscyplinie</a:t>
            </a:r>
            <a:endParaRPr lang="en-US" altLang="pl-PL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686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2177949" y="1925707"/>
            <a:ext cx="6289777" cy="3703568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pl-PL" sz="2200" dirty="0"/>
              <a:t>Suma udziałów punktowych publikacji uwzględnianych w ewaluacji </a:t>
            </a:r>
            <a:r>
              <a:rPr lang="pl-PL" sz="2200" b="1" dirty="0">
                <a:solidFill>
                  <a:srgbClr val="FF0000"/>
                </a:solidFill>
              </a:rPr>
              <a:t>zmniejsza się o 6 w każdej dyscyplinie, w której w podmiocie prowadzona jest działalność naukowa</a:t>
            </a:r>
            <a:r>
              <a:rPr lang="pl-PL" sz="2200" dirty="0"/>
              <a:t> – dla każdego pracownika prowadzącego działalność naukową, który w okresie objętym ewaluacją był zatrudniony w podmiocie przez co najmniej 24 miesiące i </a:t>
            </a:r>
            <a:r>
              <a:rPr lang="pl-PL" sz="2200" b="1" dirty="0"/>
              <a:t>nie wskazał dyscypliny w oświadczeniu</a:t>
            </a:r>
            <a:endParaRPr lang="pl-PL" sz="22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215" y="2733675"/>
            <a:ext cx="1500618" cy="150061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014" y="2887158"/>
            <a:ext cx="1193652" cy="1193652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5" y="3035226"/>
            <a:ext cx="897516" cy="89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1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Łącznik prostoliniowy 24"/>
          <p:cNvCxnSpPr/>
          <p:nvPr/>
        </p:nvCxnSpPr>
        <p:spPr>
          <a:xfrm flipV="1">
            <a:off x="2295525" y="2107696"/>
            <a:ext cx="7549974" cy="3245354"/>
          </a:xfrm>
          <a:prstGeom prst="line">
            <a:avLst/>
          </a:prstGeom>
          <a:ln w="31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432177" y="446618"/>
            <a:ext cx="4797425" cy="861483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5 kategorii naukowych</a:t>
            </a:r>
            <a:endParaRPr lang="en-US" altLang="pl-PL" sz="3200" dirty="0"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7891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a 2"/>
          <p:cNvSpPr/>
          <p:nvPr/>
        </p:nvSpPr>
        <p:spPr>
          <a:xfrm>
            <a:off x="3141663" y="4334604"/>
            <a:ext cx="933450" cy="933450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6" name="Łącznik prosty ze strzałką 5"/>
          <p:cNvCxnSpPr/>
          <p:nvPr/>
        </p:nvCxnSpPr>
        <p:spPr>
          <a:xfrm flipV="1">
            <a:off x="2295525" y="2095501"/>
            <a:ext cx="0" cy="3400425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>
            <a:off x="2152650" y="5353050"/>
            <a:ext cx="7829550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3336926" y="4527128"/>
            <a:ext cx="542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16" name="Elipsa 15"/>
          <p:cNvSpPr/>
          <p:nvPr/>
        </p:nvSpPr>
        <p:spPr>
          <a:xfrm>
            <a:off x="4179883" y="3886064"/>
            <a:ext cx="933450" cy="93345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4375146" y="4078588"/>
            <a:ext cx="542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18" name="Elipsa 17"/>
          <p:cNvSpPr/>
          <p:nvPr/>
        </p:nvSpPr>
        <p:spPr>
          <a:xfrm>
            <a:off x="6946900" y="2683386"/>
            <a:ext cx="933450" cy="9334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7000875" y="2863644"/>
            <a:ext cx="825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latin typeface="Arial Black" panose="020B0A04020102020204" pitchFamily="34" charset="0"/>
              </a:rPr>
              <a:t>B+</a:t>
            </a:r>
          </a:p>
        </p:txBody>
      </p:sp>
      <p:sp>
        <p:nvSpPr>
          <p:cNvPr id="20" name="Elipsa 19"/>
          <p:cNvSpPr/>
          <p:nvPr/>
        </p:nvSpPr>
        <p:spPr>
          <a:xfrm>
            <a:off x="8004170" y="2242399"/>
            <a:ext cx="933450" cy="9334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8058145" y="2422657"/>
            <a:ext cx="825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22" name="Elipsa 21"/>
          <p:cNvSpPr/>
          <p:nvPr/>
        </p:nvSpPr>
        <p:spPr>
          <a:xfrm>
            <a:off x="9048750" y="1820947"/>
            <a:ext cx="933450" cy="93345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9102725" y="2001205"/>
            <a:ext cx="825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latin typeface="Arial Black" panose="020B0A04020102020204" pitchFamily="34" charset="0"/>
              </a:rPr>
              <a:t>A+</a:t>
            </a:r>
          </a:p>
        </p:txBody>
      </p:sp>
      <p:cxnSp>
        <p:nvCxnSpPr>
          <p:cNvPr id="27" name="Łącznik prostoliniowy 26"/>
          <p:cNvCxnSpPr/>
          <p:nvPr/>
        </p:nvCxnSpPr>
        <p:spPr>
          <a:xfrm>
            <a:off x="2349501" y="3763710"/>
            <a:ext cx="7578725" cy="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7892" name="Obraz 3789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382" y="1006129"/>
            <a:ext cx="814818" cy="814818"/>
          </a:xfrm>
          <a:prstGeom prst="rect">
            <a:avLst/>
          </a:prstGeom>
        </p:spPr>
      </p:pic>
      <p:sp>
        <p:nvSpPr>
          <p:cNvPr id="38" name="pole tekstowe 37"/>
          <p:cNvSpPr txBox="1"/>
          <p:nvPr/>
        </p:nvSpPr>
        <p:spPr>
          <a:xfrm>
            <a:off x="7905748" y="3451896"/>
            <a:ext cx="239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Arial Black" panose="020B0A04020102020204" pitchFamily="34" charset="0"/>
              </a:rPr>
              <a:t>Uprawnienia</a:t>
            </a: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39" name="pole tekstowe 38"/>
          <p:cNvSpPr txBox="1"/>
          <p:nvPr/>
        </p:nvSpPr>
        <p:spPr>
          <a:xfrm>
            <a:off x="1921664" y="5880772"/>
            <a:ext cx="8631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Kategoria </a:t>
            </a:r>
            <a:r>
              <a:rPr lang="pl-PL" dirty="0">
                <a:solidFill>
                  <a:srgbClr val="FF0000"/>
                </a:solidFill>
                <a:latin typeface="Arial Black" panose="020B0A04020102020204" pitchFamily="34" charset="0"/>
              </a:rPr>
              <a:t>naukowa na 4 lata </a:t>
            </a:r>
            <a:r>
              <a:rPr lang="pl-P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</a:t>
            </a:r>
            <a:r>
              <a:rPr lang="pl-PL" dirty="0">
                <a:solidFill>
                  <a:srgbClr val="FF0000"/>
                </a:solidFill>
                <a:latin typeface="Arial Black" panose="020B0A04020102020204" pitchFamily="34" charset="0"/>
              </a:rPr>
              <a:t>nie będzie </a:t>
            </a:r>
            <a:r>
              <a:rPr lang="pl-P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ocen międzyokresowych</a:t>
            </a:r>
            <a:r>
              <a:rPr lang="pl-PL" dirty="0">
                <a:solidFill>
                  <a:srgbClr val="FF0000"/>
                </a:solidFill>
                <a:latin typeface="Arial Black" panose="020B0A04020102020204" pitchFamily="34" charset="0"/>
              </a:rPr>
              <a:t>)</a:t>
            </a:r>
          </a:p>
          <a:p>
            <a:pPr algn="ctr"/>
            <a:endParaRPr lang="pl-PL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57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651252" y="292629"/>
            <a:ext cx="4797425" cy="557742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Kategoria naukowa A+</a:t>
            </a:r>
            <a:endParaRPr lang="en-US" altLang="pl-PL" sz="3200" dirty="0"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7891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879230" y="2345539"/>
            <a:ext cx="7244862" cy="1547207"/>
          </a:xfrm>
        </p:spPr>
        <p:txBody>
          <a:bodyPr rtlCol="0">
            <a:noAutofit/>
          </a:bodyPr>
          <a:lstStyle/>
          <a:p>
            <a:pPr marL="0" indent="0"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None/>
              <a:defRPr/>
            </a:pPr>
            <a:r>
              <a:rPr lang="pl-PL" altLang="pl-PL" sz="2000" b="1" dirty="0">
                <a:latin typeface="Arial" pitchFamily="34" charset="0"/>
                <a:cs typeface="Arial" pitchFamily="34" charset="0"/>
              </a:rPr>
              <a:t>Dodatkowa ocena ekspercka</a:t>
            </a:r>
            <a:r>
              <a:rPr lang="pl-PL" altLang="pl-PL" sz="2000" dirty="0">
                <a:latin typeface="Arial" pitchFamily="34" charset="0"/>
                <a:cs typeface="Arial" pitchFamily="34" charset="0"/>
              </a:rPr>
              <a:t>. 2 ekspertów w tym 1 ze znaczącego ośrodka naukowego (powołani przez Ministra na wniosek przewodniczącego KEN)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None/>
              <a:defRPr/>
            </a:pPr>
            <a:endParaRPr lang="pl-PL" altLang="pl-PL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368" y="2174178"/>
            <a:ext cx="1420548" cy="142054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879230" y="3990643"/>
            <a:ext cx="92018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defRPr/>
            </a:pPr>
            <a:r>
              <a:rPr lang="pl-PL" altLang="pl-PL" sz="2000" b="1" dirty="0">
                <a:latin typeface="Arial" pitchFamily="34" charset="0"/>
              </a:rPr>
              <a:t>Warunki: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Tx/>
              <a:buChar char="-"/>
              <a:defRPr/>
            </a:pPr>
            <a:r>
              <a:rPr lang="pl-PL" altLang="pl-PL" sz="2000" dirty="0">
                <a:latin typeface="Arial" pitchFamily="34" charset="0"/>
              </a:rPr>
              <a:t>zaliczenie na podstawie algorytmu do kategorii A,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Tx/>
              <a:buChar char="-"/>
              <a:defRPr/>
            </a:pPr>
            <a:r>
              <a:rPr lang="pl-PL" altLang="pl-PL" sz="2000" dirty="0">
                <a:latin typeface="Arial" pitchFamily="34" charset="0"/>
              </a:rPr>
              <a:t>uzyskanie w I kryterium oceny nie niższej niż określony przez KEN próg procentowy najwyższej oceny w dyscyplinie – nie mniej niż 80%.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defRPr/>
            </a:pPr>
            <a:r>
              <a:rPr lang="pl-PL" altLang="pl-PL" sz="2000" b="1" dirty="0">
                <a:latin typeface="Arial" pitchFamily="34" charset="0"/>
              </a:rPr>
              <a:t>Próg procentowy zależy od </a:t>
            </a:r>
            <a:r>
              <a:rPr lang="pl-PL" sz="2000" b="1" dirty="0"/>
              <a:t>pozycji nauki polskiej w danej dyscyplinie - podstawą wskaźniki </a:t>
            </a:r>
            <a:r>
              <a:rPr lang="pl-PL" sz="2000" b="1" dirty="0" err="1"/>
              <a:t>bibliometryczne</a:t>
            </a:r>
            <a:r>
              <a:rPr lang="pl-PL" sz="2000" b="1" dirty="0"/>
              <a:t> </a:t>
            </a:r>
            <a:r>
              <a:rPr lang="pl-PL" sz="2000" dirty="0"/>
              <a:t>(wyższa pozycja = niższy próg %)</a:t>
            </a:r>
            <a:endParaRPr lang="pl-PL" altLang="pl-PL" sz="20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87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432177" y="142877"/>
            <a:ext cx="4797425" cy="861483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Kategoria naukowa A+</a:t>
            </a:r>
            <a:endParaRPr lang="en-US" altLang="pl-PL" sz="3200" dirty="0"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7891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1178168" y="2120146"/>
            <a:ext cx="9803424" cy="3419007"/>
          </a:xfrm>
        </p:spPr>
        <p:txBody>
          <a:bodyPr rtlCol="0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1400" dirty="0"/>
              <a:t>Dodatkowa ocena ekspercka uwzględnia, w zależności od specyfiki dyscypliny:</a:t>
            </a:r>
          </a:p>
          <a:p>
            <a:pPr algn="just">
              <a:lnSpc>
                <a:spcPct val="100000"/>
              </a:lnSpc>
            </a:pPr>
            <a:r>
              <a:rPr lang="pl-PL" sz="1400" dirty="0"/>
              <a:t>liczbę artykułów naukowych za 140 lub 200 pkt; </a:t>
            </a:r>
          </a:p>
          <a:p>
            <a:pPr algn="just">
              <a:lnSpc>
                <a:spcPct val="100000"/>
              </a:lnSpc>
            </a:pPr>
            <a:r>
              <a:rPr lang="pl-PL" sz="1400" dirty="0"/>
              <a:t>liczbę </a:t>
            </a:r>
            <a:r>
              <a:rPr lang="pl-PL" sz="1400" dirty="0" err="1"/>
              <a:t>cytowań</a:t>
            </a:r>
            <a:r>
              <a:rPr lang="pl-PL" sz="1400" dirty="0"/>
              <a:t> artykułów w okresie objętym ewaluacją, w odniesieniu do poziomu europejskiego (określony na podstawie wskaźników </a:t>
            </a:r>
            <a:r>
              <a:rPr lang="pl-PL" sz="1400" dirty="0" err="1"/>
              <a:t>bibliometrycznych</a:t>
            </a:r>
            <a:r>
              <a:rPr lang="pl-PL" sz="1400" dirty="0"/>
              <a:t> w mn. bazach o największym zasięgu);</a:t>
            </a:r>
          </a:p>
          <a:p>
            <a:pPr algn="just">
              <a:lnSpc>
                <a:spcPct val="100000"/>
              </a:lnSpc>
            </a:pPr>
            <a:r>
              <a:rPr lang="pl-PL" sz="1400" dirty="0"/>
              <a:t>liczbę monografii naukowych za 200 pkt albo 300 pkt;</a:t>
            </a:r>
          </a:p>
          <a:p>
            <a:pPr algn="just">
              <a:lnSpc>
                <a:spcPct val="100000"/>
              </a:lnSpc>
            </a:pPr>
            <a:r>
              <a:rPr lang="pl-PL" sz="1400" dirty="0"/>
              <a:t>znaczenie wyników działalności naukowej dla: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1400" dirty="0"/>
              <a:t>	a)    rozwoju gospodarczego kraju,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1400" dirty="0"/>
              <a:t>	b)	rozwoju społecznego kraju, ochrony dziedzictwa narodowego lub 	     rozwoju kultury i sztuki;</a:t>
            </a:r>
          </a:p>
          <a:p>
            <a:pPr algn="just">
              <a:lnSpc>
                <a:spcPct val="100000"/>
              </a:lnSpc>
            </a:pPr>
            <a:r>
              <a:rPr lang="pl-PL" sz="1400" dirty="0"/>
              <a:t>liczbę projektów finansowanych w trybie konkursowym przez instytucje zagraniczne i organizacje międzynarodowe, ze szczególnym uwzględnieniem projektów finansowanych przez ERC</a:t>
            </a:r>
          </a:p>
        </p:txBody>
      </p:sp>
    </p:spTree>
    <p:extLst>
      <p:ext uri="{BB962C8B-B14F-4D97-AF65-F5344CB8AC3E}">
        <p14:creationId xmlns:p14="http://schemas.microsoft.com/office/powerpoint/2010/main" val="28041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432177" y="446618"/>
            <a:ext cx="4797425" cy="861483"/>
          </a:xfrm>
        </p:spPr>
        <p:txBody>
          <a:bodyPr/>
          <a:lstStyle/>
          <a:p>
            <a:pPr algn="ctr"/>
            <a:r>
              <a:rPr lang="pl-PL" altLang="pl-PL" sz="3200">
                <a:solidFill>
                  <a:schemeClr val="accent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Kategoria naukowa</a:t>
            </a:r>
            <a:endParaRPr lang="en-US" altLang="pl-PL" sz="3200"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891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1039691" y="2205567"/>
            <a:ext cx="7123235" cy="326813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None/>
              <a:tabLst>
                <a:tab pos="357188" algn="l"/>
              </a:tabLst>
            </a:pPr>
            <a:r>
              <a:rPr lang="pl-PL" altLang="pl-PL" sz="2800" b="1" dirty="0">
                <a:latin typeface="Arial" pitchFamily="34" charset="0"/>
                <a:ea typeface="Helvetica Light"/>
              </a:rPr>
              <a:t>Prawo do wniesienia odwołania od przyznanej kategorii w terminie 30 dni od dnia doręczenia decyzji</a:t>
            </a:r>
          </a:p>
          <a:p>
            <a:pPr marL="357188" indent="-357188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q"/>
              <a:tabLst>
                <a:tab pos="357188" algn="l"/>
              </a:tabLst>
            </a:pPr>
            <a:endParaRPr lang="pl-PL" altLang="pl-PL" sz="2800" b="1" dirty="0">
              <a:latin typeface="Arial" pitchFamily="34" charset="0"/>
              <a:ea typeface="Helvetica Light"/>
            </a:endParaRP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None/>
              <a:tabLst>
                <a:tab pos="357188" algn="l"/>
              </a:tabLst>
            </a:pPr>
            <a:r>
              <a:rPr lang="pl-PL" altLang="pl-PL" sz="2800" b="1" dirty="0">
                <a:latin typeface="Arial" pitchFamily="34" charset="0"/>
                <a:ea typeface="Helvetica Light"/>
              </a:rPr>
              <a:t>Termin opiniowania – 2 miesiące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57" y="2539675"/>
            <a:ext cx="2429736" cy="242973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80" y="2623233"/>
            <a:ext cx="743984" cy="743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789114" y="865165"/>
            <a:ext cx="5927096" cy="641903"/>
          </a:xfrm>
        </p:spPr>
        <p:txBody>
          <a:bodyPr/>
          <a:lstStyle/>
          <a:p>
            <a:pPr algn="ctr"/>
            <a:r>
              <a:rPr lang="pl-PL" altLang="pl-PL" sz="2000" dirty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Ewaluacja </a:t>
            </a:r>
            <a:r>
              <a:rPr lang="pl-PL" sz="2000" dirty="0">
                <a:solidFill>
                  <a:schemeClr val="tx1"/>
                </a:solidFill>
              </a:rPr>
              <a:t>działalności naukowej na rzecz obronności i bezpieczeństwa państwa </a:t>
            </a:r>
            <a:endParaRPr lang="en-US" altLang="pl-PL" sz="20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891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1274885" y="1742054"/>
            <a:ext cx="8872052" cy="4635255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pl-PL" altLang="pl-PL" sz="2400" dirty="0">
                <a:latin typeface="Arial" pitchFamily="34" charset="0"/>
                <a:ea typeface="Helvetica Light"/>
              </a:rPr>
              <a:t>Ewaluacja dwustopniowa na wniosek podmiotu</a:t>
            </a: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pl-PL" altLang="pl-PL" sz="2400" b="1" dirty="0">
                <a:latin typeface="Arial" pitchFamily="34" charset="0"/>
                <a:ea typeface="Helvetica Light"/>
              </a:rPr>
              <a:t>I etap </a:t>
            </a:r>
            <a:r>
              <a:rPr lang="pl-PL" altLang="pl-PL" sz="2400" dirty="0">
                <a:latin typeface="Arial" pitchFamily="34" charset="0"/>
                <a:ea typeface="Helvetica Light"/>
              </a:rPr>
              <a:t>– ocena na zasadach ogólnych na podstawie informacji w POL-</a:t>
            </a:r>
            <a:r>
              <a:rPr lang="pl-PL" altLang="pl-PL" sz="2400" dirty="0" err="1">
                <a:latin typeface="Arial" pitchFamily="34" charset="0"/>
                <a:ea typeface="Helvetica Light"/>
              </a:rPr>
              <a:t>onie</a:t>
            </a:r>
            <a:endParaRPr lang="pl-PL" altLang="pl-PL" sz="2400" dirty="0">
              <a:latin typeface="Arial" pitchFamily="34" charset="0"/>
              <a:ea typeface="Helvetica Light"/>
            </a:endParaRP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pl-PL" altLang="pl-PL" sz="2400" b="1" dirty="0">
                <a:latin typeface="Arial" pitchFamily="34" charset="0"/>
                <a:ea typeface="Helvetica Light"/>
              </a:rPr>
              <a:t>II etap </a:t>
            </a:r>
            <a:r>
              <a:rPr lang="pl-PL" altLang="pl-PL" sz="2400" dirty="0">
                <a:latin typeface="Arial" pitchFamily="34" charset="0"/>
                <a:ea typeface="Helvetica Light"/>
              </a:rPr>
              <a:t>– ocena przez ekspertów w siedzibie jednostki:</a:t>
            </a:r>
          </a:p>
          <a:p>
            <a:pPr marL="614362" indent="-34290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7188" algn="l"/>
              </a:tabLst>
            </a:pPr>
            <a:r>
              <a:rPr lang="pl-PL" altLang="pl-PL" sz="2400" dirty="0">
                <a:latin typeface="Arial" pitchFamily="34" charset="0"/>
                <a:ea typeface="Helvetica Light"/>
              </a:rPr>
              <a:t> kryterium I: </a:t>
            </a:r>
          </a:p>
          <a:p>
            <a:pPr marL="876300" indent="-34290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Tx/>
              <a:buChar char="-"/>
              <a:tabLst>
                <a:tab pos="357188" algn="l"/>
              </a:tabLst>
            </a:pPr>
            <a:r>
              <a:rPr lang="pl-PL" sz="2400" dirty="0"/>
              <a:t>recenzowane opracowania naukowe opatrzone aparatem naukowym</a:t>
            </a:r>
          </a:p>
          <a:p>
            <a:pPr marL="876300" indent="-34290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Tx/>
              <a:buChar char="-"/>
              <a:tabLst>
                <a:tab pos="357188" algn="l"/>
              </a:tabLst>
            </a:pPr>
            <a:r>
              <a:rPr lang="pl-PL" altLang="pl-PL" sz="2400" dirty="0">
                <a:latin typeface="Arial" pitchFamily="34" charset="0"/>
                <a:ea typeface="Helvetica Light"/>
              </a:rPr>
              <a:t>wynalazki uznane za tajne</a:t>
            </a: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pl-PL" altLang="pl-PL" sz="2400" b="1" dirty="0">
                <a:latin typeface="Arial" pitchFamily="34" charset="0"/>
                <a:ea typeface="Helvetica Light"/>
              </a:rPr>
              <a:t>Oceny z etapów są sumowane</a:t>
            </a: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pl-PL" altLang="pl-PL" sz="2400" dirty="0">
                <a:latin typeface="Arial" pitchFamily="34" charset="0"/>
                <a:ea typeface="Helvetica Light"/>
              </a:rPr>
              <a:t>Liczba osiągnięć w etapach uzależniona od udziału działalności na rzecz bezpieczeństwa i obronności w działalności ogółem – max. 50%</a:t>
            </a: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357188" algn="l"/>
              </a:tabLst>
            </a:pPr>
            <a:endParaRPr lang="pl-PL" altLang="pl-PL" sz="2400" b="1" dirty="0">
              <a:latin typeface="Arial" pitchFamily="34" charset="0"/>
              <a:ea typeface="Helvetica Light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None/>
              <a:tabLst>
                <a:tab pos="357188" algn="l"/>
              </a:tabLst>
            </a:pPr>
            <a:r>
              <a:rPr lang="pl-PL" altLang="pl-PL" sz="2400" dirty="0">
                <a:latin typeface="Arial" pitchFamily="34" charset="0"/>
                <a:ea typeface="Helvetica Light"/>
              </a:rPr>
              <a:t> 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63" y="637263"/>
            <a:ext cx="942925" cy="9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0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3432177" y="446618"/>
            <a:ext cx="4797425" cy="861483"/>
          </a:xfrm>
        </p:spPr>
        <p:txBody>
          <a:bodyPr/>
          <a:lstStyle/>
          <a:p>
            <a:pPr algn="ctr"/>
            <a:r>
              <a:rPr lang="pl-PL" altLang="pl-PL" sz="3200">
                <a:solidFill>
                  <a:schemeClr val="tx2"/>
                </a:solidFill>
                <a:latin typeface="Arial" pitchFamily="34" charset="0"/>
                <a:cs typeface="Helvetica" pitchFamily="34" charset="0"/>
              </a:rPr>
              <a:t>OKRES PRZEJŚCIOWY</a:t>
            </a:r>
            <a:endParaRPr lang="en-US" altLang="pl-PL" sz="3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9939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Placeholder 2"/>
          <p:cNvSpPr>
            <a:spLocks noGrp="1"/>
          </p:cNvSpPr>
          <p:nvPr>
            <p:ph type="body" sz="half" idx="11"/>
          </p:nvPr>
        </p:nvSpPr>
        <p:spPr>
          <a:xfrm>
            <a:off x="2390775" y="2405593"/>
            <a:ext cx="7588250" cy="326813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r>
              <a:rPr lang="pl-PL" altLang="pl-PL" sz="2800" b="1" dirty="0">
                <a:latin typeface="Arial" pitchFamily="34" charset="0"/>
                <a:cs typeface="Arial" pitchFamily="34" charset="0"/>
              </a:rPr>
              <a:t>Pierwsza ewaluacja działalności naukowej w roku 2021 obejmie lata 2017-2020.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endParaRPr lang="pl-PL" altLang="pl-PL" sz="28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r>
              <a:rPr lang="pl-PL" altLang="pl-PL" sz="2800" b="1" dirty="0">
                <a:latin typeface="Arial" pitchFamily="34" charset="0"/>
                <a:cs typeface="Arial" pitchFamily="34" charset="0"/>
              </a:rPr>
              <a:t>Komitet Ewaluacji Jednostek Naukowych działa w obecnym składzie do końca 2019 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3432177" y="446618"/>
            <a:ext cx="4797425" cy="861483"/>
          </a:xfrm>
        </p:spPr>
        <p:txBody>
          <a:bodyPr/>
          <a:lstStyle/>
          <a:p>
            <a:pPr algn="ctr"/>
            <a:r>
              <a:rPr lang="pl-PL" altLang="pl-PL" sz="3200">
                <a:solidFill>
                  <a:schemeClr val="tx2"/>
                </a:solidFill>
                <a:latin typeface="Arial" pitchFamily="34" charset="0"/>
                <a:cs typeface="Helvetica" pitchFamily="34" charset="0"/>
              </a:rPr>
              <a:t>OKRES PRZEJŚCIOWY</a:t>
            </a:r>
            <a:endParaRPr lang="en-US" altLang="pl-PL" sz="3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0963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Placeholder 2"/>
          <p:cNvSpPr>
            <a:spLocks noGrp="1"/>
          </p:cNvSpPr>
          <p:nvPr>
            <p:ph type="body" sz="half" idx="11"/>
          </p:nvPr>
        </p:nvSpPr>
        <p:spPr>
          <a:xfrm>
            <a:off x="2143125" y="2015068"/>
            <a:ext cx="7905750" cy="3551767"/>
          </a:xfrm>
        </p:spPr>
        <p:txBody>
          <a:bodyPr>
            <a:normAutofit fontScale="92500" lnSpcReduction="10000"/>
          </a:bodyPr>
          <a:lstStyle/>
          <a:p>
            <a:pPr marL="1905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r>
              <a:rPr lang="pl-PL" altLang="pl-PL" sz="2800" b="1" dirty="0">
                <a:latin typeface="Arial" pitchFamily="34" charset="0"/>
                <a:cs typeface="Arial" pitchFamily="34" charset="0"/>
              </a:rPr>
              <a:t>Ponowna ocena jednostek kategorii C – wnioski do 30 czerwca 2019 r.</a:t>
            </a:r>
          </a:p>
          <a:p>
            <a:pPr marL="1905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endParaRPr lang="pl-PL" altLang="pl-PL" sz="2800" b="1" dirty="0">
              <a:latin typeface="Arial" pitchFamily="34" charset="0"/>
              <a:cs typeface="Arial" pitchFamily="34" charset="0"/>
            </a:endParaRPr>
          </a:p>
          <a:p>
            <a:pPr marL="1905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r>
              <a:rPr lang="pl-PL" altLang="pl-PL" sz="2800" b="1" dirty="0">
                <a:latin typeface="Arial" pitchFamily="34" charset="0"/>
                <a:cs typeface="Arial" pitchFamily="34" charset="0"/>
              </a:rPr>
              <a:t>Niezakończone przed dniem 01.10.2018 r. sprawy dotyczące kategoryzacji będą prowadzone przez KEJN na podstawie przepisów dotychczasowych</a:t>
            </a:r>
          </a:p>
          <a:p>
            <a:pPr marL="1905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endParaRPr lang="pl-PL" altLang="pl-PL" sz="2800" b="1" dirty="0">
              <a:latin typeface="Arial" pitchFamily="34" charset="0"/>
              <a:cs typeface="Arial" pitchFamily="34" charset="0"/>
            </a:endParaRPr>
          </a:p>
          <a:p>
            <a:pPr marL="1905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r>
              <a:rPr lang="pl-PL" altLang="pl-PL" sz="2800" b="1" dirty="0">
                <a:latin typeface="Arial" pitchFamily="34" charset="0"/>
                <a:cs typeface="Arial" pitchFamily="34" charset="0"/>
              </a:rPr>
              <a:t>Kategorie przyznane w roku 2017 (lub 2018) będą obowiązywać do końca 2021 roku</a:t>
            </a:r>
          </a:p>
          <a:p>
            <a:pPr marL="450850" indent="-4318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</a:pPr>
            <a:endParaRPr lang="pl-PL" altLang="pl-PL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16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432177" y="446618"/>
            <a:ext cx="4797425" cy="861483"/>
          </a:xfrm>
        </p:spPr>
        <p:txBody>
          <a:bodyPr/>
          <a:lstStyle/>
          <a:p>
            <a:pPr algn="ctr"/>
            <a:r>
              <a:rPr lang="pl-PL" altLang="pl-PL" sz="3200">
                <a:solidFill>
                  <a:schemeClr val="tx2"/>
                </a:solidFill>
                <a:latin typeface="Arial" pitchFamily="34" charset="0"/>
                <a:cs typeface="Helvetica" pitchFamily="34" charset="0"/>
              </a:rPr>
              <a:t>OKRES PRZEJŚCIOWY</a:t>
            </a:r>
            <a:endParaRPr lang="en-US" altLang="pl-PL" sz="3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198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1486968" y="1828800"/>
            <a:ext cx="8896171" cy="4245429"/>
          </a:xfrm>
        </p:spPr>
        <p:txBody>
          <a:bodyPr rtlCol="0">
            <a:noAutofit/>
          </a:bodyPr>
          <a:lstStyle/>
          <a:p>
            <a:pPr marL="444500" indent="-4445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q"/>
              <a:defRPr/>
            </a:pPr>
            <a:r>
              <a:rPr lang="pl-PL" altLang="pl-PL" sz="2800" dirty="0">
                <a:cs typeface="Arial" pitchFamily="34" charset="0"/>
              </a:rPr>
              <a:t>	</a:t>
            </a:r>
            <a:r>
              <a:rPr lang="pl-PL" altLang="pl-PL" sz="2300" dirty="0">
                <a:latin typeface="Arial" pitchFamily="34" charset="0"/>
                <a:cs typeface="Arial" pitchFamily="34" charset="0"/>
              </a:rPr>
              <a:t>Pierwsze oświadczenia o dziedzinach i dyscyplinach w których pracownik prowadzi działalność naukową lub bierze udział w prowadzeniu działalności naukowej składane do 30 listopada 2018</a:t>
            </a:r>
          </a:p>
          <a:p>
            <a:pPr marL="444500" indent="-4445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q"/>
              <a:defRPr/>
            </a:pPr>
            <a:r>
              <a:rPr lang="pl-PL" altLang="pl-PL" sz="2300" dirty="0">
                <a:latin typeface="Arial" pitchFamily="34" charset="0"/>
                <a:cs typeface="Arial" pitchFamily="34" charset="0"/>
              </a:rPr>
              <a:t>Pierwsze oświadczenia upoważniające do zaliczenia do liczby pracowników prowadzących działalność naukową w ramach danej dyscypliny składane przez pracowników do 31 grudnia 2018 </a:t>
            </a:r>
          </a:p>
          <a:p>
            <a:pPr marL="444500" indent="-4445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q"/>
              <a:defRPr/>
            </a:pPr>
            <a:r>
              <a:rPr lang="pl-PL" sz="2300" dirty="0">
                <a:latin typeface="Arial" pitchFamily="34" charset="0"/>
                <a:cs typeface="Arial" pitchFamily="34" charset="0"/>
              </a:rPr>
              <a:t>Podmioty zatrudniające te osoby – obowiązek wprowadzenia danych z oświadczeń do systemu POL-on do 15 stycznia 2019 r.</a:t>
            </a:r>
            <a:endParaRPr lang="pl-PL" altLang="pl-PL" sz="2300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None/>
              <a:defRPr/>
            </a:pPr>
            <a:endParaRPr lang="pl-PL" altLang="pl-PL" sz="2800" b="1" dirty="0">
              <a:latin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34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432177" y="446618"/>
            <a:ext cx="4797425" cy="861483"/>
          </a:xfrm>
        </p:spPr>
        <p:txBody>
          <a:bodyPr/>
          <a:lstStyle/>
          <a:p>
            <a:pPr algn="ctr"/>
            <a:r>
              <a:rPr lang="pl-PL" altLang="pl-PL" sz="3200">
                <a:solidFill>
                  <a:schemeClr val="tx2"/>
                </a:solidFill>
                <a:latin typeface="Arial" pitchFamily="34" charset="0"/>
                <a:cs typeface="Helvetica" pitchFamily="34" charset="0"/>
              </a:rPr>
              <a:t>OKRES PRZEJŚCIOWY</a:t>
            </a:r>
            <a:endParaRPr lang="en-US" altLang="pl-PL" sz="3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198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1477108" y="1971674"/>
            <a:ext cx="6857267" cy="4245429"/>
          </a:xfrm>
        </p:spPr>
        <p:txBody>
          <a:bodyPr rtlCol="0">
            <a:noAutofit/>
          </a:bodyPr>
          <a:lstStyle/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None/>
              <a:defRPr/>
            </a:pPr>
            <a:r>
              <a:rPr lang="pl-PL" sz="2400" dirty="0"/>
              <a:t>W ewaluacji przeprowadzanej w 2021 r. liczbę publikacji naukowych/ osiągnięć artystycznych  uwzględnianych przy ocenie K1 w dyscyplinie </a:t>
            </a:r>
            <a:r>
              <a:rPr lang="pl-PL" sz="2400" b="1" dirty="0">
                <a:solidFill>
                  <a:srgbClr val="FF0000"/>
                </a:solidFill>
              </a:rPr>
              <a:t>zmniejsza się o 3</a:t>
            </a:r>
            <a:r>
              <a:rPr lang="pl-PL" sz="2400" dirty="0"/>
              <a:t> w przypadku każdego </a:t>
            </a:r>
            <a:r>
              <a:rPr lang="pl-PL" sz="2400" b="1" dirty="0"/>
              <a:t>pracownika, który w okresie objętym ewaluacją był </a:t>
            </a:r>
            <a:r>
              <a:rPr lang="pl-PL" sz="2400" b="1" dirty="0">
                <a:solidFill>
                  <a:srgbClr val="FF0000"/>
                </a:solidFill>
              </a:rPr>
              <a:t>zatrudniony w podmiocie przez co najmniej 36 miesięcy</a:t>
            </a:r>
            <a:r>
              <a:rPr lang="pl-PL" sz="2400" b="1" dirty="0"/>
              <a:t> i nie był autorem ani współautorem żadnego z osiągnięć naukowych/ artystycznych</a:t>
            </a:r>
            <a:endParaRPr lang="pl-PL" sz="24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2480832"/>
            <a:ext cx="2601186" cy="260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6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4587" y="1"/>
            <a:ext cx="5354638" cy="86148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l-PL" altLang="pl-PL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PODMIOTY EWALUOWANE</a:t>
            </a:r>
            <a:endParaRPr lang="en-US" dirty="0"/>
          </a:p>
        </p:txBody>
      </p:sp>
      <p:pic>
        <p:nvPicPr>
          <p:cNvPr id="26628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96208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zaokrąglony 3"/>
          <p:cNvSpPr/>
          <p:nvPr/>
        </p:nvSpPr>
        <p:spPr>
          <a:xfrm>
            <a:off x="2279009" y="2088860"/>
            <a:ext cx="3691156" cy="3431097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zaokrąglony 6"/>
          <p:cNvSpPr/>
          <p:nvPr/>
        </p:nvSpPr>
        <p:spPr>
          <a:xfrm>
            <a:off x="2279009" y="2650921"/>
            <a:ext cx="3691156" cy="2862044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14" y="861483"/>
            <a:ext cx="1107946" cy="1107946"/>
          </a:xfrm>
          <a:prstGeom prst="rect">
            <a:avLst/>
          </a:prstGeom>
        </p:spPr>
      </p:pic>
      <p:sp>
        <p:nvSpPr>
          <p:cNvPr id="9" name="Prostokąt zaokrąglony 8"/>
          <p:cNvSpPr/>
          <p:nvPr/>
        </p:nvSpPr>
        <p:spPr>
          <a:xfrm>
            <a:off x="6223233" y="2088860"/>
            <a:ext cx="3691156" cy="3431097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zaokrąglony 9"/>
          <p:cNvSpPr/>
          <p:nvPr/>
        </p:nvSpPr>
        <p:spPr>
          <a:xfrm>
            <a:off x="6223233" y="2650921"/>
            <a:ext cx="3691156" cy="2862044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54051" y="1033720"/>
            <a:ext cx="930036" cy="93003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087" y="1228688"/>
            <a:ext cx="579140" cy="579140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2676227" y="2191096"/>
            <a:ext cx="2896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Obowiązkowa ewaluacja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582505" y="2191096"/>
            <a:ext cx="2896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Ewaluacja na wniosek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2379678" y="3343279"/>
            <a:ext cx="3523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pl-PL" altLang="pl-PL" b="1" dirty="0" smtClean="0">
                <a:latin typeface="Arial" pitchFamily="34" charset="0"/>
                <a:cs typeface="Helvetica" pitchFamily="34" charset="0"/>
              </a:rPr>
              <a:t>- uczelnia akademicka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pl-PL" altLang="pl-PL" b="1" dirty="0" smtClean="0">
                <a:latin typeface="Arial" pitchFamily="34" charset="0"/>
                <a:cs typeface="Helvetica" pitchFamily="34" charset="0"/>
              </a:rPr>
              <a:t>- federacja </a:t>
            </a:r>
            <a:r>
              <a:rPr lang="pl-PL" altLang="pl-PL" b="1" dirty="0">
                <a:latin typeface="Arial" pitchFamily="34" charset="0"/>
                <a:cs typeface="Helvetica" pitchFamily="34" charset="0"/>
              </a:rPr>
              <a:t>(art. 173</a:t>
            </a:r>
            <a:r>
              <a:rPr lang="pl-PL" altLang="pl-PL" b="1" dirty="0" smtClean="0">
                <a:latin typeface="Arial" pitchFamily="34" charset="0"/>
                <a:cs typeface="Helvetica" pitchFamily="34" charset="0"/>
              </a:rPr>
              <a:t>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pl-PL" altLang="pl-PL" b="1" dirty="0" smtClean="0">
                <a:latin typeface="Arial" pitchFamily="34" charset="0"/>
                <a:cs typeface="Helvetica" pitchFamily="34" charset="0"/>
              </a:rPr>
              <a:t>- instytut PAN</a:t>
            </a:r>
            <a:endParaRPr lang="pl-PL" altLang="pl-PL" b="1" dirty="0">
              <a:latin typeface="Arial" pitchFamily="34" charset="0"/>
              <a:cs typeface="Helvetic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pl-PL" altLang="pl-PL" b="1" dirty="0" smtClean="0">
                <a:latin typeface="Arial" pitchFamily="34" charset="0"/>
                <a:cs typeface="Helvetica" pitchFamily="34" charset="0"/>
              </a:rPr>
              <a:t>- instytut międzynarodowy</a:t>
            </a:r>
            <a:endParaRPr lang="pl-PL" altLang="pl-PL" b="1" dirty="0">
              <a:latin typeface="Arial" pitchFamily="34" charset="0"/>
              <a:cs typeface="Helvetica" pitchFamily="34" charset="0"/>
            </a:endParaRPr>
          </a:p>
          <a:p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6284753" y="3066281"/>
            <a:ext cx="34772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pl-PL" altLang="pl-PL" b="1" dirty="0" smtClean="0">
                <a:latin typeface="Arial" pitchFamily="34" charset="0"/>
                <a:cs typeface="Helvetica" pitchFamily="34" charset="0"/>
              </a:rPr>
              <a:t>- uczelnia </a:t>
            </a:r>
            <a:r>
              <a:rPr lang="pl-PL" altLang="pl-PL" b="1" dirty="0">
                <a:latin typeface="Arial" pitchFamily="34" charset="0"/>
                <a:cs typeface="Helvetica" pitchFamily="34" charset="0"/>
              </a:rPr>
              <a:t>zawodowa, </a:t>
            </a:r>
            <a:endParaRPr lang="pl-PL" altLang="pl-PL" b="1" dirty="0" smtClean="0">
              <a:latin typeface="Arial" pitchFamily="34" charset="0"/>
              <a:cs typeface="Helvetica" pitchFamily="34" charset="0"/>
            </a:endParaRPr>
          </a:p>
          <a:p>
            <a:pPr>
              <a:buClr>
                <a:schemeClr val="accent1"/>
              </a:buClr>
            </a:pPr>
            <a:r>
              <a:rPr lang="pl-PL" altLang="pl-PL" b="1" dirty="0" smtClean="0">
                <a:latin typeface="Arial" pitchFamily="34" charset="0"/>
                <a:cs typeface="Helvetica" pitchFamily="34" charset="0"/>
              </a:rPr>
              <a:t>- instytut </a:t>
            </a:r>
            <a:r>
              <a:rPr lang="pl-PL" altLang="pl-PL" b="1" dirty="0">
                <a:latin typeface="Arial" pitchFamily="34" charset="0"/>
                <a:cs typeface="Helvetica" pitchFamily="34" charset="0"/>
              </a:rPr>
              <a:t>badawczy,</a:t>
            </a:r>
          </a:p>
          <a:p>
            <a:pPr>
              <a:buClr>
                <a:schemeClr val="accent1"/>
              </a:buClr>
            </a:pPr>
            <a:r>
              <a:rPr lang="pl-PL" altLang="pl-PL" b="1" dirty="0" smtClean="0">
                <a:latin typeface="Arial" pitchFamily="34" charset="0"/>
                <a:cs typeface="Helvetica" pitchFamily="34" charset="0"/>
              </a:rPr>
              <a:t>- inne </a:t>
            </a:r>
            <a:r>
              <a:rPr lang="pl-PL" altLang="pl-PL" b="1" dirty="0">
                <a:latin typeface="Arial" pitchFamily="34" charset="0"/>
                <a:cs typeface="Helvetica" pitchFamily="34" charset="0"/>
              </a:rPr>
              <a:t>podmioty prowadzące głównie działalność naukową w sposób samodzielny i ciągły</a:t>
            </a:r>
            <a:endParaRPr lang="pl-PL" altLang="pl-PL" sz="1200" b="1" dirty="0">
              <a:latin typeface="Arial" pitchFamily="34" charset="0"/>
              <a:cs typeface="Helvetica" pitchFamily="34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2637218" y="5519956"/>
            <a:ext cx="2896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Art. 266 ust. 2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6626002" y="5519956"/>
            <a:ext cx="2896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Art. 266 ust. 3</a:t>
            </a:r>
          </a:p>
        </p:txBody>
      </p:sp>
    </p:spTree>
    <p:extLst>
      <p:ext uri="{BB962C8B-B14F-4D97-AF65-F5344CB8AC3E}">
        <p14:creationId xmlns:p14="http://schemas.microsoft.com/office/powerpoint/2010/main" val="233006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536952" y="330731"/>
            <a:ext cx="4797425" cy="602191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Helvetica" pitchFamily="34" charset="0"/>
              </a:rPr>
              <a:t>OKRES PRZEJŚCIOWY</a:t>
            </a:r>
            <a:endParaRPr lang="en-US" altLang="pl-PL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198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2267947" y="1144896"/>
            <a:ext cx="7720013" cy="4245429"/>
          </a:xfrm>
        </p:spPr>
        <p:txBody>
          <a:bodyPr rtlCol="0">
            <a:noAutofit/>
          </a:bodyPr>
          <a:lstStyle/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None/>
              <a:defRPr/>
            </a:pPr>
            <a:r>
              <a:rPr lang="pl-PL" altLang="pl-PL" sz="2800" b="1" dirty="0">
                <a:latin typeface="Arial Unicode MS" pitchFamily="34" charset="-128"/>
                <a:cs typeface="Arial" pitchFamily="34" charset="0"/>
              </a:rPr>
              <a:t>W ewaluacji przeprowadzanej w roku 2021 </a:t>
            </a:r>
          </a:p>
          <a:p>
            <a:pPr marL="444500" indent="-44450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q"/>
              <a:defRPr/>
            </a:pPr>
            <a:r>
              <a:rPr lang="pl-PL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za autorstwo artykułu opublikowanego w latach 2017 i 2018 w czasopiśmie ujętym w wykazie czasopism ustalonym na podstawie przepisów </a:t>
            </a:r>
            <a:r>
              <a:rPr lang="pl-PL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uzfn</a:t>
            </a:r>
            <a:r>
              <a:rPr lang="pl-PL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 ogłoszonym komunikatem Ministra z dnia 25 stycznia 2017 r. przyznaje się liczbę punktów określoną w tym wykazie</a:t>
            </a:r>
            <a:endParaRPr lang="pl-PL" sz="2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None/>
              <a:defRPr/>
            </a:pPr>
            <a:r>
              <a:rPr lang="pl-PL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ale … </a:t>
            </a:r>
          </a:p>
          <a:p>
            <a:pPr marL="444500" indent="-44450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q"/>
              <a:defRPr/>
            </a:pPr>
            <a:r>
              <a:rPr lang="pl-PL" sz="24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ważona liczba uwzględnianych w ewaluacji artykułów naukowych, wydanych w latach 2019 - 2020 oraz monografii naukowych, redakcji monografii oraz rozdziałów w monografiach </a:t>
            </a:r>
            <a:r>
              <a:rPr lang="pl-PL" sz="24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nie może być większa niż</a:t>
            </a:r>
            <a:r>
              <a:rPr lang="pl-PL" sz="24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pl-PL" sz="24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2N</a:t>
            </a:r>
          </a:p>
          <a:p>
            <a:pPr marL="444500" indent="-4445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q"/>
              <a:defRPr/>
            </a:pPr>
            <a:endParaRPr lang="pl-PL" altLang="pl-PL" sz="24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None/>
              <a:defRPr/>
            </a:pPr>
            <a:endParaRPr lang="pl-PL" altLang="pl-PL" sz="2800" b="1" dirty="0">
              <a:latin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36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2990852" y="99485"/>
            <a:ext cx="5622925" cy="1219199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Helvetica" pitchFamily="34" charset="0"/>
              </a:rPr>
              <a:t>Komisja Ewaluacji Nauki</a:t>
            </a:r>
            <a:r>
              <a:rPr lang="en-US" altLang="pl-PL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altLang="pl-PL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Helvetica" pitchFamily="34" charset="0"/>
              </a:rPr>
              <a:t>Zadania </a:t>
            </a:r>
            <a:endParaRPr lang="en-US" altLang="pl-PL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6083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908" y="194735"/>
            <a:ext cx="1549641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Placeholder 2"/>
          <p:cNvSpPr>
            <a:spLocks noGrp="1"/>
          </p:cNvSpPr>
          <p:nvPr>
            <p:ph type="body" sz="half" idx="11"/>
          </p:nvPr>
        </p:nvSpPr>
        <p:spPr>
          <a:xfrm>
            <a:off x="1117336" y="1562650"/>
            <a:ext cx="8088190" cy="3833283"/>
          </a:xfrm>
        </p:spPr>
        <p:txBody>
          <a:bodyPr>
            <a:noAutofit/>
          </a:bodyPr>
          <a:lstStyle/>
          <a:p>
            <a:pPr marL="450850" indent="-4508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</a:pPr>
            <a:r>
              <a:rPr lang="pl-PL" altLang="pl-PL" sz="2600" b="1" dirty="0">
                <a:solidFill>
                  <a:srgbClr val="C00000"/>
                </a:solidFill>
                <a:latin typeface="Arial Unicode MS" pitchFamily="34" charset="-128"/>
                <a:ea typeface="Helvetica Light"/>
              </a:rPr>
              <a:t>przeprowadzanie ewaluacji jakości działalności naukowej</a:t>
            </a:r>
          </a:p>
          <a:p>
            <a:pPr marL="450850" indent="-4508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</a:pPr>
            <a:endParaRPr lang="pl-PL" altLang="pl-PL" sz="2600" b="1" dirty="0">
              <a:solidFill>
                <a:srgbClr val="C00000"/>
              </a:solidFill>
              <a:latin typeface="Arial Unicode MS" pitchFamily="34" charset="-128"/>
              <a:ea typeface="Helvetica Light"/>
            </a:endParaRPr>
          </a:p>
          <a:p>
            <a:pPr marL="450850" indent="-4508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</a:pPr>
            <a:r>
              <a:rPr lang="pl-PL" altLang="pl-PL" sz="2600" b="1" dirty="0">
                <a:solidFill>
                  <a:srgbClr val="C00000"/>
                </a:solidFill>
                <a:latin typeface="Arial Unicode MS" pitchFamily="34" charset="-128"/>
                <a:ea typeface="Helvetica Light"/>
              </a:rPr>
              <a:t>ewaluacja jakości kształcenia w szkole doktorskiej</a:t>
            </a:r>
          </a:p>
          <a:p>
            <a:pPr marL="450850" indent="-4508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</a:pPr>
            <a:endParaRPr lang="pl-PL" altLang="pl-PL" sz="2600" b="1" dirty="0">
              <a:solidFill>
                <a:srgbClr val="C00000"/>
              </a:solidFill>
              <a:latin typeface="Arial Unicode MS" pitchFamily="34" charset="-128"/>
              <a:ea typeface="Helvetica Light"/>
            </a:endParaRPr>
          </a:p>
          <a:p>
            <a:pPr marL="450850" indent="-4508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</a:pPr>
            <a:r>
              <a:rPr lang="pl-PL" altLang="pl-PL" sz="2600" b="1" dirty="0">
                <a:latin typeface="Arial Unicode MS" pitchFamily="34" charset="-128"/>
                <a:ea typeface="Helvetica Light"/>
              </a:rPr>
              <a:t>przygotowanie projektów wykazów czasopism naukowych</a:t>
            </a:r>
            <a:r>
              <a:rPr lang="pl-PL" altLang="pl-PL" sz="2600" b="1" dirty="0">
                <a:latin typeface="Arial" pitchFamily="34" charset="0"/>
                <a:ea typeface="Helvetica Light"/>
              </a:rPr>
              <a:t> </a:t>
            </a:r>
            <a:r>
              <a:rPr lang="pl-PL" altLang="pl-PL" sz="2600" b="1" dirty="0">
                <a:latin typeface="Arial Unicode MS" pitchFamily="34" charset="-128"/>
                <a:ea typeface="Helvetica Light"/>
              </a:rPr>
              <a:t>i wydawnictw monografii</a:t>
            </a:r>
          </a:p>
          <a:p>
            <a:pPr marL="450850" indent="-4508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</a:pPr>
            <a:endParaRPr lang="pl-PL" altLang="pl-PL" sz="2600" b="1" dirty="0">
              <a:latin typeface="Arial Unicode MS" pitchFamily="34" charset="-128"/>
              <a:ea typeface="Helvetica Light"/>
            </a:endParaRPr>
          </a:p>
          <a:p>
            <a:pPr marL="450850" indent="-4508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</a:pPr>
            <a:r>
              <a:rPr lang="pl-PL" altLang="pl-PL" sz="2600" b="1" dirty="0">
                <a:latin typeface="Arial Unicode MS" pitchFamily="34" charset="-128"/>
                <a:ea typeface="Helvetica Light"/>
              </a:rPr>
              <a:t>przedstawianie ministrowi propozycji  kategorii naukowej podmiotom poddanym ewaluacji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042" y="1555491"/>
            <a:ext cx="738618" cy="73861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010" y="1044983"/>
            <a:ext cx="768690" cy="76869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678" y="1743825"/>
            <a:ext cx="714442" cy="71444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58" y="2486231"/>
            <a:ext cx="800939" cy="80093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664" y="3388008"/>
            <a:ext cx="1143439" cy="114343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136" y="4577810"/>
            <a:ext cx="1737084" cy="1737084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9880383" y="4641639"/>
            <a:ext cx="762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Arial Black" panose="020B0A040201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16635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2225952" y="516055"/>
            <a:ext cx="6981825" cy="843261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Skład Komisji Ewaluacji Nauki</a:t>
            </a:r>
            <a:endParaRPr lang="en-US" altLang="pl-PL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403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5" y="194735"/>
            <a:ext cx="1510677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05" y="2518932"/>
            <a:ext cx="2281668" cy="2281668"/>
          </a:xfrm>
          <a:prstGeom prst="rect">
            <a:avLst/>
          </a:prstGeom>
        </p:spPr>
      </p:pic>
      <p:sp>
        <p:nvSpPr>
          <p:cNvPr id="4" name="Strzałka w górę 3"/>
          <p:cNvSpPr/>
          <p:nvPr/>
        </p:nvSpPr>
        <p:spPr>
          <a:xfrm rot="3446905">
            <a:off x="4722734" y="1939670"/>
            <a:ext cx="495300" cy="1158524"/>
          </a:xfrm>
          <a:prstGeom prst="upArrow">
            <a:avLst>
              <a:gd name="adj1" fmla="val 50000"/>
              <a:gd name="adj2" fmla="val 98077"/>
            </a:avLst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górę 7"/>
          <p:cNvSpPr/>
          <p:nvPr/>
        </p:nvSpPr>
        <p:spPr>
          <a:xfrm rot="7100530">
            <a:off x="4618624" y="3995076"/>
            <a:ext cx="495300" cy="1158524"/>
          </a:xfrm>
          <a:prstGeom prst="upArrow">
            <a:avLst>
              <a:gd name="adj1" fmla="val 50000"/>
              <a:gd name="adj2" fmla="val 98077"/>
            </a:avLst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088" y="1359316"/>
            <a:ext cx="1105761" cy="1105761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463" y="1359315"/>
            <a:ext cx="1105761" cy="1105761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896" y="1357416"/>
            <a:ext cx="1105761" cy="1105761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493" y="2199794"/>
            <a:ext cx="530565" cy="530565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087" y="3964454"/>
            <a:ext cx="1476375" cy="1476375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7260356" y="4164031"/>
            <a:ext cx="23313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latin typeface="Arial Black" panose="020B0A04020102020204" pitchFamily="34" charset="0"/>
              </a:rPr>
              <a:t>7 osób z doświadczeniem w zakresie polityki naukowej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5219267" y="2800450"/>
            <a:ext cx="50101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pl-PL" altLang="pl-PL" sz="1600" b="1" dirty="0">
                <a:latin typeface="Arial" pitchFamily="34" charset="0"/>
              </a:rPr>
              <a:t>Po 3 przedstawicieli poszczególnych dziedzin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2562059" y="2199793"/>
            <a:ext cx="1168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>
                <a:solidFill>
                  <a:srgbClr val="FF0000"/>
                </a:solidFill>
                <a:latin typeface="Arial Black" panose="020B0A04020102020204" pitchFamily="34" charset="0"/>
              </a:rPr>
              <a:t>KEN</a:t>
            </a: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99" y="2199793"/>
            <a:ext cx="633936" cy="633936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649" y="2167186"/>
            <a:ext cx="563173" cy="563173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639" y="2276317"/>
            <a:ext cx="557412" cy="55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6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3273427" y="446618"/>
            <a:ext cx="5102225" cy="861483"/>
          </a:xfrm>
        </p:spPr>
        <p:txBody>
          <a:bodyPr/>
          <a:lstStyle/>
          <a:p>
            <a:pPr algn="ctr"/>
            <a:r>
              <a:rPr lang="pl-PL" altLang="pl-PL" sz="32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Komisja Ewaluacji Nauki</a:t>
            </a:r>
            <a:endParaRPr lang="en-US" altLang="pl-PL" sz="3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5059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82956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2390777" y="1881718"/>
            <a:ext cx="6667499" cy="3852609"/>
          </a:xfrm>
        </p:spPr>
        <p:txBody>
          <a:bodyPr rtlCol="0">
            <a:noAutofit/>
          </a:bodyPr>
          <a:lstStyle/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altLang="pl-PL" sz="2500" b="1" dirty="0">
                <a:latin typeface="Arial" pitchFamily="34" charset="0"/>
                <a:cs typeface="Arial" pitchFamily="34" charset="0"/>
              </a:rPr>
              <a:t>Nowe warunki członkostwa:</a:t>
            </a:r>
          </a:p>
          <a:p>
            <a:pPr marL="342900" indent="-34290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pl-PL" altLang="pl-PL" sz="2500" dirty="0">
                <a:latin typeface="Arial" pitchFamily="34" charset="0"/>
                <a:cs typeface="Arial" pitchFamily="34" charset="0"/>
              </a:rPr>
              <a:t>aktywne uczestnictwo w realizacji badań naukowych i znaczące osiągnięcia </a:t>
            </a:r>
          </a:p>
          <a:p>
            <a:pPr marL="357188" indent="-357188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q"/>
              <a:defRPr/>
            </a:pPr>
            <a:r>
              <a:rPr lang="pl-PL" altLang="pl-PL" sz="2500" dirty="0">
                <a:latin typeface="Arial" pitchFamily="34" charset="0"/>
                <a:cs typeface="Arial" pitchFamily="34" charset="0"/>
              </a:rPr>
              <a:t>nieukończony 70. rok życia do dnia rozpoczęcia kadencji Komisji</a:t>
            </a:r>
          </a:p>
          <a:p>
            <a:pPr marL="357188" indent="-357188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q"/>
              <a:defRPr/>
            </a:pPr>
            <a:r>
              <a:rPr lang="pl-PL" altLang="pl-PL" sz="2500" dirty="0">
                <a:latin typeface="Arial" pitchFamily="34" charset="0"/>
                <a:cs typeface="Arial" pitchFamily="34" charset="0"/>
              </a:rPr>
              <a:t>brak zatrudnienia i pełnienia służby w okresie od dnia 22 lipca 1944 r. do dnia 31 lipca 1990 r. w organach bezpieczeństwa państwa oraz nie współpracowanie z tymi organami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340" y="3122482"/>
            <a:ext cx="839060" cy="83906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340" y="4208332"/>
            <a:ext cx="839060" cy="83906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786" y="2066925"/>
            <a:ext cx="948168" cy="94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6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11"/>
          </p:nvPr>
        </p:nvSpPr>
        <p:spPr>
          <a:xfrm>
            <a:off x="2685636" y="2029465"/>
            <a:ext cx="6737480" cy="29112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5400" b="1" dirty="0">
                <a:latin typeface="Arial" panose="020B0604020202020204" pitchFamily="34" charset="0"/>
                <a:cs typeface="Arial" panose="020B0604020202020204" pitchFamily="34" charset="0"/>
              </a:rPr>
              <a:t>DZIĘKUJĘ ZA UWAGĘ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952" y="451828"/>
            <a:ext cx="1918527" cy="85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96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/>
          <p:nvPr/>
        </p:nvSpPr>
        <p:spPr>
          <a:xfrm>
            <a:off x="1908315" y="1072079"/>
            <a:ext cx="4081099" cy="511554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Prostokąt zaokrąglony 39"/>
          <p:cNvSpPr/>
          <p:nvPr/>
        </p:nvSpPr>
        <p:spPr>
          <a:xfrm>
            <a:off x="1908315" y="1679554"/>
            <a:ext cx="4081099" cy="4508073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691" y="-219049"/>
            <a:ext cx="5565912" cy="1050579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EWALUACJA przyznawanie kategorii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204" name="Text Placeholder 2"/>
          <p:cNvSpPr>
            <a:spLocks noGrp="1"/>
          </p:cNvSpPr>
          <p:nvPr>
            <p:ph type="body" sz="half" idx="11"/>
          </p:nvPr>
        </p:nvSpPr>
        <p:spPr>
          <a:xfrm>
            <a:off x="1908315" y="1731619"/>
            <a:ext cx="8262801" cy="4580283"/>
          </a:xfrm>
        </p:spPr>
        <p:txBody>
          <a:bodyPr/>
          <a:lstStyle/>
          <a:p>
            <a:pPr marL="0" indent="0" algn="ctr">
              <a:lnSpc>
                <a:spcPct val="110000"/>
              </a:lnSpc>
              <a:buNone/>
            </a:pPr>
            <a:r>
              <a:rPr lang="pl-PL" altLang="pl-PL" sz="1600" b="1" dirty="0">
                <a:latin typeface="Helvetica" pitchFamily="34" charset="0"/>
                <a:cs typeface="Helvetica" pitchFamily="34" charset="0"/>
              </a:rPr>
              <a:t>  </a:t>
            </a:r>
            <a:endParaRPr lang="en-US" altLang="pl-PL" sz="1600" b="1" dirty="0">
              <a:solidFill>
                <a:srgbClr val="E81B29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51230" name="Picture 2" descr="Logotyp Ministerstwa Nauki i Szkolnictwa Wyższe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3" y="274641"/>
            <a:ext cx="19415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1908315" y="1072079"/>
            <a:ext cx="4081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Arial" panose="020B0604020202020204" pitchFamily="34" charset="0"/>
              </a:rPr>
              <a:t>Przepisy dotychczasowe</a:t>
            </a:r>
          </a:p>
          <a:p>
            <a:pPr algn="ctr"/>
            <a:r>
              <a:rPr lang="pl-PL" sz="1600" b="1" dirty="0">
                <a:latin typeface="Arial" panose="020B0604020202020204" pitchFamily="34" charset="0"/>
              </a:rPr>
              <a:t>(kategorie dla jednostek naukowych)</a:t>
            </a:r>
          </a:p>
        </p:txBody>
      </p:sp>
      <p:sp>
        <p:nvSpPr>
          <p:cNvPr id="60" name="Prostokąt zaokrąglony 59"/>
          <p:cNvSpPr/>
          <p:nvPr/>
        </p:nvSpPr>
        <p:spPr>
          <a:xfrm>
            <a:off x="2898100" y="3107281"/>
            <a:ext cx="2165695" cy="97244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23" y="1754256"/>
            <a:ext cx="845480" cy="845480"/>
          </a:xfrm>
          <a:prstGeom prst="rect">
            <a:avLst/>
          </a:prstGeom>
        </p:spPr>
      </p:pic>
      <p:pic>
        <p:nvPicPr>
          <p:cNvPr id="43" name="Obraz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297" y="2026042"/>
            <a:ext cx="530393" cy="530393"/>
          </a:xfrm>
          <a:prstGeom prst="rect">
            <a:avLst/>
          </a:prstGeom>
        </p:spPr>
      </p:pic>
      <p:pic>
        <p:nvPicPr>
          <p:cNvPr id="45" name="Obraz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038" y="2026042"/>
            <a:ext cx="530393" cy="530393"/>
          </a:xfrm>
          <a:prstGeom prst="rect">
            <a:avLst/>
          </a:prstGeom>
        </p:spPr>
      </p:pic>
      <p:sp>
        <p:nvSpPr>
          <p:cNvPr id="46" name="pole tekstowe 45"/>
          <p:cNvSpPr txBox="1"/>
          <p:nvPr/>
        </p:nvSpPr>
        <p:spPr>
          <a:xfrm>
            <a:off x="2066079" y="2502189"/>
            <a:ext cx="3765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Arial" panose="020B0604020202020204" pitchFamily="34" charset="0"/>
              </a:rPr>
              <a:t>Uczelnia</a:t>
            </a:r>
            <a:endParaRPr lang="pl-PL" b="1" dirty="0">
              <a:latin typeface="Arial" panose="020B0604020202020204" pitchFamily="34" charset="0"/>
            </a:endParaRPr>
          </a:p>
        </p:txBody>
      </p:sp>
      <p:pic>
        <p:nvPicPr>
          <p:cNvPr id="48" name="Obraz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489" y="3339655"/>
            <a:ext cx="530393" cy="53039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14" y="3086209"/>
            <a:ext cx="535875" cy="535875"/>
          </a:xfrm>
          <a:prstGeom prst="rect">
            <a:avLst/>
          </a:prstGeom>
        </p:spPr>
      </p:pic>
      <p:sp>
        <p:nvSpPr>
          <p:cNvPr id="65" name="Prostokąt zaokrąglony 64"/>
          <p:cNvSpPr/>
          <p:nvPr/>
        </p:nvSpPr>
        <p:spPr>
          <a:xfrm>
            <a:off x="2898100" y="4115301"/>
            <a:ext cx="2165694" cy="97244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6" name="Prostokąt zaokrąglony 65"/>
          <p:cNvSpPr/>
          <p:nvPr/>
        </p:nvSpPr>
        <p:spPr>
          <a:xfrm>
            <a:off x="2898101" y="5128056"/>
            <a:ext cx="2165693" cy="97244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9" name="Obraz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177" y="4316378"/>
            <a:ext cx="530393" cy="530393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39" y="3589262"/>
            <a:ext cx="462977" cy="462977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843" y="4637696"/>
            <a:ext cx="449367" cy="449367"/>
          </a:xfrm>
          <a:prstGeom prst="rect">
            <a:avLst/>
          </a:prstGeom>
        </p:spPr>
      </p:pic>
      <p:pic>
        <p:nvPicPr>
          <p:cNvPr id="54" name="Obraz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589" y="4102336"/>
            <a:ext cx="535875" cy="535875"/>
          </a:xfrm>
          <a:prstGeom prst="rect">
            <a:avLst/>
          </a:prstGeom>
        </p:spPr>
      </p:pic>
      <p:pic>
        <p:nvPicPr>
          <p:cNvPr id="56" name="Obraz 5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961" y="5641748"/>
            <a:ext cx="449367" cy="449367"/>
          </a:xfrm>
          <a:prstGeom prst="rect">
            <a:avLst/>
          </a:prstGeom>
        </p:spPr>
      </p:pic>
      <p:pic>
        <p:nvPicPr>
          <p:cNvPr id="58" name="Obraz 5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39" y="5157342"/>
            <a:ext cx="462977" cy="462977"/>
          </a:xfrm>
          <a:prstGeom prst="rect">
            <a:avLst/>
          </a:prstGeom>
        </p:spPr>
      </p:pic>
      <p:pic>
        <p:nvPicPr>
          <p:cNvPr id="50" name="Obraz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676" y="5302214"/>
            <a:ext cx="530393" cy="530393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2922770" y="3386448"/>
            <a:ext cx="460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67" name="pole tekstowe 66"/>
          <p:cNvSpPr txBox="1"/>
          <p:nvPr/>
        </p:nvSpPr>
        <p:spPr>
          <a:xfrm>
            <a:off x="2925521" y="4371935"/>
            <a:ext cx="460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68" name="pole tekstowe 67"/>
          <p:cNvSpPr txBox="1"/>
          <p:nvPr/>
        </p:nvSpPr>
        <p:spPr>
          <a:xfrm>
            <a:off x="2925521" y="5370457"/>
            <a:ext cx="460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76" name="pole tekstowe 75"/>
          <p:cNvSpPr txBox="1"/>
          <p:nvPr/>
        </p:nvSpPr>
        <p:spPr>
          <a:xfrm>
            <a:off x="4462808" y="3118211"/>
            <a:ext cx="637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7030A0"/>
                </a:solidFill>
                <a:latin typeface="Arial Black" panose="020B0A04020102020204" pitchFamily="34" charset="0"/>
              </a:rPr>
              <a:t>11</a:t>
            </a:r>
          </a:p>
        </p:txBody>
      </p:sp>
      <p:sp>
        <p:nvSpPr>
          <p:cNvPr id="77" name="pole tekstowe 76"/>
          <p:cNvSpPr txBox="1"/>
          <p:nvPr/>
        </p:nvSpPr>
        <p:spPr>
          <a:xfrm>
            <a:off x="4462937" y="3590555"/>
            <a:ext cx="637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12</a:t>
            </a:r>
            <a:endParaRPr lang="pl-PL" sz="24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8" name="pole tekstowe 77"/>
          <p:cNvSpPr txBox="1"/>
          <p:nvPr/>
        </p:nvSpPr>
        <p:spPr>
          <a:xfrm>
            <a:off x="4496177" y="4141506"/>
            <a:ext cx="637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23</a:t>
            </a:r>
            <a:endParaRPr lang="pl-PL" sz="24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79" name="pole tekstowe 78"/>
          <p:cNvSpPr txBox="1"/>
          <p:nvPr/>
        </p:nvSpPr>
        <p:spPr>
          <a:xfrm>
            <a:off x="4589125" y="4607772"/>
            <a:ext cx="510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5</a:t>
            </a:r>
            <a:endParaRPr lang="pl-PL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0" name="pole tekstowe 79"/>
          <p:cNvSpPr txBox="1"/>
          <p:nvPr/>
        </p:nvSpPr>
        <p:spPr>
          <a:xfrm>
            <a:off x="4589125" y="5158654"/>
            <a:ext cx="637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8</a:t>
            </a:r>
            <a:endParaRPr lang="pl-PL" sz="24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1" name="pole tekstowe 80"/>
          <p:cNvSpPr txBox="1"/>
          <p:nvPr/>
        </p:nvSpPr>
        <p:spPr>
          <a:xfrm>
            <a:off x="4592203" y="5613010"/>
            <a:ext cx="637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221" y="2870973"/>
            <a:ext cx="321497" cy="321497"/>
          </a:xfrm>
          <a:prstGeom prst="rect">
            <a:avLst/>
          </a:prstGeom>
        </p:spPr>
      </p:pic>
      <p:cxnSp>
        <p:nvCxnSpPr>
          <p:cNvPr id="22" name="Łącznik prosty 21"/>
          <p:cNvCxnSpPr/>
          <p:nvPr/>
        </p:nvCxnSpPr>
        <p:spPr>
          <a:xfrm>
            <a:off x="2645963" y="2277586"/>
            <a:ext cx="0" cy="3300351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Łącznik prosty 81"/>
          <p:cNvCxnSpPr/>
          <p:nvPr/>
        </p:nvCxnSpPr>
        <p:spPr>
          <a:xfrm flipH="1">
            <a:off x="2645963" y="2277585"/>
            <a:ext cx="40272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>
            <a:endCxn id="60" idx="1"/>
          </p:cNvCxnSpPr>
          <p:nvPr/>
        </p:nvCxnSpPr>
        <p:spPr>
          <a:xfrm>
            <a:off x="2645963" y="3593503"/>
            <a:ext cx="252136" cy="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Łącznik prosty ze strzałką 82"/>
          <p:cNvCxnSpPr/>
          <p:nvPr/>
        </p:nvCxnSpPr>
        <p:spPr>
          <a:xfrm>
            <a:off x="2645963" y="4614175"/>
            <a:ext cx="252136" cy="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Łącznik prosty ze strzałką 83"/>
          <p:cNvCxnSpPr/>
          <p:nvPr/>
        </p:nvCxnSpPr>
        <p:spPr>
          <a:xfrm>
            <a:off x="2645963" y="5577936"/>
            <a:ext cx="252136" cy="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Prostokąt zaokrąglony 84"/>
          <p:cNvSpPr/>
          <p:nvPr/>
        </p:nvSpPr>
        <p:spPr>
          <a:xfrm>
            <a:off x="6226402" y="1063664"/>
            <a:ext cx="4081099" cy="511554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6" name="Prostokąt zaokrąglony 85"/>
          <p:cNvSpPr/>
          <p:nvPr/>
        </p:nvSpPr>
        <p:spPr>
          <a:xfrm>
            <a:off x="6226402" y="1671139"/>
            <a:ext cx="4081099" cy="4508073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7" name="pole tekstowe 86"/>
          <p:cNvSpPr txBox="1"/>
          <p:nvPr/>
        </p:nvSpPr>
        <p:spPr>
          <a:xfrm>
            <a:off x="6226402" y="1063664"/>
            <a:ext cx="4081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Arial" panose="020B0604020202020204" pitchFamily="34" charset="0"/>
              </a:rPr>
              <a:t>Nowe przepisy</a:t>
            </a:r>
          </a:p>
          <a:p>
            <a:pPr algn="ctr"/>
            <a:r>
              <a:rPr lang="pl-PL" sz="1600" b="1" dirty="0">
                <a:latin typeface="Arial" panose="020B0604020202020204" pitchFamily="34" charset="0"/>
              </a:rPr>
              <a:t>(kategorie dla dyscyplin naukowych)</a:t>
            </a:r>
          </a:p>
        </p:txBody>
      </p:sp>
      <p:sp>
        <p:nvSpPr>
          <p:cNvPr id="88" name="Prostokąt zaokrąglony 87"/>
          <p:cNvSpPr/>
          <p:nvPr/>
        </p:nvSpPr>
        <p:spPr>
          <a:xfrm>
            <a:off x="7216187" y="3098866"/>
            <a:ext cx="2165695" cy="97244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9" name="Obraz 8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210" y="1745841"/>
            <a:ext cx="845480" cy="845480"/>
          </a:xfrm>
          <a:prstGeom prst="rect">
            <a:avLst/>
          </a:prstGeom>
        </p:spPr>
      </p:pic>
      <p:pic>
        <p:nvPicPr>
          <p:cNvPr id="90" name="Obraz 8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384" y="2017627"/>
            <a:ext cx="530393" cy="530393"/>
          </a:xfrm>
          <a:prstGeom prst="rect">
            <a:avLst/>
          </a:prstGeom>
        </p:spPr>
      </p:pic>
      <p:pic>
        <p:nvPicPr>
          <p:cNvPr id="91" name="Obraz 9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125" y="2017627"/>
            <a:ext cx="530393" cy="530393"/>
          </a:xfrm>
          <a:prstGeom prst="rect">
            <a:avLst/>
          </a:prstGeom>
        </p:spPr>
      </p:pic>
      <p:sp>
        <p:nvSpPr>
          <p:cNvPr id="92" name="pole tekstowe 91"/>
          <p:cNvSpPr txBox="1"/>
          <p:nvPr/>
        </p:nvSpPr>
        <p:spPr>
          <a:xfrm>
            <a:off x="6384166" y="2493774"/>
            <a:ext cx="3765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Arial" panose="020B0604020202020204" pitchFamily="34" charset="0"/>
              </a:rPr>
              <a:t>Uczelnia</a:t>
            </a:r>
            <a:endParaRPr lang="pl-PL" b="1" dirty="0">
              <a:latin typeface="Arial" panose="020B0604020202020204" pitchFamily="34" charset="0"/>
            </a:endParaRPr>
          </a:p>
        </p:txBody>
      </p:sp>
      <p:pic>
        <p:nvPicPr>
          <p:cNvPr id="94" name="Obraz 9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741" y="3334173"/>
            <a:ext cx="535875" cy="535875"/>
          </a:xfrm>
          <a:prstGeom prst="rect">
            <a:avLst/>
          </a:prstGeom>
        </p:spPr>
      </p:pic>
      <p:sp>
        <p:nvSpPr>
          <p:cNvPr id="95" name="Prostokąt zaokrąglony 94"/>
          <p:cNvSpPr/>
          <p:nvPr/>
        </p:nvSpPr>
        <p:spPr>
          <a:xfrm>
            <a:off x="7216187" y="4106886"/>
            <a:ext cx="2165694" cy="97244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6" name="Prostokąt zaokrąglony 95"/>
          <p:cNvSpPr/>
          <p:nvPr/>
        </p:nvSpPr>
        <p:spPr>
          <a:xfrm>
            <a:off x="7216188" y="5119641"/>
            <a:ext cx="2165693" cy="97244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1" name="Obraz 10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043" y="5374340"/>
            <a:ext cx="449367" cy="449367"/>
          </a:xfrm>
          <a:prstGeom prst="rect">
            <a:avLst/>
          </a:prstGeom>
        </p:spPr>
      </p:pic>
      <p:pic>
        <p:nvPicPr>
          <p:cNvPr id="102" name="Obraz 10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043" y="4357189"/>
            <a:ext cx="462977" cy="462977"/>
          </a:xfrm>
          <a:prstGeom prst="rect">
            <a:avLst/>
          </a:prstGeom>
        </p:spPr>
      </p:pic>
      <p:sp>
        <p:nvSpPr>
          <p:cNvPr id="104" name="pole tekstowe 103"/>
          <p:cNvSpPr txBox="1"/>
          <p:nvPr/>
        </p:nvSpPr>
        <p:spPr>
          <a:xfrm>
            <a:off x="7240857" y="3378033"/>
            <a:ext cx="460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105" name="pole tekstowe 104"/>
          <p:cNvSpPr txBox="1"/>
          <p:nvPr/>
        </p:nvSpPr>
        <p:spPr>
          <a:xfrm>
            <a:off x="7243608" y="4363520"/>
            <a:ext cx="460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106" name="pole tekstowe 105"/>
          <p:cNvSpPr txBox="1"/>
          <p:nvPr/>
        </p:nvSpPr>
        <p:spPr>
          <a:xfrm>
            <a:off x="7322084" y="5338689"/>
            <a:ext cx="460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 Black" panose="020B0A04020102020204" pitchFamily="34" charset="0"/>
              </a:rPr>
              <a:t>-</a:t>
            </a:r>
          </a:p>
        </p:txBody>
      </p:sp>
      <p:sp>
        <p:nvSpPr>
          <p:cNvPr id="107" name="pole tekstowe 106"/>
          <p:cNvSpPr txBox="1"/>
          <p:nvPr/>
        </p:nvSpPr>
        <p:spPr>
          <a:xfrm>
            <a:off x="8780895" y="3391251"/>
            <a:ext cx="637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34</a:t>
            </a:r>
            <a:endParaRPr lang="pl-PL" sz="24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109" name="pole tekstowe 108"/>
          <p:cNvSpPr txBox="1"/>
          <p:nvPr/>
        </p:nvSpPr>
        <p:spPr>
          <a:xfrm>
            <a:off x="8781024" y="4366260"/>
            <a:ext cx="637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20</a:t>
            </a:r>
            <a:endParaRPr lang="pl-PL" sz="24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1" name="pole tekstowe 110"/>
          <p:cNvSpPr txBox="1"/>
          <p:nvPr/>
        </p:nvSpPr>
        <p:spPr>
          <a:xfrm>
            <a:off x="8898727" y="5365105"/>
            <a:ext cx="637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9</a:t>
            </a:r>
          </a:p>
        </p:txBody>
      </p:sp>
      <p:pic>
        <p:nvPicPr>
          <p:cNvPr id="113" name="Obraz 1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308" y="2862558"/>
            <a:ext cx="321497" cy="321497"/>
          </a:xfrm>
          <a:prstGeom prst="rect">
            <a:avLst/>
          </a:prstGeom>
        </p:spPr>
      </p:pic>
      <p:cxnSp>
        <p:nvCxnSpPr>
          <p:cNvPr id="114" name="Łącznik prosty 113"/>
          <p:cNvCxnSpPr/>
          <p:nvPr/>
        </p:nvCxnSpPr>
        <p:spPr>
          <a:xfrm>
            <a:off x="9638403" y="2271051"/>
            <a:ext cx="0" cy="3300351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5" name="Łącznik prosty 114"/>
          <p:cNvCxnSpPr/>
          <p:nvPr/>
        </p:nvCxnSpPr>
        <p:spPr>
          <a:xfrm flipH="1">
            <a:off x="9235675" y="2277585"/>
            <a:ext cx="40272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8" name="Łącznik prosty ze strzałką 117"/>
          <p:cNvCxnSpPr/>
          <p:nvPr/>
        </p:nvCxnSpPr>
        <p:spPr>
          <a:xfrm flipH="1">
            <a:off x="9381880" y="5571401"/>
            <a:ext cx="249084" cy="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4" name="Łącznik prosty ze strzałką 153"/>
          <p:cNvCxnSpPr/>
          <p:nvPr/>
        </p:nvCxnSpPr>
        <p:spPr>
          <a:xfrm flipH="1">
            <a:off x="9381880" y="4594588"/>
            <a:ext cx="249084" cy="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5" name="Łącznik prosty ze strzałką 154"/>
          <p:cNvCxnSpPr/>
          <p:nvPr/>
        </p:nvCxnSpPr>
        <p:spPr>
          <a:xfrm flipH="1">
            <a:off x="9381881" y="3579875"/>
            <a:ext cx="249084" cy="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200" name="Łącznik prosty ze strzałką 51199"/>
          <p:cNvCxnSpPr>
            <a:stCxn id="76" idx="3"/>
            <a:endCxn id="88" idx="1"/>
          </p:cNvCxnSpPr>
          <p:nvPr/>
        </p:nvCxnSpPr>
        <p:spPr>
          <a:xfrm>
            <a:off x="5100678" y="3349044"/>
            <a:ext cx="2115508" cy="236045"/>
          </a:xfrm>
          <a:prstGeom prst="straightConnector1">
            <a:avLst/>
          </a:prstGeom>
          <a:ln w="76200">
            <a:solidFill>
              <a:srgbClr val="7030A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Łącznik prosty ze strzałką 158"/>
          <p:cNvCxnSpPr>
            <a:endCxn id="88" idx="1"/>
          </p:cNvCxnSpPr>
          <p:nvPr/>
        </p:nvCxnSpPr>
        <p:spPr>
          <a:xfrm flipV="1">
            <a:off x="5134096" y="3585088"/>
            <a:ext cx="2082091" cy="828524"/>
          </a:xfrm>
          <a:prstGeom prst="straightConnector1">
            <a:avLst/>
          </a:prstGeom>
          <a:ln w="76200">
            <a:solidFill>
              <a:srgbClr val="7030A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Łącznik prosty ze strzałką 160"/>
          <p:cNvCxnSpPr>
            <a:endCxn id="95" idx="1"/>
          </p:cNvCxnSpPr>
          <p:nvPr/>
        </p:nvCxnSpPr>
        <p:spPr>
          <a:xfrm>
            <a:off x="5109923" y="3801684"/>
            <a:ext cx="2106265" cy="791425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Łącznik prosty ze strzałką 162"/>
          <p:cNvCxnSpPr>
            <a:endCxn id="95" idx="1"/>
          </p:cNvCxnSpPr>
          <p:nvPr/>
        </p:nvCxnSpPr>
        <p:spPr>
          <a:xfrm flipV="1">
            <a:off x="5134095" y="4593109"/>
            <a:ext cx="2082092" cy="796377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Łącznik prosty ze strzałką 164"/>
          <p:cNvCxnSpPr>
            <a:endCxn id="96" idx="1"/>
          </p:cNvCxnSpPr>
          <p:nvPr/>
        </p:nvCxnSpPr>
        <p:spPr>
          <a:xfrm flipV="1">
            <a:off x="5099377" y="5605863"/>
            <a:ext cx="2116811" cy="19449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Łącznik prosty ze strzałką 166"/>
          <p:cNvCxnSpPr>
            <a:endCxn id="96" idx="1"/>
          </p:cNvCxnSpPr>
          <p:nvPr/>
        </p:nvCxnSpPr>
        <p:spPr>
          <a:xfrm>
            <a:off x="5106127" y="4799987"/>
            <a:ext cx="2110060" cy="805877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18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nalezione obrazy dla zapytania jabłka i grusz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635" y="764327"/>
            <a:ext cx="6408998" cy="534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3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2177" y="446619"/>
            <a:ext cx="4797425" cy="1301749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EWALUACJA </a:t>
            </a:r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w</a:t>
            </a:r>
            <a:r>
              <a:rPr lang="pl-PL" altLang="pl-P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ymogi </a:t>
            </a:r>
            <a:r>
              <a:rPr lang="pl-PL" altLang="pl-PL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formalne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174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Placeholder 2"/>
          <p:cNvSpPr>
            <a:spLocks noGrp="1"/>
          </p:cNvSpPr>
          <p:nvPr>
            <p:ph type="body" sz="half" idx="11"/>
          </p:nvPr>
        </p:nvSpPr>
        <p:spPr>
          <a:xfrm>
            <a:off x="1310055" y="2133601"/>
            <a:ext cx="5662246" cy="2561491"/>
          </a:xfrm>
        </p:spPr>
        <p:txBody>
          <a:bodyPr>
            <a:normAutofit/>
          </a:bodyPr>
          <a:lstStyle/>
          <a:p>
            <a:pPr marL="284163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pl-PL" altLang="pl-PL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Zatrudnienie </a:t>
            </a:r>
            <a:r>
              <a:rPr lang="pl-PL" altLang="pl-PL" sz="20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 najmniej 12 pracowników </a:t>
            </a:r>
            <a:r>
              <a:rPr lang="pl-PL" altLang="pl-PL" sz="2000" b="1" u="sng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prowadzących działalność naukową </a:t>
            </a:r>
            <a:r>
              <a:rPr lang="pl-PL" altLang="pl-PL" sz="20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 danej dyscyplinie, </a:t>
            </a:r>
            <a:r>
              <a:rPr lang="pl-PL" altLang="pl-PL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 przeliczeniu na pełny wymiar czasu pracy związanej z prowadzeniem działalności naukowej w tej dyscyplinie;</a:t>
            </a:r>
          </a:p>
          <a:p>
            <a:pPr marL="284163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pl-PL" altLang="pl-PL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Brane pod uwagę </a:t>
            </a:r>
            <a:r>
              <a:rPr lang="pl-PL" altLang="pl-PL" sz="20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osiągnięcia wszystkich pracowników prowadzących działalność naukową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endParaRPr lang="pl-PL" altLang="pl-PL" sz="24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2105158"/>
            <a:ext cx="952633" cy="952633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7602071" y="2288320"/>
            <a:ext cx="711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Arial Black" panose="020B0A04020102020204" pitchFamily="34" charset="0"/>
              </a:rPr>
              <a:t>Min.12</a:t>
            </a:r>
            <a:endParaRPr lang="pl-PL" b="1" dirty="0">
              <a:latin typeface="Arial Black" panose="020B0A040201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234" y="2343547"/>
            <a:ext cx="535875" cy="53587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584334"/>
            <a:ext cx="952633" cy="95263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233" y="3584334"/>
            <a:ext cx="927773" cy="9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0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2176" y="446619"/>
            <a:ext cx="5420672" cy="1301749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Pracownik prowadzący działalność naukową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174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Placeholder 2"/>
          <p:cNvSpPr>
            <a:spLocks noGrp="1"/>
          </p:cNvSpPr>
          <p:nvPr>
            <p:ph type="body" sz="half" idx="11"/>
          </p:nvPr>
        </p:nvSpPr>
        <p:spPr>
          <a:xfrm>
            <a:off x="1002323" y="1848153"/>
            <a:ext cx="10093569" cy="39243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1) nauczyciel akademicki  zatrudniony w grupie pracowników </a:t>
            </a:r>
            <a:r>
              <a:rPr lang="pl-PL" sz="20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badawczych lub badawczo-dydaktycznych</a:t>
            </a:r>
            <a:r>
              <a:rPr lang="pl-PL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pl-PL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2) pracownik zatrudniony na stanowisku </a:t>
            </a:r>
            <a:r>
              <a:rPr lang="pl-PL" sz="20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pracownika naukowego </a:t>
            </a:r>
            <a:r>
              <a:rPr lang="pl-PL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 instytucie naukowym PAN, lub w instytucie badawczym; </a:t>
            </a:r>
          </a:p>
          <a:p>
            <a:pPr>
              <a:lnSpc>
                <a:spcPct val="100000"/>
              </a:lnSpc>
            </a:pPr>
            <a:r>
              <a:rPr lang="pl-PL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3) pracownik zatrudniony w podmiocie, o którym mowa w art. 7 ust. 1 pkt 8 (prowadzący głównie działalność naukową w sposób samodzielny i ciągły), posiadającym siedzibę na terytorium RP, na stanowisku naukowym, badawczym lub innym, jeżeli do obowiązków pracownika należy prowadzenie działalności naukowej;</a:t>
            </a:r>
          </a:p>
          <a:p>
            <a:pPr>
              <a:lnSpc>
                <a:spcPct val="100000"/>
              </a:lnSpc>
            </a:pPr>
            <a:r>
              <a:rPr lang="pl-PL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4) pracownik zatrudniony na </a:t>
            </a:r>
            <a:r>
              <a:rPr lang="pl-PL" sz="20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stanowisku innym niż powyższe jeżeli faktycznie prowadzi działalność naukową oraz złoży oświadczenia o reprezentowanych dyscyplinach i o zaliczeniu do liczby N</a:t>
            </a:r>
            <a:r>
              <a:rPr lang="pl-PL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pl-PL" altLang="pl-PL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762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13141</TotalTime>
  <Words>2538</Words>
  <Application>Microsoft Office PowerPoint</Application>
  <PresentationFormat>Niestandardowy</PresentationFormat>
  <Paragraphs>381</Paragraphs>
  <Slides>54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54</vt:i4>
      </vt:variant>
    </vt:vector>
  </HeadingPairs>
  <TitlesOfParts>
    <vt:vector size="55" baseType="lpstr">
      <vt:lpstr>Motyw pakietu Office</vt:lpstr>
      <vt:lpstr>Prezentacja programu PowerPoint</vt:lpstr>
      <vt:lpstr>PODSTAWOWE REGULACJE PRAWNE DOTYCZĄCE EWALUACJI</vt:lpstr>
      <vt:lpstr>Klarowność vs sprawiedliwość ewaluacji</vt:lpstr>
      <vt:lpstr>Terminy ewaluacji działalności naukowej</vt:lpstr>
      <vt:lpstr>PODMIOTY EWALUOWANE</vt:lpstr>
      <vt:lpstr>EWALUACJA przyznawanie kategorii</vt:lpstr>
      <vt:lpstr>Prezentacja programu PowerPoint</vt:lpstr>
      <vt:lpstr>EWALUACJA  wymogi formalne</vt:lpstr>
      <vt:lpstr>Pracownik prowadzący działalność naukową</vt:lpstr>
      <vt:lpstr>EWALUACJA  problem pracowników poniżej 12</vt:lpstr>
      <vt:lpstr>EWALUACJA  - waga kryteriów</vt:lpstr>
      <vt:lpstr>KRYTERIUM I</vt:lpstr>
      <vt:lpstr>„Gwiazdy publikacyjne” vs N0</vt:lpstr>
      <vt:lpstr>Wykaz czasopism  i wykaz wydawnictw</vt:lpstr>
      <vt:lpstr>Liczba zakładanych czasopism rocznie</vt:lpstr>
      <vt:lpstr>Program „Wsparcie dla czasopism naukowych” </vt:lpstr>
      <vt:lpstr>Wykaz czasopism i wykaz wydawców</vt:lpstr>
      <vt:lpstr>EWALUACJA  ocena publikacji</vt:lpstr>
      <vt:lpstr>EWALUACJA  ocena publikacji</vt:lpstr>
      <vt:lpstr>EWALUACJA  ocena publikacji</vt:lpstr>
      <vt:lpstr>EWALUACJA  ocena publikacji</vt:lpstr>
      <vt:lpstr>Publikacje wieloautorskie</vt:lpstr>
      <vt:lpstr>Publikacje wieloautorskie</vt:lpstr>
      <vt:lpstr>EWALUACJA patenty</vt:lpstr>
      <vt:lpstr>EWALUACJA patenty i prawa ochronne</vt:lpstr>
      <vt:lpstr>KRYTERIUM II</vt:lpstr>
      <vt:lpstr>KRYTERIUM II - projekty</vt:lpstr>
      <vt:lpstr>KRYTERIUM II – projekty – modyfikacje punktacji</vt:lpstr>
      <vt:lpstr>KRYTERIUM II – projekty – modyfikacje punktacji</vt:lpstr>
      <vt:lpstr>KRYTERIUM II –  komercjalizacja i inne prace naukowe</vt:lpstr>
      <vt:lpstr>KRYTERIUM II - konsorcja</vt:lpstr>
      <vt:lpstr>KRYTERIUM III liczba uwzględnianych opisów wpływu</vt:lpstr>
      <vt:lpstr>KRYTERIUM III zasięg i znacznie wpływu</vt:lpstr>
      <vt:lpstr>KRYTERIUM III – modyfikator interdyscyplinarności</vt:lpstr>
      <vt:lpstr>EWALUACJA  - normalizacja wyników</vt:lpstr>
      <vt:lpstr>3 Oświadczenia</vt:lpstr>
      <vt:lpstr>Oświadczenia – sankcje MINUS 3</vt:lpstr>
      <vt:lpstr>Oświadczenia – sankcje MINUS 3 - wyłączenie</vt:lpstr>
      <vt:lpstr>Oświadczenia – sankcje MINUS 6</vt:lpstr>
      <vt:lpstr>Oświadczenia – sankcje MINUS 6 w każdej dyscyplinie</vt:lpstr>
      <vt:lpstr>5 kategorii naukowych</vt:lpstr>
      <vt:lpstr>Kategoria naukowa A+</vt:lpstr>
      <vt:lpstr>Kategoria naukowa A+</vt:lpstr>
      <vt:lpstr>Kategoria naukowa</vt:lpstr>
      <vt:lpstr>Ewaluacja działalności naukowej na rzecz obronności i bezpieczeństwa państwa </vt:lpstr>
      <vt:lpstr>OKRES PRZEJŚCIOWY</vt:lpstr>
      <vt:lpstr>OKRES PRZEJŚCIOWY</vt:lpstr>
      <vt:lpstr>OKRES PRZEJŚCIOWY</vt:lpstr>
      <vt:lpstr>OKRES PRZEJŚCIOWY</vt:lpstr>
      <vt:lpstr>OKRES PRZEJŚCIOWY</vt:lpstr>
      <vt:lpstr>Komisja Ewaluacji Nauki Zadania </vt:lpstr>
      <vt:lpstr>Skład Komisji Ewaluacji Nauki</vt:lpstr>
      <vt:lpstr>Komisja Ewaluacji Nauki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Katarzyna</dc:creator>
  <cp:lastModifiedBy>Dańda Aleksander</cp:lastModifiedBy>
  <cp:revision>357</cp:revision>
  <cp:lastPrinted>2018-11-14T09:51:03Z</cp:lastPrinted>
  <dcterms:created xsi:type="dcterms:W3CDTF">2017-09-04T07:10:50Z</dcterms:created>
  <dcterms:modified xsi:type="dcterms:W3CDTF">2019-01-23T09:18:35Z</dcterms:modified>
</cp:coreProperties>
</file>