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81" r:id="rId2"/>
    <p:sldId id="282" r:id="rId3"/>
    <p:sldId id="351" r:id="rId4"/>
    <p:sldId id="352" r:id="rId5"/>
    <p:sldId id="283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77" r:id="rId31"/>
    <p:sldId id="385" r:id="rId32"/>
    <p:sldId id="379" r:id="rId33"/>
    <p:sldId id="380" r:id="rId34"/>
    <p:sldId id="381" r:id="rId35"/>
    <p:sldId id="382" r:id="rId36"/>
    <p:sldId id="383" r:id="rId37"/>
    <p:sldId id="384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1" r:id="rId46"/>
    <p:sldId id="350" r:id="rId47"/>
    <p:sldId id="325" r:id="rId48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2E"/>
    <a:srgbClr val="33CC33"/>
    <a:srgbClr val="DDDDDD"/>
    <a:srgbClr val="5C607A"/>
    <a:srgbClr val="008B2B"/>
    <a:srgbClr val="0C4686"/>
    <a:srgbClr val="EDBE12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643" autoAdjust="0"/>
  </p:normalViewPr>
  <p:slideViewPr>
    <p:cSldViewPr>
      <p:cViewPr varScale="1">
        <p:scale>
          <a:sx n="120" d="100"/>
          <a:sy n="120" d="100"/>
        </p:scale>
        <p:origin x="127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47BAAB5B-4485-3948-B7CB-AEEE3D05E088}" type="datetimeFigureOut">
              <a:rPr lang="pl-PL"/>
              <a:pPr/>
              <a:t>27.11.2017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D1CD65C-BC78-A24A-BEF8-2A48584BAEC1}" type="slidenum">
              <a:rPr lang="pl-PL"/>
              <a:pPr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6125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pl-PL">
              <a:latin typeface="Corbel" charset="0"/>
              <a:cs typeface="Corbel" charset="0"/>
            </a:endParaRPr>
          </a:p>
          <a:p>
            <a:pPr>
              <a:spcBef>
                <a:spcPct val="0"/>
              </a:spcBef>
            </a:pPr>
            <a:endParaRPr lang="pl-PL">
              <a:latin typeface="Calibri" charset="0"/>
              <a:cs typeface="Corbel" charset="0"/>
            </a:endParaRPr>
          </a:p>
        </p:txBody>
      </p:sp>
      <p:sp>
        <p:nvSpPr>
          <p:cNvPr id="512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C73F36A1-7CBE-534A-B8F1-2528EF8FD131}" type="slidenum">
              <a:rPr lang="pl-PL"/>
              <a:pPr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0935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hyperlink" Target="http://katfin.ue.wroc.pl/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brama 19a copy copy.JP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3366CC">
                <a:tint val="45000"/>
                <a:satMod val="400000"/>
              </a:srgbClr>
            </a:duotone>
          </a:blip>
          <a:srcRect l="982" r="448"/>
          <a:stretch>
            <a:fillRect/>
          </a:stretch>
        </p:blipFill>
        <p:spPr bwMode="auto">
          <a:xfrm>
            <a:off x="0" y="1989384"/>
            <a:ext cx="9144000" cy="48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8" descr="logo poziom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65113"/>
            <a:ext cx="57038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8"/>
          <p:cNvSpPr/>
          <p:nvPr userDrawn="1"/>
        </p:nvSpPr>
        <p:spPr>
          <a:xfrm>
            <a:off x="0" y="1885950"/>
            <a:ext cx="9144000" cy="63500"/>
          </a:xfrm>
          <a:prstGeom prst="rect">
            <a:avLst/>
          </a:prstGeom>
          <a:solidFill>
            <a:srgbClr val="9C0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5" name="Prostokąt 9"/>
          <p:cNvSpPr/>
          <p:nvPr userDrawn="1"/>
        </p:nvSpPr>
        <p:spPr>
          <a:xfrm>
            <a:off x="4954588" y="1439863"/>
            <a:ext cx="4184650" cy="431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200" b="1">
                <a:solidFill>
                  <a:srgbClr val="A4002E"/>
                </a:solidFill>
                <a:latin typeface="Calibri" charset="0"/>
              </a:rPr>
              <a:t>WYDZIAŁ NAUK EKONOMICZNYCH</a:t>
            </a:r>
          </a:p>
        </p:txBody>
      </p:sp>
    </p:spTree>
    <p:extLst>
      <p:ext uri="{BB962C8B-B14F-4D97-AF65-F5344CB8AC3E}">
        <p14:creationId xmlns:p14="http://schemas.microsoft.com/office/powerpoint/2010/main" val="3073063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132DC3-95B3-0A46-9281-3C789DB5B111}" type="datetimeFigureOut">
              <a:rPr lang="pl-PL"/>
              <a:pPr/>
              <a:t>27.11.2017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69549-C392-874E-B5D1-BE06E43EFC77}" type="slidenum">
              <a:rPr lang="pl-PL"/>
              <a:pPr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274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48AA9B-3DED-FE4E-9FBF-F2A31A53E2C3}" type="datetimeFigureOut">
              <a:rPr lang="pl-PL"/>
              <a:pPr/>
              <a:t>27.11.2017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4F95E-DA8B-F246-98BD-5637F2BD0EAB}" type="slidenum">
              <a:rPr lang="pl-PL"/>
              <a:pPr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8255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5" r="3371"/>
          <a:stretch>
            <a:fillRect/>
          </a:stretch>
        </p:blipFill>
        <p:spPr bwMode="auto">
          <a:xfrm>
            <a:off x="0" y="828675"/>
            <a:ext cx="91440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rrowheads="1"/>
          </p:cNvPicPr>
          <p:nvPr userDrawn="1"/>
        </p:nvPicPr>
        <p:blipFill>
          <a:blip r:embed="rId3" cstate="print">
            <a:duotone>
              <a:prstClr val="black"/>
              <a:srgbClr val="0C468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27384"/>
            <a:ext cx="9144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103188"/>
            <a:ext cx="423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9"/>
          <p:cNvSpPr/>
          <p:nvPr userDrawn="1"/>
        </p:nvSpPr>
        <p:spPr>
          <a:xfrm>
            <a:off x="5664200" y="6481763"/>
            <a:ext cx="34575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b="1">
                <a:solidFill>
                  <a:srgbClr val="A4002E"/>
                </a:solidFill>
                <a:latin typeface="Calibri" charset="0"/>
              </a:rPr>
              <a:t>WYDZIAŁ NAUK EKONOMICZNYCH</a:t>
            </a:r>
          </a:p>
        </p:txBody>
      </p:sp>
      <p:sp>
        <p:nvSpPr>
          <p:cNvPr id="6" name="Prostokąt 10"/>
          <p:cNvSpPr/>
          <p:nvPr userDrawn="1"/>
        </p:nvSpPr>
        <p:spPr>
          <a:xfrm>
            <a:off x="0" y="6389688"/>
            <a:ext cx="9144000" cy="63500"/>
          </a:xfrm>
          <a:prstGeom prst="rect">
            <a:avLst/>
          </a:prstGeom>
          <a:solidFill>
            <a:srgbClr val="9C0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7" name="Prostokąt 11"/>
          <p:cNvSpPr/>
          <p:nvPr userDrawn="1"/>
        </p:nvSpPr>
        <p:spPr>
          <a:xfrm>
            <a:off x="31750" y="6480175"/>
            <a:ext cx="4100513" cy="339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>
                <a:solidFill>
                  <a:srgbClr val="A4002E"/>
                </a:solidFill>
                <a:latin typeface="+mn-lt"/>
                <a:ea typeface="+mn-ea"/>
              </a:rPr>
              <a:t>Studia I stopnia stacjonarne i niestacjonarne</a:t>
            </a:r>
          </a:p>
        </p:txBody>
      </p:sp>
    </p:spTree>
    <p:extLst>
      <p:ext uri="{BB962C8B-B14F-4D97-AF65-F5344CB8AC3E}">
        <p14:creationId xmlns:p14="http://schemas.microsoft.com/office/powerpoint/2010/main" val="135519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5" r="3371"/>
          <a:stretch>
            <a:fillRect/>
          </a:stretch>
        </p:blipFill>
        <p:spPr bwMode="auto">
          <a:xfrm>
            <a:off x="0" y="828675"/>
            <a:ext cx="91440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rrowheads="1"/>
          </p:cNvPicPr>
          <p:nvPr userDrawn="1"/>
        </p:nvPicPr>
        <p:blipFill>
          <a:blip r:embed="rId3" cstate="print">
            <a:duotone>
              <a:prstClr val="black"/>
              <a:srgbClr val="0C468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27384"/>
            <a:ext cx="9144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103188"/>
            <a:ext cx="423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9"/>
          <p:cNvSpPr/>
          <p:nvPr userDrawn="1"/>
        </p:nvSpPr>
        <p:spPr>
          <a:xfrm>
            <a:off x="5664200" y="6481763"/>
            <a:ext cx="34575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b="1">
                <a:solidFill>
                  <a:srgbClr val="A4002E"/>
                </a:solidFill>
                <a:latin typeface="Calibri" charset="0"/>
              </a:rPr>
              <a:t>WYDZIAŁ NAUK EKONOMICZNYCH</a:t>
            </a:r>
          </a:p>
        </p:txBody>
      </p:sp>
      <p:sp>
        <p:nvSpPr>
          <p:cNvPr id="6" name="Prostokąt 10"/>
          <p:cNvSpPr/>
          <p:nvPr userDrawn="1"/>
        </p:nvSpPr>
        <p:spPr>
          <a:xfrm>
            <a:off x="0" y="6389688"/>
            <a:ext cx="9144000" cy="63500"/>
          </a:xfrm>
          <a:prstGeom prst="rect">
            <a:avLst/>
          </a:prstGeom>
          <a:solidFill>
            <a:srgbClr val="9C0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7" name="Prostokąt 11"/>
          <p:cNvSpPr/>
          <p:nvPr userDrawn="1"/>
        </p:nvSpPr>
        <p:spPr>
          <a:xfrm>
            <a:off x="31750" y="6480175"/>
            <a:ext cx="4100513" cy="339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>
                <a:solidFill>
                  <a:srgbClr val="A4002E"/>
                </a:solidFill>
                <a:latin typeface="+mn-lt"/>
                <a:ea typeface="+mn-ea"/>
              </a:rPr>
              <a:t>Studia I stopnia stacjonarne i niestacjonarne</a:t>
            </a:r>
          </a:p>
        </p:txBody>
      </p:sp>
      <p:sp>
        <p:nvSpPr>
          <p:cNvPr id="8" name="pole tekstowe 7"/>
          <p:cNvSpPr txBox="1"/>
          <p:nvPr userDrawn="1"/>
        </p:nvSpPr>
        <p:spPr>
          <a:xfrm>
            <a:off x="0" y="609329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050" dirty="0" smtClean="0">
                <a:solidFill>
                  <a:srgbClr val="C00000"/>
                </a:solidFill>
              </a:rPr>
              <a:t>Poznaj Katedrę Finansów! Wejdź na stronę</a:t>
            </a:r>
            <a:r>
              <a:rPr lang="pl-PL" sz="1050" baseline="0" dirty="0" smtClean="0">
                <a:solidFill>
                  <a:srgbClr val="C00000"/>
                </a:solidFill>
              </a:rPr>
              <a:t> </a:t>
            </a:r>
            <a:r>
              <a:rPr lang="pl-PL" sz="1050" dirty="0" smtClean="0">
                <a:solidFill>
                  <a:srgbClr val="C00000"/>
                </a:solidFill>
                <a:hlinkClick r:id="rId5"/>
              </a:rPr>
              <a:t>http://katfin.ue.wroc.pl</a:t>
            </a:r>
            <a:r>
              <a:rPr lang="pl-PL" sz="1050" baseline="0" dirty="0" smtClean="0">
                <a:solidFill>
                  <a:schemeClr val="tx1"/>
                </a:solidFill>
              </a:rPr>
              <a:t> </a:t>
            </a:r>
            <a:endParaRPr lang="pl-PL" sz="105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88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024C80-073E-B24C-8E54-70D07EFC334D}" type="datetimeFigureOut">
              <a:rPr lang="pl-PL"/>
              <a:pPr/>
              <a:t>27.11.2017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64058-59FA-5C43-AE07-D400FFAC0851}" type="slidenum">
              <a:rPr lang="pl-PL"/>
              <a:pPr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9958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975297-F0A2-8F41-A1E3-1BCAD4176FFE}" type="datetimeFigureOut">
              <a:rPr lang="pl-PL"/>
              <a:pPr/>
              <a:t>27.11.2017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FCC48-75E7-164C-AA06-25CE1B565E9A}" type="slidenum">
              <a:rPr lang="pl-PL"/>
              <a:pPr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618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208C19-1784-5C44-AC6A-A4AADFF36579}" type="datetimeFigureOut">
              <a:rPr lang="pl-PL"/>
              <a:pPr/>
              <a:t>27.11.2017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502D3-8587-6742-8B04-C2E58A734CD3}" type="slidenum">
              <a:rPr lang="pl-PL"/>
              <a:pPr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101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85A5FA-67DC-2247-B17F-9013197CBF0D}" type="datetimeFigureOut">
              <a:rPr lang="pl-PL"/>
              <a:pPr/>
              <a:t>27.11.2017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F7BB2-8937-1E47-80A7-CAB467864EE2}" type="slidenum">
              <a:rPr lang="pl-PL"/>
              <a:pPr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23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5" r="3371"/>
          <a:stretch>
            <a:fillRect/>
          </a:stretch>
        </p:blipFill>
        <p:spPr bwMode="auto">
          <a:xfrm>
            <a:off x="0" y="828675"/>
            <a:ext cx="91440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rrowheads="1"/>
          </p:cNvPicPr>
          <p:nvPr userDrawn="1"/>
        </p:nvPicPr>
        <p:blipFill>
          <a:blip r:embed="rId3" cstate="print">
            <a:duotone>
              <a:prstClr val="black"/>
              <a:srgbClr val="0C468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27384"/>
            <a:ext cx="9144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103188"/>
            <a:ext cx="423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D16DDB-7E9B-BA4F-8708-B881CDDBBEF6}" type="datetimeFigureOut">
              <a:rPr lang="pl-PL"/>
              <a:pPr/>
              <a:t>27.11.2017</a:t>
            </a:fld>
            <a:endParaRPr lang="pl-PL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2BC01-DEB3-8A4D-8C0C-2C6C275ACA76}" type="slidenum">
              <a:rPr lang="pl-PL"/>
              <a:pPr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247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7D227B-EC28-9C4A-9FAC-488679F1BD19}" type="datetimeFigureOut">
              <a:rPr lang="pl-PL"/>
              <a:pPr/>
              <a:t>27.11.2017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B4B1C-B6F7-2B49-8D6B-331F9A98CE9F}" type="slidenum">
              <a:rPr lang="pl-PL"/>
              <a:pPr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6513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ED8A72-EED0-BC48-8399-56D552DCAA43}" type="datetimeFigureOut">
              <a:rPr lang="pl-PL"/>
              <a:pPr/>
              <a:t>27.11.2017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FE0FA-61C3-EB49-9FED-9086C8453358}" type="slidenum">
              <a:rPr lang="pl-PL"/>
              <a:pPr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695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C08E3481-210D-7346-AF56-97A500E6BEA9}" type="datetimeFigureOut">
              <a:rPr lang="pl-PL"/>
              <a:pPr/>
              <a:t>27.11.2017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D8CFEBA-F9D4-4240-ADB8-61B50AC6BF17}" type="slidenum">
              <a:rPr lang="pl-PL"/>
              <a:pPr/>
              <a:t>‹nr›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3" r:id="rId3"/>
    <p:sldLayoutId id="2147483664" r:id="rId4"/>
    <p:sldLayoutId id="2147483665" r:id="rId5"/>
    <p:sldLayoutId id="2147483666" r:id="rId6"/>
    <p:sldLayoutId id="2147483673" r:id="rId7"/>
    <p:sldLayoutId id="2147483667" r:id="rId8"/>
    <p:sldLayoutId id="2147483668" r:id="rId9"/>
    <p:sldLayoutId id="2147483669" r:id="rId10"/>
    <p:sldLayoutId id="2147483670" r:id="rId11"/>
    <p:sldLayoutId id="214748367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wona.dittmann@ue.wroc.p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aria.wegrzyn@ue.wroc.pl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acek.uchman@ue.wroc.pl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arek.pauka@ue.wroc.pl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hyperlink" Target="http://www.ue.wroc.pl/" TargetMode="External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571500" y="2284413"/>
            <a:ext cx="8072438" cy="3797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pl-PL" sz="2800" dirty="0">
                <a:solidFill>
                  <a:schemeClr val="bg1"/>
                </a:solidFill>
              </a:rPr>
              <a:t>Studia stacjonarne I stopnia </a:t>
            </a:r>
          </a:p>
          <a:p>
            <a:pPr algn="ctr">
              <a:lnSpc>
                <a:spcPct val="140000"/>
              </a:lnSpc>
            </a:pPr>
            <a:r>
              <a:rPr lang="pl-PL" sz="2800" dirty="0">
                <a:solidFill>
                  <a:schemeClr val="bg1"/>
                </a:solidFill>
              </a:rPr>
              <a:t>Rok akademicki </a:t>
            </a:r>
            <a:r>
              <a:rPr lang="pl-PL" sz="2800" dirty="0" smtClean="0">
                <a:solidFill>
                  <a:schemeClr val="bg1"/>
                </a:solidFill>
              </a:rPr>
              <a:t>2017/2018</a:t>
            </a:r>
            <a:endParaRPr lang="pl-PL" sz="2800" dirty="0">
              <a:solidFill>
                <a:schemeClr val="bg1"/>
              </a:solidFill>
            </a:endParaRPr>
          </a:p>
          <a:p>
            <a:pPr algn="ctr">
              <a:lnSpc>
                <a:spcPct val="140000"/>
              </a:lnSpc>
            </a:pPr>
            <a:endParaRPr lang="pl-PL" sz="3600" dirty="0">
              <a:solidFill>
                <a:schemeClr val="bg1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pl-PL" sz="4000" b="1" dirty="0">
                <a:solidFill>
                  <a:schemeClr val="bg1"/>
                </a:solidFill>
              </a:rPr>
              <a:t>Wybór specjalności </a:t>
            </a:r>
            <a:br>
              <a:rPr lang="pl-PL" sz="4000" b="1" dirty="0">
                <a:solidFill>
                  <a:schemeClr val="bg1"/>
                </a:solidFill>
              </a:rPr>
            </a:br>
            <a:r>
              <a:rPr lang="pl-PL" sz="4000" b="1" dirty="0">
                <a:solidFill>
                  <a:schemeClr val="bg1"/>
                </a:solidFill>
              </a:rPr>
              <a:t>na kierunku </a:t>
            </a:r>
            <a:r>
              <a:rPr lang="pl-PL" sz="4000" b="1" i="1" dirty="0">
                <a:solidFill>
                  <a:schemeClr val="bg1"/>
                </a:solidFill>
              </a:rPr>
              <a:t>Finanse i Rachunkowość</a:t>
            </a:r>
            <a:endParaRPr lang="pl-PL" sz="4000" b="1" i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 dirty="0">
                <a:solidFill>
                  <a:srgbClr val="A4002E"/>
                </a:solidFill>
                <a:latin typeface="Calibri"/>
                <a:cs typeface="Calibri"/>
              </a:rPr>
              <a:t>Najważniejsze efekty kształcenia</a:t>
            </a:r>
          </a:p>
        </p:txBody>
      </p:sp>
      <p:sp>
        <p:nvSpPr>
          <p:cNvPr id="36867" name="Symbol zastępczy zawartości 2"/>
          <p:cNvSpPr txBox="1">
            <a:spLocks/>
          </p:cNvSpPr>
          <p:nvPr/>
        </p:nvSpPr>
        <p:spPr bwMode="auto">
          <a:xfrm>
            <a:off x="746125" y="1844675"/>
            <a:ext cx="8002588" cy="432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</a:pPr>
            <a:r>
              <a:rPr lang="pl-PL" sz="2000" b="1" dirty="0"/>
              <a:t>KOMPETENCJE</a:t>
            </a:r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Absolwent jest przygotowany do aktywnego uczestniczenia i rozwoju zespołów realizujących cele finansowe w sektorze nieruchomości</a:t>
            </a:r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Absolwent jest przygotowany do rozpoznawania kategorii i czynników ryzyka związanego z działalnością finansową na rynku nieruchomości</a:t>
            </a:r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Absolwent w sposób odpowiedzialny i etyczny dostrzega szanse </a:t>
            </a:r>
            <a:br>
              <a:rPr lang="pl-PL" sz="2000" dirty="0"/>
            </a:br>
            <a:r>
              <a:rPr lang="pl-PL" sz="2000" dirty="0"/>
              <a:t>i zagrożenia związane z rynkiem nieruchomości</a:t>
            </a:r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Absolwent potrafi określać koszty i korzyści z korzystania z usług finansowych na rynku nieruchomości</a:t>
            </a:r>
          </a:p>
        </p:txBody>
      </p:sp>
      <p:sp>
        <p:nvSpPr>
          <p:cNvPr id="6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30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INWESTYCJE I NIERUCHOMOŚCI</a:t>
            </a:r>
          </a:p>
        </p:txBody>
      </p:sp>
    </p:spTree>
    <p:extLst>
      <p:ext uri="{BB962C8B-B14F-4D97-AF65-F5344CB8AC3E}">
        <p14:creationId xmlns:p14="http://schemas.microsoft.com/office/powerpoint/2010/main" val="407057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 dirty="0">
                <a:solidFill>
                  <a:srgbClr val="A4002E"/>
                </a:solidFill>
                <a:latin typeface="Calibri"/>
                <a:cs typeface="Calibri"/>
              </a:rPr>
              <a:t>Przedmioty specjalizacyjne</a:t>
            </a:r>
          </a:p>
        </p:txBody>
      </p:sp>
      <p:sp>
        <p:nvSpPr>
          <p:cNvPr id="37891" name="Symbol zastępczy zawartości 2"/>
          <p:cNvSpPr txBox="1">
            <a:spLocks/>
          </p:cNvSpPr>
          <p:nvPr/>
        </p:nvSpPr>
        <p:spPr bwMode="auto">
          <a:xfrm>
            <a:off x="746125" y="1847850"/>
            <a:ext cx="7713663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 smtClean="0"/>
              <a:t>Inwestowanie w nieruchomości</a:t>
            </a:r>
          </a:p>
          <a:p>
            <a:pPr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 smtClean="0"/>
              <a:t>Gospodarka nieruchomościami</a:t>
            </a:r>
          </a:p>
          <a:p>
            <a:pPr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 smtClean="0"/>
              <a:t>Inwestycje alternatywne</a:t>
            </a:r>
          </a:p>
          <a:p>
            <a:pPr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 smtClean="0"/>
              <a:t>Wycena nieruchomości</a:t>
            </a:r>
          </a:p>
          <a:p>
            <a:pPr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 smtClean="0"/>
              <a:t>Bankowość hipoteczna</a:t>
            </a:r>
          </a:p>
          <a:p>
            <a:pPr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 err="1" smtClean="0"/>
              <a:t>Asset</a:t>
            </a:r>
            <a:r>
              <a:rPr lang="pl-PL" sz="2000" dirty="0" smtClean="0"/>
              <a:t> management</a:t>
            </a:r>
          </a:p>
          <a:p>
            <a:pPr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 smtClean="0"/>
              <a:t>Analiza rynku nieruchomości </a:t>
            </a:r>
            <a:endParaRPr lang="pl-PL" sz="2000" dirty="0"/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30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INWESTYCJE I NIERUCHOMOŚCI</a:t>
            </a:r>
          </a:p>
        </p:txBody>
      </p:sp>
    </p:spTree>
    <p:extLst>
      <p:ext uri="{BB962C8B-B14F-4D97-AF65-F5344CB8AC3E}">
        <p14:creationId xmlns:p14="http://schemas.microsoft.com/office/powerpoint/2010/main" val="178558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 dirty="0">
                <a:solidFill>
                  <a:srgbClr val="A4002E"/>
                </a:solidFill>
                <a:latin typeface="Calibri"/>
                <a:cs typeface="Calibri"/>
              </a:rPr>
              <a:t>Praca po studiach</a:t>
            </a:r>
          </a:p>
        </p:txBody>
      </p:sp>
      <p:sp>
        <p:nvSpPr>
          <p:cNvPr id="38915" name="Symbol zastępczy zawartości 2"/>
          <p:cNvSpPr txBox="1">
            <a:spLocks/>
          </p:cNvSpPr>
          <p:nvPr/>
        </p:nvSpPr>
        <p:spPr bwMode="auto">
          <a:xfrm>
            <a:off x="746125" y="1847850"/>
            <a:ext cx="7713663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indent="-342900"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Bank, działy kredytów hipotecznych</a:t>
            </a:r>
          </a:p>
          <a:p>
            <a:pPr indent="-342900"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Firma deweloperska</a:t>
            </a:r>
          </a:p>
          <a:p>
            <a:pPr indent="-342900"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Własna działalność gospodarcza w zakresie świadczenia usług finansowych na rynku nieruchomości</a:t>
            </a:r>
          </a:p>
          <a:p>
            <a:pPr indent="-342900"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Pośrednicy kredytowi </a:t>
            </a:r>
          </a:p>
          <a:p>
            <a:pPr indent="-342900"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Doradca finansowy</a:t>
            </a:r>
          </a:p>
          <a:p>
            <a:pPr indent="-342900"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Firmy deweloperskie i obsługi nieruchomości, specjaliści ds. finansów</a:t>
            </a:r>
          </a:p>
          <a:p>
            <a:pPr indent="-342900"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Pośrednicy nieruchomości</a:t>
            </a:r>
          </a:p>
          <a:p>
            <a:pPr indent="-342900"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Zarządcy nieruchomości </a:t>
            </a:r>
          </a:p>
          <a:p>
            <a:pPr indent="-342900"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Spółki inwestycyjne</a:t>
            </a:r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30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INWESTYCJE I NIERUCHOMOŚCI</a:t>
            </a:r>
          </a:p>
        </p:txBody>
      </p:sp>
    </p:spTree>
    <p:extLst>
      <p:ext uri="{BB962C8B-B14F-4D97-AF65-F5344CB8AC3E}">
        <p14:creationId xmlns:p14="http://schemas.microsoft.com/office/powerpoint/2010/main" val="20735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 dirty="0">
                <a:solidFill>
                  <a:srgbClr val="A4002E"/>
                </a:solidFill>
                <a:latin typeface="Calibri"/>
                <a:cs typeface="Calibri"/>
              </a:rPr>
              <a:t>Opiekun specjalności </a:t>
            </a:r>
          </a:p>
        </p:txBody>
      </p:sp>
      <p:sp>
        <p:nvSpPr>
          <p:cNvPr id="6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30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INWESTYCJE I NIERUCHOMOŚCI</a:t>
            </a:r>
          </a:p>
        </p:txBody>
      </p:sp>
      <p:sp>
        <p:nvSpPr>
          <p:cNvPr id="39940" name="Symbol zastępczy zawartości 2"/>
          <p:cNvSpPr txBox="1">
            <a:spLocks/>
          </p:cNvSpPr>
          <p:nvPr/>
        </p:nvSpPr>
        <p:spPr bwMode="auto">
          <a:xfrm>
            <a:off x="746125" y="2208213"/>
            <a:ext cx="5338763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  <a:buClr>
                <a:srgbClr val="A4002E"/>
              </a:buClr>
              <a:buSzPct val="80000"/>
              <a:buFont typeface="Wingdings" charset="0"/>
              <a:buChar char="l"/>
            </a:pPr>
            <a:r>
              <a:rPr lang="pl-PL" sz="2000" b="1" dirty="0"/>
              <a:t>dr Iwona </a:t>
            </a:r>
            <a:r>
              <a:rPr lang="pl-PL" sz="2000" b="1" dirty="0" err="1"/>
              <a:t>Dittmann</a:t>
            </a:r>
          </a:p>
          <a:p>
            <a:pPr>
              <a:spcAft>
                <a:spcPts val="1200"/>
              </a:spcAft>
              <a:buClr>
                <a:srgbClr val="A4002E"/>
              </a:buClr>
              <a:buSzPct val="80000"/>
            </a:pPr>
            <a:r>
              <a:rPr lang="pl-PL" sz="2000" dirty="0"/>
              <a:t>	 e-mail: </a:t>
            </a:r>
            <a:r>
              <a:rPr lang="pl-PL" sz="2000" dirty="0">
                <a:solidFill>
                  <a:srgbClr val="A4002E"/>
                </a:solidFill>
                <a:hlinkClick r:id="rId2"/>
              </a:rPr>
              <a:t>iwona.dittmann@ue.wroc.pl</a:t>
            </a:r>
            <a:r>
              <a:rPr lang="pl-PL" sz="2000" dirty="0">
                <a:solidFill>
                  <a:srgbClr val="A4002E"/>
                </a:solidFill>
              </a:rPr>
              <a:t>  </a:t>
            </a:r>
          </a:p>
          <a:p>
            <a:pPr>
              <a:spcAft>
                <a:spcPts val="1200"/>
              </a:spcAft>
              <a:buClr>
                <a:srgbClr val="A4002E"/>
              </a:buClr>
              <a:buSzPct val="80000"/>
            </a:pPr>
            <a:r>
              <a:rPr lang="pl-PL" sz="1000" dirty="0">
                <a:solidFill>
                  <a:srgbClr val="A4002E"/>
                </a:solidFill>
              </a:rPr>
              <a:t>  </a:t>
            </a:r>
            <a:endParaRPr lang="pl-PL" sz="1000" dirty="0"/>
          </a:p>
          <a:p>
            <a:pPr>
              <a:spcAft>
                <a:spcPts val="600"/>
              </a:spcAft>
              <a:buClr>
                <a:srgbClr val="A4002E"/>
              </a:buClr>
              <a:buSzPct val="80000"/>
            </a:pPr>
            <a:r>
              <a:rPr lang="pl-PL" sz="1900" dirty="0"/>
              <a:t>	Katedra Finansów</a:t>
            </a:r>
          </a:p>
          <a:p>
            <a:pPr>
              <a:spcAft>
                <a:spcPts val="600"/>
              </a:spcAft>
              <a:buClr>
                <a:srgbClr val="A4002E"/>
              </a:buClr>
              <a:buSzPct val="80000"/>
            </a:pPr>
            <a:r>
              <a:rPr lang="pl-PL" sz="1900" dirty="0"/>
              <a:t>	ul. Komandorska 118/120, bud. A, pok. 108</a:t>
            </a:r>
          </a:p>
          <a:p>
            <a:pPr>
              <a:spcAft>
                <a:spcPts val="600"/>
              </a:spcAft>
              <a:buClr>
                <a:srgbClr val="A4002E"/>
              </a:buClr>
              <a:buSzPct val="80000"/>
            </a:pPr>
            <a:r>
              <a:rPr lang="pl-PL" sz="1900" dirty="0"/>
              <a:t>	53-345 Wrocław</a:t>
            </a:r>
          </a:p>
          <a:p>
            <a:pPr>
              <a:spcAft>
                <a:spcPts val="600"/>
              </a:spcAft>
              <a:buClr>
                <a:srgbClr val="A4002E"/>
              </a:buClr>
              <a:buSzPct val="80000"/>
            </a:pPr>
            <a:r>
              <a:rPr lang="pl-PL" sz="1900" dirty="0"/>
              <a:t>	tel.: 71 36 80 212 (sekretariat)</a:t>
            </a:r>
          </a:p>
          <a:p>
            <a:pPr>
              <a:spcAft>
                <a:spcPts val="600"/>
              </a:spcAft>
              <a:buClr>
                <a:srgbClr val="A4002E"/>
              </a:buClr>
              <a:buSzPct val="80000"/>
            </a:pPr>
            <a:r>
              <a:rPr lang="pl-PL" sz="1900" dirty="0"/>
              <a:t>	fax: 71 36 80 212</a:t>
            </a:r>
          </a:p>
        </p:txBody>
      </p:sp>
    </p:spTree>
    <p:extLst>
      <p:ext uri="{BB962C8B-B14F-4D97-AF65-F5344CB8AC3E}">
        <p14:creationId xmlns:p14="http://schemas.microsoft.com/office/powerpoint/2010/main" val="143517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781050" y="2840038"/>
            <a:ext cx="7720013" cy="1384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pl-PL" sz="30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Helvetica" charset="0"/>
              </a:rPr>
              <a:t>Specjalność</a:t>
            </a:r>
            <a:r>
              <a:rPr lang="pl-PL" sz="3000">
                <a:solidFill>
                  <a:srgbClr val="EDBE1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Helvetica" charset="0"/>
              </a:rPr>
              <a:t> </a:t>
            </a:r>
          </a:p>
          <a:p>
            <a:pPr algn="ctr">
              <a:lnSpc>
                <a:spcPct val="140000"/>
              </a:lnSpc>
            </a:pPr>
            <a:r>
              <a:rPr lang="pl-PL" sz="3000" b="1">
                <a:solidFill>
                  <a:srgbClr val="EDBE1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Helvetica" charset="0"/>
              </a:rPr>
              <a:t>BANKOWOŚĆ I UBEZPIECZENIA</a:t>
            </a:r>
          </a:p>
        </p:txBody>
      </p:sp>
    </p:spTree>
    <p:extLst>
      <p:ext uri="{BB962C8B-B14F-4D97-AF65-F5344CB8AC3E}">
        <p14:creationId xmlns:p14="http://schemas.microsoft.com/office/powerpoint/2010/main" val="147091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938" y="49213"/>
            <a:ext cx="8037512" cy="742950"/>
          </a:xfrm>
        </p:spPr>
        <p:txBody>
          <a:bodyPr>
            <a:normAutofit/>
          </a:bodyPr>
          <a:lstStyle/>
          <a:p>
            <a:pPr algn="l"/>
            <a:r>
              <a:rPr lang="pl-PL" sz="3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BANKOWOŚĆ I UBEZPIECZENIA</a:t>
            </a:r>
          </a:p>
        </p:txBody>
      </p:sp>
      <p:sp>
        <p:nvSpPr>
          <p:cNvPr id="9219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 dirty="0">
                <a:solidFill>
                  <a:srgbClr val="A4002E"/>
                </a:solidFill>
                <a:latin typeface="Calibri"/>
                <a:cs typeface="Calibri"/>
              </a:rPr>
              <a:t>Profil Absolwenta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746125" y="2065338"/>
            <a:ext cx="7858125" cy="38115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indent="-342900">
              <a:lnSpc>
                <a:spcPct val="9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Oferta nauczania jest skierowana do osób, które są zainteresowane ścieżką rozwoju zawodowego w branży bankowej, ubezpieczeniowej </a:t>
            </a:r>
            <a:br>
              <a:rPr lang="pl-PL" sz="2000" dirty="0"/>
            </a:br>
            <a:r>
              <a:rPr lang="pl-PL" sz="2000" dirty="0"/>
              <a:t>i innych formach pośrednictwa finansowego.</a:t>
            </a:r>
          </a:p>
          <a:p>
            <a:pPr indent="-342900">
              <a:lnSpc>
                <a:spcPct val="9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Zajęcia wykładowe, ćwiczenia i laboratoria prowadzone na specjalności mają przygotować do roli pracownika banku, firmy ubezpieczeniowej, firmy pożyczkowej, leasingowej, factoringowej lub innej formy pośrednika finansowego czy doradcy finansowego. </a:t>
            </a:r>
          </a:p>
          <a:p>
            <a:pPr indent="-342900">
              <a:lnSpc>
                <a:spcPct val="9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W ramach funkcjonowania specjalności studenci mogą rozwijać wiedzę praktyczną i aplikacyjną poprzez praktyki studenckie w instytucjach współpracujących oraz uczestniczenie w projektach współrealizowanych przez koło naukowe Bankier działające </a:t>
            </a:r>
            <a:br>
              <a:rPr lang="pl-PL" sz="2000" dirty="0"/>
            </a:br>
            <a:r>
              <a:rPr lang="pl-PL" sz="2000" dirty="0"/>
              <a:t>przy Katedrze Finansów i Katedrze Bankowości. </a:t>
            </a:r>
          </a:p>
        </p:txBody>
      </p:sp>
    </p:spTree>
    <p:extLst>
      <p:ext uri="{BB962C8B-B14F-4D97-AF65-F5344CB8AC3E}">
        <p14:creationId xmlns:p14="http://schemas.microsoft.com/office/powerpoint/2010/main" val="386074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 dirty="0">
                <a:solidFill>
                  <a:srgbClr val="A4002E"/>
                </a:solidFill>
                <a:latin typeface="Calibri"/>
                <a:cs typeface="Calibri"/>
              </a:rPr>
              <a:t>Najważniejsze efekty kształcenia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746125" y="1979613"/>
            <a:ext cx="7786688" cy="38115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  <a:spcAft>
                <a:spcPts val="1200"/>
              </a:spcAft>
              <a:buClr>
                <a:srgbClr val="A4002E"/>
              </a:buClr>
              <a:buSzPct val="80000"/>
            </a:pPr>
            <a:r>
              <a:rPr lang="pl-PL" sz="2000" b="1" dirty="0"/>
              <a:t>WIEDZA</a:t>
            </a:r>
          </a:p>
          <a:p>
            <a:pPr indent="-342900">
              <a:lnSpc>
                <a:spcPct val="12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O zakresie usług bankowych i ubezpieczeniowych </a:t>
            </a:r>
          </a:p>
          <a:p>
            <a:pPr indent="-342900">
              <a:lnSpc>
                <a:spcPct val="12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O narzędziach oceny kosztów i korzyści usług finansowych </a:t>
            </a:r>
          </a:p>
          <a:p>
            <a:pPr indent="-342900">
              <a:lnSpc>
                <a:spcPct val="12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O regulacjach i konsekwencjach stosowania umów określających usługi bankowe i ubezpieczeniowe, pośrednictwa i doradztwa</a:t>
            </a:r>
          </a:p>
          <a:p>
            <a:pPr indent="-342900">
              <a:lnSpc>
                <a:spcPct val="12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O zagrożeniach dla banku, ubezpieczyciela </a:t>
            </a:r>
          </a:p>
          <a:p>
            <a:pPr indent="-342900">
              <a:lnSpc>
                <a:spcPct val="12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O zagrożeniach dla konsumenta usług bankowych </a:t>
            </a:r>
            <a:br>
              <a:rPr lang="pl-PL" sz="2000" dirty="0"/>
            </a:br>
            <a:r>
              <a:rPr lang="pl-PL" sz="2000" dirty="0"/>
              <a:t>i ubezpieczeniowych</a:t>
            </a:r>
          </a:p>
        </p:txBody>
      </p:sp>
      <p:sp>
        <p:nvSpPr>
          <p:cNvPr id="6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30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BANKOWOŚĆ I UBEZPIECZENIA</a:t>
            </a:r>
          </a:p>
        </p:txBody>
      </p:sp>
    </p:spTree>
    <p:extLst>
      <p:ext uri="{BB962C8B-B14F-4D97-AF65-F5344CB8AC3E}">
        <p14:creationId xmlns:p14="http://schemas.microsoft.com/office/powerpoint/2010/main" val="204172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 dirty="0">
                <a:solidFill>
                  <a:srgbClr val="A4002E"/>
                </a:solidFill>
                <a:latin typeface="Calibri"/>
                <a:cs typeface="Calibri"/>
              </a:rPr>
              <a:t>Najważniejsze efekty kształcenia</a:t>
            </a:r>
          </a:p>
        </p:txBody>
      </p:sp>
      <p:sp>
        <p:nvSpPr>
          <p:cNvPr id="11267" name="Symbol zastępczy zawartości 2"/>
          <p:cNvSpPr txBox="1">
            <a:spLocks/>
          </p:cNvSpPr>
          <p:nvPr/>
        </p:nvSpPr>
        <p:spPr bwMode="auto">
          <a:xfrm>
            <a:off x="755650" y="1979613"/>
            <a:ext cx="8002588" cy="402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</a:pPr>
            <a:r>
              <a:rPr lang="pl-PL" sz="2000" b="1" dirty="0"/>
              <a:t>UMIEJĘTNOŚCI</a:t>
            </a:r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 smtClean="0"/>
              <a:t>Analizowanie </a:t>
            </a:r>
            <a:r>
              <a:rPr lang="pl-PL" sz="2000" dirty="0"/>
              <a:t>przyczyn i skutków konkretnych procesów i zjawisk finansowych w ramach świadczenia usług bankowych, pośrednictwa finansowego, doradztwa finansowego</a:t>
            </a:r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Stosowanie i wykorzystanie instrumentarium inżynierii finansowej, </a:t>
            </a:r>
            <a:br>
              <a:rPr lang="pl-PL" sz="2000" dirty="0"/>
            </a:br>
            <a:r>
              <a:rPr lang="pl-PL" sz="2000" dirty="0"/>
              <a:t>w tym obliczania zyskowności transakcji finansowych</a:t>
            </a:r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Praktyczne analizowanie przypadków np. umów kredytowych, odpowiedzialności stron i zasad ochrony konsumenta usługi finansowej</a:t>
            </a:r>
          </a:p>
          <a:p>
            <a:pPr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Wingdings" charset="0"/>
              <a:buChar char="l"/>
            </a:pPr>
            <a:endParaRPr lang="pl-PL" sz="2000" dirty="0"/>
          </a:p>
        </p:txBody>
      </p:sp>
      <p:sp>
        <p:nvSpPr>
          <p:cNvPr id="6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30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BANKOWOŚĆ I UBEZPIECZENIA</a:t>
            </a:r>
          </a:p>
        </p:txBody>
      </p:sp>
    </p:spTree>
    <p:extLst>
      <p:ext uri="{BB962C8B-B14F-4D97-AF65-F5344CB8AC3E}">
        <p14:creationId xmlns:p14="http://schemas.microsoft.com/office/powerpoint/2010/main" val="116949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 dirty="0">
                <a:solidFill>
                  <a:srgbClr val="A4002E"/>
                </a:solidFill>
                <a:latin typeface="Calibri"/>
                <a:cs typeface="Calibri"/>
              </a:rPr>
              <a:t>Najważniejsze efekty kształcenia</a:t>
            </a:r>
          </a:p>
        </p:txBody>
      </p:sp>
      <p:sp>
        <p:nvSpPr>
          <p:cNvPr id="12291" name="Symbol zastępczy zawartości 2"/>
          <p:cNvSpPr txBox="1">
            <a:spLocks/>
          </p:cNvSpPr>
          <p:nvPr/>
        </p:nvSpPr>
        <p:spPr bwMode="auto">
          <a:xfrm>
            <a:off x="746125" y="1844675"/>
            <a:ext cx="8002588" cy="432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</a:pPr>
            <a:r>
              <a:rPr lang="pl-PL" sz="2000" b="1" dirty="0"/>
              <a:t>KOMPETENCJE</a:t>
            </a:r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Absolwent jest przygotowany do aktywnego uczestniczenia i rozwoju zespołów realizujących cele finansowe np. w sektorze bankowym</a:t>
            </a:r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Absolwent jest przygotowany do rozpoznawania kategorii i czynników ryzyka związanego z działalnością pośredniczenia na rynku finansowym</a:t>
            </a:r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Absolwent w sposób odpowiedzialny i etyczny dostrzega szanse </a:t>
            </a:r>
            <a:br>
              <a:rPr lang="pl-PL" sz="2000" dirty="0"/>
            </a:br>
            <a:r>
              <a:rPr lang="pl-PL" sz="2000" dirty="0"/>
              <a:t>i zagrożenia związane z wyborem usług finansowych </a:t>
            </a:r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Absolwent potrafi określać koszty i korzyści z usług finansowych, bankowych, ubezpieczeniowych i doradztwa finansowego</a:t>
            </a:r>
          </a:p>
        </p:txBody>
      </p:sp>
      <p:sp>
        <p:nvSpPr>
          <p:cNvPr id="6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30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BANKOWOŚĆ I UBEZPIECZENIA</a:t>
            </a:r>
          </a:p>
        </p:txBody>
      </p:sp>
    </p:spTree>
    <p:extLst>
      <p:ext uri="{BB962C8B-B14F-4D97-AF65-F5344CB8AC3E}">
        <p14:creationId xmlns:p14="http://schemas.microsoft.com/office/powerpoint/2010/main" val="92941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 dirty="0" smtClean="0">
                <a:solidFill>
                  <a:srgbClr val="A4002E"/>
                </a:solidFill>
                <a:latin typeface="Calibri"/>
                <a:cs typeface="Calibri"/>
              </a:rPr>
              <a:t>Przedmioty specjalizacyjne</a:t>
            </a:r>
            <a:endParaRPr lang="pl-PL" sz="2400" b="1" noProof="0" dirty="0">
              <a:solidFill>
                <a:srgbClr val="A4002E"/>
              </a:solidFill>
              <a:latin typeface="Calibri"/>
              <a:cs typeface="Calibri"/>
            </a:endParaRPr>
          </a:p>
        </p:txBody>
      </p:sp>
      <p:sp>
        <p:nvSpPr>
          <p:cNvPr id="13315" name="Symbol zastępczy zawartości 2"/>
          <p:cNvSpPr txBox="1">
            <a:spLocks/>
          </p:cNvSpPr>
          <p:nvPr/>
        </p:nvSpPr>
        <p:spPr bwMode="auto">
          <a:xfrm>
            <a:off x="746125" y="1847850"/>
            <a:ext cx="7713663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indent="-342900"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 smtClean="0"/>
              <a:t>Usługi i procedury bankowości detalicznej</a:t>
            </a:r>
          </a:p>
          <a:p>
            <a:pPr indent="-342900"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 smtClean="0"/>
              <a:t>Usługi i procedury bankowości inwestycyjnej</a:t>
            </a:r>
          </a:p>
          <a:p>
            <a:pPr indent="-342900"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 smtClean="0"/>
              <a:t>Ubezpieczenia majątkowe i ryzyko ubezpieczeniowe</a:t>
            </a:r>
          </a:p>
          <a:p>
            <a:pPr indent="-342900"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 smtClean="0"/>
              <a:t>Usługi i procedury bankowości korporacyjnej</a:t>
            </a:r>
          </a:p>
          <a:p>
            <a:pPr indent="-342900"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 smtClean="0"/>
              <a:t>Ubezpieczenia na życie i ryzyko ubezpieczeniowe</a:t>
            </a:r>
          </a:p>
          <a:p>
            <a:pPr indent="-342900"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 smtClean="0"/>
              <a:t>Strukturyzowanie transakcji dla klienta korporacyjnego </a:t>
            </a:r>
          </a:p>
          <a:p>
            <a:pPr indent="-342900"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 smtClean="0"/>
              <a:t>Systemy ubezpieczeń zdrowotnych </a:t>
            </a:r>
            <a:endParaRPr lang="pl-PL" sz="2000" dirty="0"/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30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BANKOWOŚĆ I UBEZPIECZENIA</a:t>
            </a:r>
          </a:p>
        </p:txBody>
      </p:sp>
    </p:spTree>
    <p:extLst>
      <p:ext uri="{BB962C8B-B14F-4D97-AF65-F5344CB8AC3E}">
        <p14:creationId xmlns:p14="http://schemas.microsoft.com/office/powerpoint/2010/main" val="86130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938" y="49213"/>
            <a:ext cx="8037512" cy="74295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endParaRPr lang="pl-PL" sz="3000" b="1" spc="12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j-ea"/>
              <a:cs typeface="Calibri"/>
            </a:endParaRPr>
          </a:p>
        </p:txBody>
      </p:sp>
      <p:sp>
        <p:nvSpPr>
          <p:cNvPr id="6147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 algn="ctr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 dirty="0">
                <a:latin typeface="Calibri"/>
                <a:ea typeface="Verdana" charset="0"/>
                <a:cs typeface="Calibri"/>
              </a:rPr>
              <a:t> PRZEDMIOTY  </a:t>
            </a:r>
            <a:r>
              <a:rPr lang="pl-PL" sz="2400" b="1" noProof="0" dirty="0" smtClean="0">
                <a:latin typeface="Calibri"/>
                <a:ea typeface="Verdana" charset="0"/>
                <a:cs typeface="Calibri"/>
              </a:rPr>
              <a:t>PODSTAWOWE OBOWIĄZKOWE</a:t>
            </a:r>
            <a:endParaRPr lang="pl-PL" sz="2400" b="1" noProof="0" dirty="0">
              <a:solidFill>
                <a:srgbClr val="A4002E"/>
              </a:solidFill>
              <a:latin typeface="Calibri"/>
              <a:ea typeface="Verdana" charset="0"/>
              <a:cs typeface="Calibri"/>
            </a:endParaRPr>
          </a:p>
        </p:txBody>
      </p:sp>
      <p:sp>
        <p:nvSpPr>
          <p:cNvPr id="6148" name="Symbol zastępczy zawartości 2"/>
          <p:cNvSpPr txBox="1">
            <a:spLocks/>
          </p:cNvSpPr>
          <p:nvPr/>
        </p:nvSpPr>
        <p:spPr bwMode="auto">
          <a:xfrm>
            <a:off x="746125" y="2065338"/>
            <a:ext cx="7858125" cy="381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pl-PL" sz="2400" dirty="0" smtClean="0"/>
              <a:t>Wprowadzenie do mikroekonomii i makroekonomii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pl-PL" sz="2400" dirty="0" smtClean="0"/>
              <a:t>Finanse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pl-PL" sz="2400" dirty="0" smtClean="0"/>
              <a:t>Zarządzanie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pl-PL" sz="2400" dirty="0" smtClean="0"/>
              <a:t>Matematyka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pl-PL" sz="2400" dirty="0" smtClean="0"/>
              <a:t>Prawo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pl-PL" sz="2400" dirty="0" smtClean="0"/>
              <a:t>Technologie informacyjne </a:t>
            </a:r>
            <a:endParaRPr lang="pl-PL" sz="2400" dirty="0"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 dirty="0">
                <a:solidFill>
                  <a:srgbClr val="A4002E"/>
                </a:solidFill>
                <a:latin typeface="Calibri"/>
                <a:cs typeface="Calibri"/>
              </a:rPr>
              <a:t>Praca po studiach</a:t>
            </a:r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746125" y="1847850"/>
            <a:ext cx="7713663" cy="41021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indent="-342900">
              <a:lnSpc>
                <a:spcPct val="90000"/>
              </a:lnSpc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Bank</a:t>
            </a:r>
          </a:p>
          <a:p>
            <a:pPr indent="-342900">
              <a:lnSpc>
                <a:spcPct val="90000"/>
              </a:lnSpc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Firma ubezpieczeniowa</a:t>
            </a:r>
          </a:p>
          <a:p>
            <a:pPr indent="-342900">
              <a:lnSpc>
                <a:spcPct val="90000"/>
              </a:lnSpc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Doradca finansowy</a:t>
            </a:r>
          </a:p>
          <a:p>
            <a:pPr indent="-342900">
              <a:lnSpc>
                <a:spcPct val="90000"/>
              </a:lnSpc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W firmach sektora niefinansowego: specjaliści ds. finansów</a:t>
            </a:r>
          </a:p>
          <a:p>
            <a:pPr indent="-342900">
              <a:lnSpc>
                <a:spcPct val="90000"/>
              </a:lnSpc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Pośrednicy kredytowi </a:t>
            </a:r>
          </a:p>
          <a:p>
            <a:pPr indent="-342900">
              <a:lnSpc>
                <a:spcPct val="90000"/>
              </a:lnSpc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Własna działalność gospodarcza w zakresie świadczenia usług finansowych</a:t>
            </a:r>
          </a:p>
          <a:p>
            <a:pPr indent="-342900">
              <a:lnSpc>
                <a:spcPct val="90000"/>
              </a:lnSpc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Internetowe firmy pośrednictwa finansowego</a:t>
            </a:r>
          </a:p>
          <a:p>
            <a:pPr indent="-342900">
              <a:lnSpc>
                <a:spcPct val="90000"/>
              </a:lnSpc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Firmy windykacyjne</a:t>
            </a:r>
          </a:p>
          <a:p>
            <a:pPr indent="-342900">
              <a:lnSpc>
                <a:spcPct val="90000"/>
              </a:lnSpc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Instytucje finansowe</a:t>
            </a:r>
          </a:p>
          <a:p>
            <a:pPr indent="-342900">
              <a:lnSpc>
                <a:spcPct val="90000"/>
              </a:lnSpc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Pośrednicy finansowi</a:t>
            </a:r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30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BANKOWOŚĆ I UBEZPIECZENIA</a:t>
            </a:r>
          </a:p>
        </p:txBody>
      </p:sp>
    </p:spTree>
    <p:extLst>
      <p:ext uri="{BB962C8B-B14F-4D97-AF65-F5344CB8AC3E}">
        <p14:creationId xmlns:p14="http://schemas.microsoft.com/office/powerpoint/2010/main" val="18102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 dirty="0">
                <a:solidFill>
                  <a:srgbClr val="A4002E"/>
                </a:solidFill>
                <a:latin typeface="Calibri"/>
                <a:cs typeface="Calibri"/>
              </a:rPr>
              <a:t>Opiekun specjalności </a:t>
            </a:r>
          </a:p>
        </p:txBody>
      </p:sp>
      <p:sp>
        <p:nvSpPr>
          <p:cNvPr id="6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30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BANKOWOŚĆ I UBEZPIECZENIA</a:t>
            </a:r>
          </a:p>
        </p:txBody>
      </p:sp>
      <p:sp>
        <p:nvSpPr>
          <p:cNvPr id="15364" name="Symbol zastępczy zawartości 2"/>
          <p:cNvSpPr txBox="1">
            <a:spLocks/>
          </p:cNvSpPr>
          <p:nvPr/>
        </p:nvSpPr>
        <p:spPr bwMode="auto">
          <a:xfrm>
            <a:off x="746125" y="2208213"/>
            <a:ext cx="5338763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  <a:buClr>
                <a:srgbClr val="A4002E"/>
              </a:buClr>
              <a:buSzPct val="80000"/>
              <a:buFont typeface="Wingdings" charset="0"/>
              <a:buChar char="l"/>
            </a:pPr>
            <a:r>
              <a:rPr lang="pl-PL" sz="2000" b="1" dirty="0"/>
              <a:t>dr hab. Maria Węgrzyn, prof. UE</a:t>
            </a:r>
          </a:p>
          <a:p>
            <a:pPr>
              <a:spcAft>
                <a:spcPts val="1200"/>
              </a:spcAft>
              <a:buClr>
                <a:srgbClr val="A4002E"/>
              </a:buClr>
              <a:buSzPct val="80000"/>
            </a:pPr>
            <a:r>
              <a:rPr lang="pl-PL" sz="2000" dirty="0"/>
              <a:t>	 e-mail: </a:t>
            </a:r>
            <a:r>
              <a:rPr lang="pl-PL" sz="2000" dirty="0">
                <a:solidFill>
                  <a:srgbClr val="A4002E"/>
                </a:solidFill>
                <a:hlinkClick r:id="rId2"/>
              </a:rPr>
              <a:t>maria.wegrzyn@ue.wroc.pl</a:t>
            </a:r>
            <a:r>
              <a:rPr lang="pl-PL" sz="2000" dirty="0">
                <a:solidFill>
                  <a:srgbClr val="A4002E"/>
                </a:solidFill>
              </a:rPr>
              <a:t>  </a:t>
            </a:r>
            <a:endParaRPr lang="pl-PL" sz="2000">
              <a:solidFill>
                <a:srgbClr val="A4002E"/>
              </a:solidFill>
            </a:endParaRPr>
          </a:p>
          <a:p>
            <a:pPr>
              <a:spcAft>
                <a:spcPts val="1200"/>
              </a:spcAft>
              <a:buClr>
                <a:srgbClr val="A4002E"/>
              </a:buClr>
              <a:buSzPct val="80000"/>
            </a:pPr>
            <a:r>
              <a:rPr lang="pl-PL" sz="1000" dirty="0">
                <a:solidFill>
                  <a:srgbClr val="A4002E"/>
                </a:solidFill>
              </a:rPr>
              <a:t>  </a:t>
            </a:r>
            <a:endParaRPr lang="pl-PL" sz="1000" dirty="0"/>
          </a:p>
          <a:p>
            <a:pPr>
              <a:spcAft>
                <a:spcPts val="600"/>
              </a:spcAft>
              <a:buClr>
                <a:srgbClr val="A4002E"/>
              </a:buClr>
              <a:buSzPct val="80000"/>
            </a:pPr>
            <a:r>
              <a:rPr lang="pl-PL" sz="1900" dirty="0"/>
              <a:t>	Katedra Finansów</a:t>
            </a:r>
          </a:p>
          <a:p>
            <a:pPr>
              <a:spcAft>
                <a:spcPts val="600"/>
              </a:spcAft>
              <a:buClr>
                <a:srgbClr val="A4002E"/>
              </a:buClr>
              <a:buSzPct val="80000"/>
            </a:pPr>
            <a:r>
              <a:rPr lang="pl-PL" sz="1900" dirty="0"/>
              <a:t>	ul. Komandorska 118/120, bud. A, pok. 108</a:t>
            </a:r>
          </a:p>
          <a:p>
            <a:pPr>
              <a:spcAft>
                <a:spcPts val="600"/>
              </a:spcAft>
              <a:buClr>
                <a:srgbClr val="A4002E"/>
              </a:buClr>
              <a:buSzPct val="80000"/>
            </a:pPr>
            <a:r>
              <a:rPr lang="pl-PL" sz="1900" dirty="0"/>
              <a:t>	53-345 Wrocław</a:t>
            </a:r>
          </a:p>
          <a:p>
            <a:pPr>
              <a:spcAft>
                <a:spcPts val="600"/>
              </a:spcAft>
              <a:buClr>
                <a:srgbClr val="A4002E"/>
              </a:buClr>
              <a:buSzPct val="80000"/>
            </a:pPr>
            <a:r>
              <a:rPr lang="pl-PL" sz="1900" dirty="0"/>
              <a:t>	tel.: 71 36 80 212 (sekretariat)</a:t>
            </a:r>
          </a:p>
          <a:p>
            <a:pPr>
              <a:spcAft>
                <a:spcPts val="600"/>
              </a:spcAft>
              <a:buClr>
                <a:srgbClr val="A4002E"/>
              </a:buClr>
              <a:buSzPct val="80000"/>
            </a:pPr>
            <a:r>
              <a:rPr lang="pl-PL" sz="1900" dirty="0"/>
              <a:t>	fax: 71 36 80 212</a:t>
            </a:r>
          </a:p>
        </p:txBody>
      </p:sp>
    </p:spTree>
    <p:extLst>
      <p:ext uri="{BB962C8B-B14F-4D97-AF65-F5344CB8AC3E}">
        <p14:creationId xmlns:p14="http://schemas.microsoft.com/office/powerpoint/2010/main" val="386459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392735" y="2786063"/>
            <a:ext cx="4060087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pl-PL" sz="30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Helvetica" charset="0"/>
              </a:rPr>
              <a:t>Specjalność</a:t>
            </a:r>
            <a:r>
              <a:rPr lang="pl-PL" sz="3000" dirty="0">
                <a:solidFill>
                  <a:srgbClr val="EDBE1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Helvetica" charset="0"/>
              </a:rPr>
              <a:t> </a:t>
            </a:r>
          </a:p>
          <a:p>
            <a:pPr algn="ctr">
              <a:lnSpc>
                <a:spcPct val="140000"/>
              </a:lnSpc>
            </a:pPr>
            <a:r>
              <a:rPr lang="pl-PL" sz="3000" dirty="0">
                <a:solidFill>
                  <a:srgbClr val="EDBE1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Helvetica" charset="0"/>
              </a:rPr>
              <a:t>SKARBOWOŚĆ I PODATKI</a:t>
            </a:r>
          </a:p>
        </p:txBody>
      </p:sp>
    </p:spTree>
    <p:extLst>
      <p:ext uri="{BB962C8B-B14F-4D97-AF65-F5344CB8AC3E}">
        <p14:creationId xmlns:p14="http://schemas.microsoft.com/office/powerpoint/2010/main" val="418797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938" y="49213"/>
            <a:ext cx="8037512" cy="742950"/>
          </a:xfrm>
        </p:spPr>
        <p:txBody>
          <a:bodyPr>
            <a:normAutofit/>
          </a:bodyPr>
          <a:lstStyle/>
          <a:p>
            <a:pPr algn="l"/>
            <a:r>
              <a:rPr lang="pl-PL" sz="3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SKARBOWOŚĆ I PODATKI</a:t>
            </a:r>
          </a:p>
        </p:txBody>
      </p:sp>
      <p:sp>
        <p:nvSpPr>
          <p:cNvPr id="17411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 dirty="0">
                <a:solidFill>
                  <a:srgbClr val="A4002E"/>
                </a:solidFill>
                <a:latin typeface="Calibri"/>
                <a:cs typeface="Calibri"/>
              </a:rPr>
              <a:t>Profil Absolwenta</a:t>
            </a:r>
          </a:p>
        </p:txBody>
      </p:sp>
      <p:sp>
        <p:nvSpPr>
          <p:cNvPr id="17412" name="Symbol zastępczy zawartości 2"/>
          <p:cNvSpPr txBox="1">
            <a:spLocks/>
          </p:cNvSpPr>
          <p:nvPr/>
        </p:nvSpPr>
        <p:spPr bwMode="auto">
          <a:xfrm>
            <a:off x="746125" y="2065338"/>
            <a:ext cx="7858125" cy="381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pl-PL" altLang="pl-PL" sz="2000" dirty="0">
                <a:latin typeface="+mj-lt"/>
                <a:cs typeface="Times New Roman" pitchFamily="18" charset="0"/>
              </a:rPr>
              <a:t>Studenci są przygotowywani do pracy w:</a:t>
            </a:r>
          </a:p>
          <a:p>
            <a:pPr indent="-342900">
              <a:lnSpc>
                <a:spcPct val="90000"/>
              </a:lnSpc>
              <a:spcBef>
                <a:spcPct val="50000"/>
              </a:spcBef>
              <a:buFont typeface="Arial"/>
              <a:buChar char="•"/>
            </a:pPr>
            <a:r>
              <a:rPr lang="pl-PL" altLang="pl-PL" sz="2000" dirty="0">
                <a:latin typeface="+mj-lt"/>
                <a:cs typeface="Times New Roman" pitchFamily="18" charset="0"/>
              </a:rPr>
              <a:t>urzędach skarbowych, izbach skarbowych, urzędach jednostek samorządu terytorialnego i administracji rządowej</a:t>
            </a:r>
          </a:p>
          <a:p>
            <a:pPr indent="-342900">
              <a:lnSpc>
                <a:spcPct val="90000"/>
              </a:lnSpc>
              <a:spcBef>
                <a:spcPct val="50000"/>
              </a:spcBef>
              <a:buFont typeface="Arial"/>
              <a:buChar char="•"/>
            </a:pPr>
            <a:r>
              <a:rPr lang="pl-PL" altLang="pl-PL" sz="2000" dirty="0">
                <a:latin typeface="+mj-lt"/>
                <a:cs typeface="Times New Roman" pitchFamily="18" charset="0"/>
              </a:rPr>
              <a:t>przedsiębiorstwach w działach rozliczających się ze zobowiązań publicznych</a:t>
            </a:r>
          </a:p>
          <a:p>
            <a:pPr indent="-342900">
              <a:lnSpc>
                <a:spcPct val="90000"/>
              </a:lnSpc>
              <a:spcBef>
                <a:spcPct val="50000"/>
              </a:spcBef>
              <a:buFont typeface="Arial"/>
              <a:buChar char="•"/>
            </a:pPr>
            <a:r>
              <a:rPr lang="pl-PL" altLang="pl-PL" sz="2000" dirty="0">
                <a:latin typeface="+mj-lt"/>
                <a:cs typeface="Times New Roman" pitchFamily="18" charset="0"/>
              </a:rPr>
              <a:t>instytucjach finansowych obsługujących sektor publiczny</a:t>
            </a:r>
          </a:p>
          <a:p>
            <a:pPr indent="-342900">
              <a:lnSpc>
                <a:spcPct val="90000"/>
              </a:lnSpc>
              <a:spcBef>
                <a:spcPct val="50000"/>
              </a:spcBef>
              <a:buFont typeface="Arial"/>
              <a:buChar char="•"/>
            </a:pPr>
            <a:r>
              <a:rPr lang="pl-PL" altLang="pl-PL" sz="2000" dirty="0">
                <a:latin typeface="+mj-lt"/>
                <a:cs typeface="Times New Roman" pitchFamily="18" charset="0"/>
              </a:rPr>
              <a:t>instytucjach realizujących partnerstwo publiczno-prywatne, w tym współfinansowane ze środków pomocowych państwa lub europejskich</a:t>
            </a:r>
          </a:p>
          <a:p>
            <a:pPr indent="-342900">
              <a:lnSpc>
                <a:spcPct val="90000"/>
              </a:lnSpc>
              <a:spcBef>
                <a:spcPct val="50000"/>
              </a:spcBef>
              <a:buFont typeface="Arial"/>
              <a:buChar char="•"/>
            </a:pPr>
            <a:r>
              <a:rPr lang="pl-PL" altLang="pl-PL" sz="2000" dirty="0">
                <a:latin typeface="+mj-lt"/>
                <a:cs typeface="Times New Roman" pitchFamily="18" charset="0"/>
              </a:rPr>
              <a:t>instytucjach zajmujących się absorpcją i rozliczaniem środków pochodzących z budżetu Unii Europejskiej</a:t>
            </a:r>
          </a:p>
          <a:p>
            <a:pPr>
              <a:spcAft>
                <a:spcPts val="1200"/>
              </a:spcAft>
              <a:buClr>
                <a:srgbClr val="A4002E"/>
              </a:buClr>
              <a:buSzPct val="80000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4613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 dirty="0">
                <a:solidFill>
                  <a:srgbClr val="A4002E"/>
                </a:solidFill>
                <a:latin typeface="Calibri"/>
                <a:cs typeface="Calibri"/>
              </a:rPr>
              <a:t>Najważniejsze efekty kształcenia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746125" y="1979613"/>
            <a:ext cx="7786688" cy="38115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  <a:spcAft>
                <a:spcPts val="1200"/>
              </a:spcAft>
              <a:buClr>
                <a:srgbClr val="A4002E"/>
              </a:buClr>
              <a:buSzPct val="80000"/>
            </a:pPr>
            <a:r>
              <a:rPr lang="pl-PL" sz="2000" b="1" dirty="0"/>
              <a:t>WIEDZA</a:t>
            </a:r>
          </a:p>
          <a:p>
            <a:pPr indent="-342900" algn="just">
              <a:lnSpc>
                <a:spcPct val="150000"/>
              </a:lnSpc>
              <a:buFont typeface="Arial"/>
              <a:buChar char="•"/>
            </a:pPr>
            <a:r>
              <a:rPr lang="pl-PL" altLang="pl-PL" sz="2000" dirty="0">
                <a:latin typeface="+mj-lt"/>
                <a:cs typeface="Times New Roman" pitchFamily="18" charset="0"/>
              </a:rPr>
              <a:t>Absolwent posiada wiedzę z zakresu zasad, procedur, form rozliczania się podatników z administracją skarbową</a:t>
            </a:r>
          </a:p>
          <a:p>
            <a:pPr indent="-342900" algn="just">
              <a:lnSpc>
                <a:spcPct val="150000"/>
              </a:lnSpc>
              <a:buFont typeface="Arial"/>
              <a:buChar char="•"/>
            </a:pPr>
            <a:r>
              <a:rPr lang="pl-PL" altLang="pl-PL" sz="2000" dirty="0">
                <a:latin typeface="+mj-lt"/>
                <a:cs typeface="Times New Roman" pitchFamily="18" charset="0"/>
              </a:rPr>
              <a:t>Absolwent posiada wiedzę z zakresu zasad i procedur pozyskiwania środków z budżetu Unii Europejskiej</a:t>
            </a:r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SKARBOWOŚĆ I PODATKI</a:t>
            </a:r>
            <a:endParaRPr lang="pl-PL" sz="3000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227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 dirty="0">
                <a:solidFill>
                  <a:srgbClr val="A4002E"/>
                </a:solidFill>
                <a:latin typeface="Calibri"/>
                <a:cs typeface="Calibri"/>
              </a:rPr>
              <a:t>Najważniejsze efekty kształcenia</a:t>
            </a:r>
          </a:p>
        </p:txBody>
      </p:sp>
      <p:sp>
        <p:nvSpPr>
          <p:cNvPr id="19459" name="Symbol zastępczy zawartości 2"/>
          <p:cNvSpPr txBox="1">
            <a:spLocks/>
          </p:cNvSpPr>
          <p:nvPr/>
        </p:nvSpPr>
        <p:spPr bwMode="auto">
          <a:xfrm>
            <a:off x="251520" y="1749289"/>
            <a:ext cx="8640960" cy="448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</a:pPr>
            <a:r>
              <a:rPr lang="pl-PL" sz="2000" b="1" dirty="0"/>
              <a:t>UMIEJĘTNOŚCI</a:t>
            </a:r>
            <a:endParaRPr lang="pl-PL" sz="2000" dirty="0"/>
          </a:p>
          <a:p>
            <a:pPr indent="-342900">
              <a:lnSpc>
                <a:spcPct val="150000"/>
              </a:lnSpc>
              <a:spcAft>
                <a:spcPts val="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altLang="pl-PL" sz="2000" dirty="0">
                <a:cs typeface="Times New Roman" pitchFamily="18" charset="0"/>
              </a:rPr>
              <a:t>Absolwent posiada wiedzę i umiejętności w zakresie prowadzenia gospodarki finansowej w jednostkach sektora finansów publicznych</a:t>
            </a:r>
          </a:p>
          <a:p>
            <a:pPr indent="-342900">
              <a:lnSpc>
                <a:spcPct val="150000"/>
              </a:lnSpc>
              <a:spcAft>
                <a:spcPts val="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Potrafi efektywnie zarządzać środkami finansowymi oddanymi mu </a:t>
            </a:r>
            <a:br>
              <a:rPr lang="pl-PL" sz="2000" dirty="0"/>
            </a:br>
            <a:r>
              <a:rPr lang="pl-PL" sz="2000" dirty="0"/>
              <a:t>do dyspozycji, w celu wykonania typowych zadań zawodowych pracownika sektora finansów publicznych lub jednostki z tym sektorem współpracującej,</a:t>
            </a:r>
          </a:p>
          <a:p>
            <a:pPr indent="-342900">
              <a:lnSpc>
                <a:spcPct val="150000"/>
              </a:lnSpc>
              <a:spcAft>
                <a:spcPts val="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altLang="pl-PL" sz="2000" dirty="0">
                <a:cs typeface="Times New Roman" pitchFamily="18" charset="0"/>
              </a:rPr>
              <a:t>Absolwent posiada wiedzę i umiejętności w zakresie pozyskiwania i wykorzystania instrumentów dłużnych przez jednostki sektora finansów publicznych</a:t>
            </a:r>
          </a:p>
          <a:p>
            <a:pPr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Wingdings" charset="0"/>
              <a:buChar char="l"/>
            </a:pPr>
            <a:endParaRPr lang="pl-PL" sz="2000" dirty="0"/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SKARBOWOŚĆ I PODATKI</a:t>
            </a:r>
            <a:endParaRPr lang="pl-PL" sz="3000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026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 dirty="0">
                <a:solidFill>
                  <a:srgbClr val="A4002E"/>
                </a:solidFill>
                <a:latin typeface="Calibri"/>
                <a:cs typeface="Calibri"/>
              </a:rPr>
              <a:t>Najważniejsze efekty kształcenia</a:t>
            </a:r>
          </a:p>
        </p:txBody>
      </p:sp>
      <p:sp>
        <p:nvSpPr>
          <p:cNvPr id="20483" name="Symbol zastępczy zawartości 2"/>
          <p:cNvSpPr txBox="1">
            <a:spLocks/>
          </p:cNvSpPr>
          <p:nvPr/>
        </p:nvSpPr>
        <p:spPr bwMode="auto">
          <a:xfrm>
            <a:off x="746125" y="1989138"/>
            <a:ext cx="8002588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</a:pPr>
            <a:r>
              <a:rPr lang="pl-PL" sz="2000" b="1" dirty="0"/>
              <a:t>KOMPETENCJE ABSOLWENTA</a:t>
            </a:r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Jest przygotowany do aktywnego uczestniczenia i rozwoju w zespołach </a:t>
            </a:r>
            <a:br>
              <a:rPr lang="pl-PL" sz="2000" dirty="0"/>
            </a:br>
            <a:r>
              <a:rPr lang="pl-PL" sz="2000" dirty="0"/>
              <a:t>i organizacjach realizujących cele finansowe danej jednostki</a:t>
            </a:r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Jest przygotowany do pracy w instytucjach publicznych, organizacjach gospodarczych, prywatnych, na stanowiskach operacyjnych lub menedżerskich średniego szczebla</a:t>
            </a:r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Ma świadomość znaczenia zachowywania się w sposób profesjonalny </a:t>
            </a:r>
            <a:br>
              <a:rPr lang="pl-PL" sz="2000" dirty="0"/>
            </a:br>
            <a:r>
              <a:rPr lang="pl-PL" sz="2000" dirty="0"/>
              <a:t>i etyczny </a:t>
            </a:r>
          </a:p>
          <a:p>
            <a:pPr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Wingdings" charset="0"/>
              <a:buChar char="l"/>
            </a:pPr>
            <a:endParaRPr lang="pl-PL" sz="2000" dirty="0"/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SKARBOWOŚĆ I PODATKI</a:t>
            </a:r>
            <a:endParaRPr lang="pl-PL" sz="3000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438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 dirty="0">
                <a:solidFill>
                  <a:srgbClr val="A4002E"/>
                </a:solidFill>
                <a:latin typeface="Calibri"/>
                <a:cs typeface="Calibri"/>
              </a:rPr>
              <a:t>Przedmioty specjalizacyjne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746125" y="1847850"/>
            <a:ext cx="7713663" cy="41021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pl-PL" sz="2000" dirty="0" smtClean="0"/>
              <a:t>Elementy prawa administracyjnego</a:t>
            </a:r>
          </a:p>
          <a:p>
            <a:pPr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pl-PL" sz="2000" dirty="0" smtClean="0"/>
              <a:t>Budżet zadaniowy</a:t>
            </a:r>
          </a:p>
          <a:p>
            <a:pPr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pl-PL" sz="2000" dirty="0" smtClean="0"/>
              <a:t>Elementy opodatkowania bezpośredniego i pośredniego</a:t>
            </a:r>
          </a:p>
          <a:p>
            <a:pPr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pl-PL" sz="2000" dirty="0" smtClean="0"/>
              <a:t>Dyscyplina finansów publicznych</a:t>
            </a:r>
          </a:p>
          <a:p>
            <a:pPr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pl-PL" sz="2000" dirty="0" smtClean="0"/>
              <a:t>Organizacja i funkcjonowanie organów skarbowych</a:t>
            </a:r>
          </a:p>
          <a:p>
            <a:pPr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pl-PL" sz="2000" dirty="0" smtClean="0"/>
              <a:t>Elementy prawa cywilnego i handlowego</a:t>
            </a:r>
          </a:p>
          <a:p>
            <a:pPr indent="-342900" algn="just">
              <a:lnSpc>
                <a:spcPct val="150000"/>
              </a:lnSpc>
              <a:buFont typeface="Arial"/>
              <a:buChar char="•"/>
              <a:defRPr/>
            </a:pPr>
            <a:r>
              <a:rPr lang="pl-PL" sz="2000" dirty="0" smtClean="0"/>
              <a:t>Rachunkowość budżetowa</a:t>
            </a: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A4002E"/>
              </a:buClr>
              <a:buSzPct val="80000"/>
              <a:buFont typeface="Wingdings" charset="0"/>
              <a:buChar char="l"/>
            </a:pPr>
            <a:endParaRPr lang="pl-PL" sz="1600" dirty="0"/>
          </a:p>
        </p:txBody>
      </p:sp>
      <p:sp>
        <p:nvSpPr>
          <p:cNvPr id="9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SKARBOWOŚĆ I PODATKI</a:t>
            </a:r>
            <a:endParaRPr lang="pl-PL" sz="3000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363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 dirty="0">
                <a:solidFill>
                  <a:srgbClr val="A4002E"/>
                </a:solidFill>
                <a:latin typeface="Calibri"/>
                <a:cs typeface="Calibri"/>
              </a:rPr>
              <a:t>Praca po studiach</a:t>
            </a:r>
          </a:p>
        </p:txBody>
      </p:sp>
      <p:sp>
        <p:nvSpPr>
          <p:cNvPr id="22531" name="Symbol zastępczy zawartości 2"/>
          <p:cNvSpPr txBox="1">
            <a:spLocks/>
          </p:cNvSpPr>
          <p:nvPr/>
        </p:nvSpPr>
        <p:spPr bwMode="auto">
          <a:xfrm>
            <a:off x="746125" y="1847850"/>
            <a:ext cx="7713663" cy="438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indent="-342900"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>
                <a:latin typeface="Calibri"/>
                <a:cs typeface="Calibri"/>
              </a:rPr>
              <a:t>pracownik administracji państwowej, np. pracownik urzędów i izb skarbowych, urzędów i izb celnych; administracji samorządowej</a:t>
            </a:r>
            <a:endParaRPr lang="pl-PL" sz="2000" b="1" dirty="0">
              <a:latin typeface="Calibri"/>
              <a:cs typeface="Calibri"/>
            </a:endParaRPr>
          </a:p>
          <a:p>
            <a:pPr indent="-342900"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b="1" dirty="0">
                <a:latin typeface="Calibri"/>
                <a:cs typeface="Calibri"/>
              </a:rPr>
              <a:t>specjalista ds. podatków</a:t>
            </a:r>
            <a:r>
              <a:rPr lang="pl-PL" sz="2000" dirty="0">
                <a:latin typeface="Calibri"/>
                <a:cs typeface="Calibri"/>
              </a:rPr>
              <a:t> – zajmujący się sprawami podatkowymi </a:t>
            </a:r>
            <a:br>
              <a:rPr lang="pl-PL" sz="2000" dirty="0">
                <a:latin typeface="Calibri"/>
                <a:cs typeface="Calibri"/>
              </a:rPr>
            </a:br>
            <a:r>
              <a:rPr lang="pl-PL" sz="2000" dirty="0">
                <a:latin typeface="Calibri"/>
                <a:cs typeface="Calibri"/>
              </a:rPr>
              <a:t>w kancelarii podatkowej, dziale finansowym w przedsiębiorstwie</a:t>
            </a:r>
          </a:p>
          <a:p>
            <a:pPr indent="-342900"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>
                <a:latin typeface="Calibri"/>
                <a:cs typeface="Calibri"/>
              </a:rPr>
              <a:t>pracownik komórki</a:t>
            </a:r>
            <a:r>
              <a:rPr lang="pl-PL" sz="2000" b="1" dirty="0">
                <a:latin typeface="Calibri"/>
                <a:cs typeface="Calibri"/>
              </a:rPr>
              <a:t> kontroli zarządczej</a:t>
            </a:r>
            <a:endParaRPr lang="pl-PL" sz="2000" dirty="0">
              <a:latin typeface="Calibri"/>
              <a:cs typeface="Calibri"/>
            </a:endParaRPr>
          </a:p>
          <a:p>
            <a:pPr indent="-342900"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>
                <a:latin typeface="Calibri"/>
                <a:cs typeface="Calibri"/>
              </a:rPr>
              <a:t>pracownik działu</a:t>
            </a:r>
            <a:r>
              <a:rPr lang="pl-PL" sz="2000" b="1" dirty="0">
                <a:latin typeface="Calibri"/>
                <a:cs typeface="Calibri"/>
              </a:rPr>
              <a:t> zamówień publicznych</a:t>
            </a:r>
          </a:p>
          <a:p>
            <a:pPr indent="-342900"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b="1" dirty="0">
                <a:latin typeface="Calibri"/>
                <a:cs typeface="Calibri"/>
              </a:rPr>
              <a:t>specjalista ds. ubezpieczeń</a:t>
            </a:r>
            <a:r>
              <a:rPr lang="pl-PL" sz="2000" dirty="0">
                <a:latin typeface="Calibri"/>
                <a:cs typeface="Calibri"/>
              </a:rPr>
              <a:t> np. w jednostce sektora finansów publicznych</a:t>
            </a:r>
          </a:p>
          <a:p>
            <a:pPr indent="-342900"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>
                <a:latin typeface="Calibri"/>
                <a:cs typeface="Calibri"/>
              </a:rPr>
              <a:t>pracownik instytucji </a:t>
            </a:r>
            <a:r>
              <a:rPr lang="pl-PL" sz="2000" b="1" i="1" dirty="0">
                <a:latin typeface="Calibri"/>
                <a:cs typeface="Calibri"/>
              </a:rPr>
              <a:t>non-profit </a:t>
            </a:r>
            <a:r>
              <a:rPr lang="pl-PL" sz="2000" b="1" dirty="0">
                <a:latin typeface="Calibri"/>
                <a:cs typeface="Calibri"/>
              </a:rPr>
              <a:t>typu fundacje, stowarzyszenia</a:t>
            </a:r>
            <a:r>
              <a:rPr lang="pl-PL" sz="2000" dirty="0">
                <a:latin typeface="Calibri"/>
                <a:cs typeface="Calibri"/>
              </a:rPr>
              <a:t> zajmujący się obsługą finansową tych instytucji</a:t>
            </a:r>
          </a:p>
          <a:p>
            <a:pPr indent="-342900"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>
                <a:latin typeface="Calibri"/>
                <a:cs typeface="Calibri"/>
              </a:rPr>
              <a:t>pracownik działów </a:t>
            </a:r>
            <a:r>
              <a:rPr lang="pl-PL" sz="2000" b="1" dirty="0">
                <a:latin typeface="Calibri"/>
                <a:cs typeface="Calibri"/>
              </a:rPr>
              <a:t>finansowo-księgowych</a:t>
            </a:r>
            <a:r>
              <a:rPr lang="pl-PL" sz="2000" dirty="0">
                <a:latin typeface="Calibri"/>
                <a:cs typeface="Calibri"/>
              </a:rPr>
              <a:t> podmiotów gospodarczych do spraw wykorzystania funduszy pomocowych</a:t>
            </a:r>
          </a:p>
        </p:txBody>
      </p:sp>
      <p:sp>
        <p:nvSpPr>
          <p:cNvPr id="10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SKARBOWOŚĆ I PODATKI</a:t>
            </a:r>
            <a:endParaRPr lang="pl-PL" sz="3000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629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 dirty="0">
                <a:solidFill>
                  <a:srgbClr val="A4002E"/>
                </a:solidFill>
                <a:latin typeface="Calibri"/>
                <a:cs typeface="Calibri"/>
              </a:rPr>
              <a:t>Opiekun specjalności </a:t>
            </a:r>
          </a:p>
        </p:txBody>
      </p:sp>
      <p:sp>
        <p:nvSpPr>
          <p:cNvPr id="23555" name="Symbol zastępczy zawartości 2"/>
          <p:cNvSpPr txBox="1">
            <a:spLocks/>
          </p:cNvSpPr>
          <p:nvPr/>
        </p:nvSpPr>
        <p:spPr bwMode="auto">
          <a:xfrm>
            <a:off x="746125" y="2208213"/>
            <a:ext cx="4833938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  <a:buClr>
                <a:srgbClr val="A4002E"/>
              </a:buClr>
              <a:buSzPct val="80000"/>
              <a:buFont typeface="Wingdings" charset="0"/>
              <a:buChar char="l"/>
            </a:pPr>
            <a:r>
              <a:rPr lang="pl-PL" sz="2400" b="1" dirty="0"/>
              <a:t>dr Katarzyna Smolny</a:t>
            </a:r>
          </a:p>
          <a:p>
            <a:pPr>
              <a:spcAft>
                <a:spcPts val="1200"/>
              </a:spcAft>
              <a:buClr>
                <a:srgbClr val="A4002E"/>
              </a:buClr>
              <a:buSzPct val="80000"/>
            </a:pPr>
            <a:r>
              <a:rPr lang="pl-PL" sz="2400" dirty="0"/>
              <a:t>	</a:t>
            </a:r>
            <a:r>
              <a:rPr lang="pl-PL" sz="2000" dirty="0"/>
              <a:t> e-mail: </a:t>
            </a:r>
            <a:r>
              <a:rPr lang="pl-PL" sz="2000" dirty="0" err="1"/>
              <a:t>katarzyna.smolny@ue.wroc.pl</a:t>
            </a:r>
            <a:r>
              <a:rPr lang="pl-PL" sz="2000" dirty="0">
                <a:solidFill>
                  <a:srgbClr val="A4002E"/>
                </a:solidFill>
              </a:rPr>
              <a:t> </a:t>
            </a:r>
          </a:p>
          <a:p>
            <a:pPr>
              <a:spcAft>
                <a:spcPts val="1200"/>
              </a:spcAft>
              <a:buClr>
                <a:srgbClr val="A4002E"/>
              </a:buClr>
              <a:buSzPct val="80000"/>
            </a:pPr>
            <a:r>
              <a:rPr lang="pl-PL" sz="1050" dirty="0">
                <a:solidFill>
                  <a:srgbClr val="A4002E"/>
                </a:solidFill>
              </a:rPr>
              <a:t>  </a:t>
            </a:r>
            <a:endParaRPr lang="pl-PL" sz="1050" dirty="0"/>
          </a:p>
          <a:p>
            <a:pPr>
              <a:spcAft>
                <a:spcPts val="600"/>
              </a:spcAft>
              <a:buClr>
                <a:srgbClr val="A4002E"/>
              </a:buClr>
              <a:buSzPct val="80000"/>
            </a:pPr>
            <a:r>
              <a:rPr lang="pl-PL" sz="2000" dirty="0"/>
              <a:t>	Katedra Finansów</a:t>
            </a:r>
          </a:p>
          <a:p>
            <a:pPr>
              <a:spcAft>
                <a:spcPts val="600"/>
              </a:spcAft>
              <a:buClr>
                <a:srgbClr val="A4002E"/>
              </a:buClr>
              <a:buSzPct val="80000"/>
            </a:pPr>
            <a:r>
              <a:rPr lang="pl-PL" sz="2000" dirty="0"/>
              <a:t>	ul. Komandorska 118/120, bud. A, pok. 104</a:t>
            </a:r>
          </a:p>
          <a:p>
            <a:pPr>
              <a:spcAft>
                <a:spcPts val="600"/>
              </a:spcAft>
              <a:buClr>
                <a:srgbClr val="A4002E"/>
              </a:buClr>
              <a:buSzPct val="80000"/>
            </a:pPr>
            <a:r>
              <a:rPr lang="pl-PL" sz="2000" dirty="0"/>
              <a:t>	53-345 Wrocław</a:t>
            </a:r>
          </a:p>
          <a:p>
            <a:pPr>
              <a:spcAft>
                <a:spcPts val="600"/>
              </a:spcAft>
              <a:buClr>
                <a:srgbClr val="A4002E"/>
              </a:buClr>
              <a:buSzPct val="80000"/>
            </a:pPr>
            <a:r>
              <a:rPr lang="pl-PL" sz="2000" dirty="0"/>
              <a:t>	tel.: 71 36 80 212 (sekretariat)</a:t>
            </a:r>
          </a:p>
          <a:p>
            <a:pPr>
              <a:spcAft>
                <a:spcPts val="600"/>
              </a:spcAft>
              <a:buClr>
                <a:srgbClr val="A4002E"/>
              </a:buClr>
              <a:buSzPct val="80000"/>
            </a:pPr>
            <a:r>
              <a:rPr lang="pl-PL" sz="2000" dirty="0"/>
              <a:t>	fax: 71 36 80 212</a:t>
            </a:r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SKARBOWOŚĆ I PODATKI</a:t>
            </a:r>
            <a:endParaRPr lang="pl-PL" sz="3000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258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938" y="49213"/>
            <a:ext cx="8037512" cy="74295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endParaRPr lang="pl-PL" sz="3000" b="1" spc="12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j-ea"/>
              <a:cs typeface="Calibri"/>
            </a:endParaRPr>
          </a:p>
        </p:txBody>
      </p:sp>
      <p:sp>
        <p:nvSpPr>
          <p:cNvPr id="6147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 algn="ctr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 dirty="0">
                <a:latin typeface="Calibri"/>
                <a:ea typeface="Verdana" charset="0"/>
                <a:cs typeface="Calibri"/>
              </a:rPr>
              <a:t> PRZEDMIOTY  </a:t>
            </a:r>
            <a:r>
              <a:rPr lang="pl-PL" sz="2400" b="1" noProof="0" dirty="0" smtClean="0">
                <a:latin typeface="Calibri"/>
                <a:ea typeface="Verdana" charset="0"/>
                <a:cs typeface="Calibri"/>
              </a:rPr>
              <a:t>KIERUNKOWE OBOWIĄZKOWE </a:t>
            </a:r>
            <a:endParaRPr lang="pl-PL" sz="2400" b="1" noProof="0" dirty="0">
              <a:solidFill>
                <a:srgbClr val="A4002E"/>
              </a:solidFill>
              <a:latin typeface="Calibri"/>
              <a:ea typeface="Verdana" charset="0"/>
              <a:cs typeface="Calibri"/>
            </a:endParaRPr>
          </a:p>
        </p:txBody>
      </p:sp>
      <p:sp>
        <p:nvSpPr>
          <p:cNvPr id="6148" name="Symbol zastępczy zawartości 2"/>
          <p:cNvSpPr txBox="1">
            <a:spLocks/>
          </p:cNvSpPr>
          <p:nvPr/>
        </p:nvSpPr>
        <p:spPr bwMode="auto">
          <a:xfrm>
            <a:off x="746125" y="2065338"/>
            <a:ext cx="7858125" cy="381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pl-PL" sz="2400" dirty="0" smtClean="0"/>
              <a:t>Finanse publiczne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pl-PL" sz="2400" dirty="0" smtClean="0"/>
              <a:t>Finanse przedsiębiorstw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pl-PL" sz="2400" dirty="0" smtClean="0"/>
              <a:t>Bankowość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pl-PL" sz="2400" dirty="0" smtClean="0"/>
              <a:t>Mikroekonomia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pl-PL" sz="2400" dirty="0" smtClean="0"/>
              <a:t>Analiza finansowa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pl-PL" sz="2400" dirty="0" smtClean="0"/>
              <a:t>Ubezpieczenia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pl-PL" sz="2400" dirty="0" smtClean="0"/>
              <a:t>Rynki finansowe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pl-PL" sz="2400" dirty="0" smtClean="0"/>
              <a:t>Finanse międzynarodowe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pl-PL" sz="2400" dirty="0" smtClean="0"/>
              <a:t>Statystyka </a:t>
            </a:r>
            <a:endParaRPr lang="pl-PL" sz="2400" dirty="0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6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85750" y="3143250"/>
            <a:ext cx="8551863" cy="1384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pl-PL" sz="30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Helvetica" charset="0"/>
              </a:rPr>
              <a:t>Specjalność</a:t>
            </a:r>
            <a:r>
              <a:rPr lang="pl-PL" sz="3000">
                <a:solidFill>
                  <a:srgbClr val="EDBE1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Helvetica" charset="0"/>
              </a:rPr>
              <a:t> </a:t>
            </a:r>
          </a:p>
          <a:p>
            <a:pPr algn="ctr">
              <a:lnSpc>
                <a:spcPct val="140000"/>
              </a:lnSpc>
            </a:pPr>
            <a:r>
              <a:rPr lang="pl-PL" sz="3000" b="1">
                <a:solidFill>
                  <a:srgbClr val="EDBE1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Helvetica" charset="0"/>
              </a:rPr>
              <a:t>FINANSE I RACHUNKOWOŚĆ SPÓŁEK</a:t>
            </a:r>
          </a:p>
        </p:txBody>
      </p:sp>
    </p:spTree>
    <p:extLst>
      <p:ext uri="{BB962C8B-B14F-4D97-AF65-F5344CB8AC3E}">
        <p14:creationId xmlns:p14="http://schemas.microsoft.com/office/powerpoint/2010/main" val="31577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938" y="49213"/>
            <a:ext cx="8037512" cy="742950"/>
          </a:xfrm>
        </p:spPr>
        <p:txBody>
          <a:bodyPr>
            <a:normAutofit/>
          </a:bodyPr>
          <a:lstStyle/>
          <a:p>
            <a:pPr algn="l"/>
            <a:r>
              <a:rPr lang="pl-PL" sz="3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FINANSE I RACHUNKOWOŚĆ SPÓŁEK</a:t>
            </a:r>
          </a:p>
        </p:txBody>
      </p:sp>
      <p:sp>
        <p:nvSpPr>
          <p:cNvPr id="25603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 dirty="0">
                <a:solidFill>
                  <a:srgbClr val="A4002E"/>
                </a:solidFill>
                <a:latin typeface="Calibri"/>
                <a:cs typeface="Calibri"/>
              </a:rPr>
              <a:t>Profil Absolwenta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755576" y="2060848"/>
            <a:ext cx="7858125" cy="3811587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endParaRPr lang="pl-PL" sz="2000" dirty="0">
              <a:cs typeface="Times New Roman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pl-PL" sz="2000" dirty="0" smtClean="0"/>
              <a:t>Oferta jest skierowana do osób, które zainteresowane są ścieżka rozwoju zawodowego w</a:t>
            </a:r>
            <a:r>
              <a:rPr lang="pl-PL" sz="2000" dirty="0" smtClean="0">
                <a:cs typeface="Times New Roman" charset="0"/>
              </a:rPr>
              <a:t> </a:t>
            </a:r>
            <a:r>
              <a:rPr lang="pl-PL" sz="2000" dirty="0">
                <a:cs typeface="Times New Roman" charset="0"/>
              </a:rPr>
              <a:t>działach finansów, księgowości, kontrolingu, zarządzania ryzykiem, relacji inwestorskich podmiotów </a:t>
            </a:r>
            <a:r>
              <a:rPr lang="pl-PL" sz="2000" dirty="0" smtClean="0">
                <a:cs typeface="Times New Roman" charset="0"/>
              </a:rPr>
              <a:t>gospodarczych.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pl-PL" sz="2000" dirty="0" smtClean="0">
                <a:cs typeface="Times New Roman" charset="0"/>
              </a:rPr>
              <a:t> </a:t>
            </a:r>
            <a:r>
              <a:rPr lang="pl-PL" sz="2000" dirty="0" smtClean="0"/>
              <a:t>Zajęcia wykładowe, ćwiczenia i laboratoria prowadzone na specjalności mają przygotować do umiejętności </a:t>
            </a:r>
            <a:r>
              <a:rPr lang="pl-PL" sz="2000" dirty="0" smtClean="0">
                <a:cs typeface="Times New Roman" charset="0"/>
              </a:rPr>
              <a:t>w </a:t>
            </a:r>
            <a:r>
              <a:rPr lang="pl-PL" sz="2000" dirty="0">
                <a:cs typeface="Times New Roman" charset="0"/>
              </a:rPr>
              <a:t>pozyskiwaniu kapitału dla spółek, </a:t>
            </a:r>
            <a:r>
              <a:rPr lang="pl-PL" sz="2000" dirty="0" smtClean="0">
                <a:cs typeface="Times New Roman" charset="0"/>
              </a:rPr>
              <a:t>w tym </a:t>
            </a:r>
            <a:r>
              <a:rPr lang="pl-PL" sz="2000" dirty="0">
                <a:cs typeface="Times New Roman" charset="0"/>
              </a:rPr>
              <a:t>funduszy unijnych </a:t>
            </a:r>
            <a:r>
              <a:rPr lang="pl-PL" sz="2000" dirty="0" smtClean="0">
                <a:cs typeface="Times New Roman" charset="0"/>
              </a:rPr>
              <a:t>i </a:t>
            </a:r>
            <a:r>
              <a:rPr lang="pl-PL" sz="2000" dirty="0">
                <a:cs typeface="Times New Roman" charset="0"/>
              </a:rPr>
              <a:t>w drodze emisji papierów </a:t>
            </a:r>
            <a:r>
              <a:rPr lang="pl-PL" sz="2000" dirty="0" smtClean="0">
                <a:cs typeface="Times New Roman" charset="0"/>
              </a:rPr>
              <a:t>wartościowych, do wyceny </a:t>
            </a:r>
            <a:r>
              <a:rPr lang="pl-PL" sz="2000" dirty="0">
                <a:cs typeface="Times New Roman" charset="0"/>
              </a:rPr>
              <a:t>spółek, </a:t>
            </a:r>
            <a:r>
              <a:rPr lang="pl-PL" sz="2000" dirty="0" smtClean="0">
                <a:cs typeface="Times New Roman" charset="0"/>
              </a:rPr>
              <a:t>oceny </a:t>
            </a:r>
            <a:r>
              <a:rPr lang="pl-PL" sz="2000" dirty="0">
                <a:cs typeface="Times New Roman" charset="0"/>
              </a:rPr>
              <a:t>opłacalności inwestycji, </a:t>
            </a:r>
            <a:r>
              <a:rPr lang="pl-PL" sz="2000" dirty="0" smtClean="0">
                <a:cs typeface="Times New Roman" charset="0"/>
              </a:rPr>
              <a:t>analizy finansowej,  do optymalizacji </a:t>
            </a:r>
            <a:r>
              <a:rPr lang="pl-PL" sz="2000" dirty="0">
                <a:cs typeface="Times New Roman" charset="0"/>
              </a:rPr>
              <a:t>podatkowej i kosztów, </a:t>
            </a:r>
            <a:r>
              <a:rPr lang="pl-PL" sz="2000" dirty="0" smtClean="0">
                <a:cs typeface="Times New Roman" charset="0"/>
              </a:rPr>
              <a:t>działań </a:t>
            </a:r>
            <a:r>
              <a:rPr lang="pl-PL" sz="2000" dirty="0">
                <a:cs typeface="Times New Roman" charset="0"/>
              </a:rPr>
              <a:t>naprawczych </a:t>
            </a:r>
            <a:br>
              <a:rPr lang="pl-PL" sz="2000" dirty="0">
                <a:cs typeface="Times New Roman" charset="0"/>
              </a:rPr>
            </a:br>
            <a:r>
              <a:rPr lang="pl-PL" sz="2000" dirty="0">
                <a:cs typeface="Times New Roman" charset="0"/>
              </a:rPr>
              <a:t>i restrukturyzacji </a:t>
            </a:r>
            <a:r>
              <a:rPr lang="pl-PL" sz="2000" dirty="0" smtClean="0">
                <a:cs typeface="Times New Roman" charset="0"/>
              </a:rPr>
              <a:t>spółek.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pl-PL" sz="2000" dirty="0" smtClean="0"/>
              <a:t>W ramach funkcjonowania specjalności studenci mogą rozwijać wiedzę praktyczną i aplikacyjną poprzez praktyki studenckie w instytucjach współpracujących oraz uczestniczenie w projektach współrealizowanych przez koła naukowe  Katedry Finansów.</a:t>
            </a:r>
            <a:endParaRPr lang="pl-PL" sz="2000" dirty="0" smtClean="0">
              <a:cs typeface="Times New Roman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50000"/>
              </a:spcBef>
            </a:pPr>
            <a:endParaRPr lang="pl-PL" sz="2000" dirty="0"/>
          </a:p>
          <a:p>
            <a:pPr>
              <a:spcAft>
                <a:spcPts val="1200"/>
              </a:spcAft>
              <a:buClr>
                <a:srgbClr val="A4002E"/>
              </a:buClr>
              <a:buSzPct val="80000"/>
              <a:buFont typeface="Wingdings" charset="0"/>
              <a:buChar char="l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9030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 dirty="0">
                <a:solidFill>
                  <a:srgbClr val="A4002E"/>
                </a:solidFill>
                <a:latin typeface="Calibri"/>
                <a:cs typeface="Calibri"/>
              </a:rPr>
              <a:t>Najważniejsze efekty kształcenia</a:t>
            </a:r>
          </a:p>
        </p:txBody>
      </p:sp>
      <p:sp>
        <p:nvSpPr>
          <p:cNvPr id="26627" name="Symbol zastępczy zawartości 2"/>
          <p:cNvSpPr txBox="1">
            <a:spLocks/>
          </p:cNvSpPr>
          <p:nvPr/>
        </p:nvSpPr>
        <p:spPr bwMode="auto">
          <a:xfrm>
            <a:off x="746125" y="1979613"/>
            <a:ext cx="7786688" cy="381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</a:pPr>
            <a:r>
              <a:rPr lang="pl-PL" sz="2000" b="1" dirty="0"/>
              <a:t>WIEDZA</a:t>
            </a:r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>
                <a:cs typeface="Corbel" charset="0"/>
              </a:rPr>
              <a:t>absolwent pozyska wiedzę podstawową z zakresu finansów przedsiębiorstw, rachunkowości, zarządzania ryzykiem i podatków</a:t>
            </a:r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>
                <a:cs typeface="Corbel" charset="0"/>
              </a:rPr>
              <a:t>zrozumienie konsekwencji finansowych poszczególnych rodzajów aktywności przedsiębiorstwa  </a:t>
            </a:r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>
                <a:cs typeface="Corbel" charset="0"/>
              </a:rPr>
              <a:t>absolwent uzyska wiedzę w zakresie zasad funkcjonowania </a:t>
            </a:r>
            <a:br>
              <a:rPr lang="pl-PL" sz="2000" dirty="0">
                <a:cs typeface="Corbel" charset="0"/>
              </a:rPr>
            </a:br>
            <a:r>
              <a:rPr lang="pl-PL" sz="2000" dirty="0">
                <a:cs typeface="Corbel" charset="0"/>
              </a:rPr>
              <a:t>i warunków współpracy instytucjonalnej</a:t>
            </a:r>
          </a:p>
          <a:p>
            <a:pPr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</a:pPr>
            <a:endParaRPr lang="pl-PL" sz="2000" b="1" dirty="0"/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30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FINANSE I RACHUNKOWOŚĆ SPÓŁEK</a:t>
            </a:r>
          </a:p>
        </p:txBody>
      </p:sp>
    </p:spTree>
    <p:extLst>
      <p:ext uri="{BB962C8B-B14F-4D97-AF65-F5344CB8AC3E}">
        <p14:creationId xmlns:p14="http://schemas.microsoft.com/office/powerpoint/2010/main" val="404427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 dirty="0">
                <a:solidFill>
                  <a:srgbClr val="A4002E"/>
                </a:solidFill>
                <a:latin typeface="Calibri"/>
                <a:cs typeface="Calibri"/>
              </a:rPr>
              <a:t>Najważniejsze efekty kształcenia</a:t>
            </a:r>
          </a:p>
        </p:txBody>
      </p:sp>
      <p:sp>
        <p:nvSpPr>
          <p:cNvPr id="27651" name="Symbol zastępczy zawartości 2"/>
          <p:cNvSpPr txBox="1">
            <a:spLocks/>
          </p:cNvSpPr>
          <p:nvPr/>
        </p:nvSpPr>
        <p:spPr bwMode="auto">
          <a:xfrm>
            <a:off x="755650" y="1979613"/>
            <a:ext cx="8002588" cy="402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</a:pPr>
            <a:r>
              <a:rPr lang="pl-PL" sz="2000" b="1" dirty="0"/>
              <a:t>UMIEJĘTNOŚCI</a:t>
            </a:r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>
                <a:cs typeface="Corbel" charset="0"/>
              </a:rPr>
              <a:t>absolwent potrafi wykorzystać zdobytą wiedzę w zakresie oceny </a:t>
            </a:r>
            <a:br>
              <a:rPr lang="pl-PL" sz="2000" dirty="0">
                <a:cs typeface="Corbel" charset="0"/>
              </a:rPr>
            </a:br>
            <a:r>
              <a:rPr lang="pl-PL" sz="2000" dirty="0">
                <a:cs typeface="Corbel" charset="0"/>
              </a:rPr>
              <a:t>oraz optymalizacji rozwiązań finansowych podmiotów gospodarczych</a:t>
            </a:r>
            <a:endParaRPr lang="pl-PL" sz="2000" dirty="0"/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absolwent potrafi rozwiązywać problemy i dokonywać analiz dotyczących podmiotu gospodarczego</a:t>
            </a:r>
          </a:p>
          <a:p>
            <a:pPr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Wingdings" charset="0"/>
              <a:buChar char="l"/>
            </a:pPr>
            <a:endParaRPr lang="pl-PL" sz="2000" dirty="0"/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30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FINANSE I RACHUNKOWOŚĆ SPÓŁEK</a:t>
            </a:r>
          </a:p>
        </p:txBody>
      </p:sp>
    </p:spTree>
    <p:extLst>
      <p:ext uri="{BB962C8B-B14F-4D97-AF65-F5344CB8AC3E}">
        <p14:creationId xmlns:p14="http://schemas.microsoft.com/office/powerpoint/2010/main" val="238683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 dirty="0">
                <a:solidFill>
                  <a:srgbClr val="A4002E"/>
                </a:solidFill>
                <a:latin typeface="Calibri"/>
                <a:cs typeface="Calibri"/>
              </a:rPr>
              <a:t>Najważniejsze efekty kształcenia</a:t>
            </a:r>
          </a:p>
        </p:txBody>
      </p:sp>
      <p:sp>
        <p:nvSpPr>
          <p:cNvPr id="28675" name="Symbol zastępczy zawartości 2"/>
          <p:cNvSpPr txBox="1">
            <a:spLocks/>
          </p:cNvSpPr>
          <p:nvPr/>
        </p:nvSpPr>
        <p:spPr bwMode="auto">
          <a:xfrm>
            <a:off x="746125" y="1989138"/>
            <a:ext cx="8002588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</a:pPr>
            <a:r>
              <a:rPr lang="pl-PL" sz="2000" b="1" dirty="0"/>
              <a:t>KOMPETENCJE</a:t>
            </a:r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>
                <a:cs typeface="Corbel" charset="0"/>
              </a:rPr>
              <a:t>absolwent będzie przygotowany do pracy w podmiotach gospodarczych, w tym przede wszystkim w spółkach kapitałowych oraz w firmach konsultingowych  z obszaru zarządzania finansami, księgowości, pozyskiwania kapitału, optymalizacji podatkowej</a:t>
            </a:r>
            <a:endParaRPr lang="pl-PL" sz="2000" dirty="0"/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absolwent będzie potrafił wyodrębnić znaczenie najważniejszych czynników dla syntetycznej oceny sytuacji finansowej przedsiębiorstwa</a:t>
            </a:r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30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FINANSE I RACHUNKOWOŚĆ SPÓŁEK</a:t>
            </a:r>
          </a:p>
        </p:txBody>
      </p:sp>
    </p:spTree>
    <p:extLst>
      <p:ext uri="{BB962C8B-B14F-4D97-AF65-F5344CB8AC3E}">
        <p14:creationId xmlns:p14="http://schemas.microsoft.com/office/powerpoint/2010/main" val="403565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 dirty="0">
                <a:solidFill>
                  <a:srgbClr val="A4002E"/>
                </a:solidFill>
                <a:latin typeface="Calibri"/>
                <a:cs typeface="Calibri"/>
              </a:rPr>
              <a:t>Przedmioty specjalizacyjne</a:t>
            </a:r>
          </a:p>
        </p:txBody>
      </p:sp>
      <p:sp>
        <p:nvSpPr>
          <p:cNvPr id="29699" name="Symbol zastępczy zawartości 2"/>
          <p:cNvSpPr txBox="1">
            <a:spLocks/>
          </p:cNvSpPr>
          <p:nvPr/>
        </p:nvSpPr>
        <p:spPr bwMode="auto">
          <a:xfrm>
            <a:off x="746125" y="1847850"/>
            <a:ext cx="7713663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indent="-342900"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 smtClean="0"/>
              <a:t>Planowanie i ocena inwestycji rzeczowych</a:t>
            </a:r>
          </a:p>
          <a:p>
            <a:pPr indent="-342900"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 smtClean="0"/>
              <a:t>Analiza rachunku przepływów pieniężnych</a:t>
            </a:r>
          </a:p>
          <a:p>
            <a:pPr indent="-342900"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 smtClean="0"/>
              <a:t>Systemy komputerowe w rachunkowości</a:t>
            </a:r>
          </a:p>
          <a:p>
            <a:pPr indent="-342900"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 smtClean="0"/>
              <a:t>Rozpoczynanie i prowadzenie działalności gospodarczej</a:t>
            </a:r>
          </a:p>
          <a:p>
            <a:pPr indent="-342900"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 smtClean="0"/>
              <a:t>Zaawansowana rachunkowość finansowa</a:t>
            </a:r>
          </a:p>
          <a:p>
            <a:pPr indent="-342900"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 smtClean="0"/>
              <a:t>Inwestycje wysokiego ryzyka</a:t>
            </a:r>
          </a:p>
          <a:p>
            <a:pPr indent="-342900"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 smtClean="0"/>
              <a:t>Biznesplan projektów inwestycyjnych </a:t>
            </a:r>
            <a:endParaRPr lang="pl-PL" sz="2000" dirty="0"/>
          </a:p>
        </p:txBody>
      </p:sp>
      <p:sp>
        <p:nvSpPr>
          <p:cNvPr id="9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30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FINANSE I RACHUNKOWOŚĆ SPÓŁEK</a:t>
            </a:r>
          </a:p>
        </p:txBody>
      </p:sp>
    </p:spTree>
    <p:extLst>
      <p:ext uri="{BB962C8B-B14F-4D97-AF65-F5344CB8AC3E}">
        <p14:creationId xmlns:p14="http://schemas.microsoft.com/office/powerpoint/2010/main" val="177483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146050" y="1273175"/>
            <a:ext cx="8362950" cy="574675"/>
          </a:xfrm>
        </p:spPr>
        <p:txBody>
          <a:bodyPr>
            <a:normAutofit/>
          </a:bodyPr>
          <a:lstStyle/>
          <a:p>
            <a:pPr indent="-395288">
              <a:lnSpc>
                <a:spcPct val="80000"/>
              </a:lnSpc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000" b="1" noProof="0" dirty="0">
                <a:solidFill>
                  <a:srgbClr val="A4002E"/>
                </a:solidFill>
                <a:latin typeface="Calibri"/>
                <a:cs typeface="Calibri"/>
              </a:rPr>
              <a:t>Praca po studiach</a:t>
            </a:r>
          </a:p>
          <a:p>
            <a:pPr indent="-395288">
              <a:lnSpc>
                <a:spcPct val="80000"/>
              </a:lnSpc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endParaRPr lang="pl-PL" sz="2000" b="1" noProof="0" dirty="0">
              <a:solidFill>
                <a:srgbClr val="A4002E"/>
              </a:solidFill>
              <a:latin typeface="Calibri"/>
              <a:cs typeface="Calibri"/>
            </a:endParaRPr>
          </a:p>
        </p:txBody>
      </p:sp>
      <p:sp>
        <p:nvSpPr>
          <p:cNvPr id="30723" name="Symbol zastępczy zawartości 2"/>
          <p:cNvSpPr txBox="1">
            <a:spLocks/>
          </p:cNvSpPr>
          <p:nvPr/>
        </p:nvSpPr>
        <p:spPr bwMode="auto">
          <a:xfrm>
            <a:off x="746125" y="1847850"/>
            <a:ext cx="7713663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Aft>
                <a:spcPts val="1800"/>
              </a:spcAft>
              <a:buClr>
                <a:srgbClr val="A4002E"/>
              </a:buClr>
              <a:buSzPct val="80000"/>
            </a:pPr>
            <a:endParaRPr lang="pl-PL" sz="600" b="1" dirty="0">
              <a:solidFill>
                <a:srgbClr val="A4002E"/>
              </a:solidFill>
              <a:latin typeface="Calibri"/>
              <a:cs typeface="Calibri"/>
            </a:endParaRPr>
          </a:p>
          <a:p>
            <a:pPr indent="-342900" algn="just" eaLnBrk="0" hangingPunct="0">
              <a:lnSpc>
                <a:spcPct val="80000"/>
              </a:lnSpc>
              <a:spcBef>
                <a:spcPct val="50000"/>
              </a:spcBef>
              <a:buFont typeface="Arial"/>
              <a:buChar char="•"/>
            </a:pPr>
            <a:r>
              <a:rPr lang="pl-PL" sz="2000" dirty="0">
                <a:latin typeface="Calibri"/>
                <a:cs typeface="Calibri"/>
              </a:rPr>
              <a:t>specjalista do spraw finansowych</a:t>
            </a:r>
          </a:p>
          <a:p>
            <a:pPr indent="-342900" algn="just" eaLnBrk="0" hangingPunct="0">
              <a:lnSpc>
                <a:spcPct val="80000"/>
              </a:lnSpc>
              <a:spcBef>
                <a:spcPct val="50000"/>
              </a:spcBef>
              <a:buFont typeface="Arial"/>
              <a:buChar char="•"/>
            </a:pPr>
            <a:r>
              <a:rPr lang="pl-PL" sz="2000" dirty="0">
                <a:latin typeface="Calibri"/>
                <a:cs typeface="Calibri"/>
              </a:rPr>
              <a:t>wyceniający (ocena projektów, wycena przedsiębiorstwa)</a:t>
            </a:r>
          </a:p>
          <a:p>
            <a:pPr indent="-342900" algn="just" eaLnBrk="0" hangingPunct="0">
              <a:lnSpc>
                <a:spcPct val="80000"/>
              </a:lnSpc>
              <a:spcBef>
                <a:spcPct val="50000"/>
              </a:spcBef>
              <a:buFont typeface="Arial"/>
              <a:buChar char="•"/>
            </a:pPr>
            <a:r>
              <a:rPr lang="pl-PL" sz="2000" dirty="0">
                <a:latin typeface="Calibri"/>
                <a:cs typeface="Calibri"/>
              </a:rPr>
              <a:t>specjalista do spraw księgowych i podatkowych</a:t>
            </a:r>
          </a:p>
          <a:p>
            <a:pPr indent="-342900" algn="just" eaLnBrk="0" hangingPunct="0">
              <a:lnSpc>
                <a:spcPct val="80000"/>
              </a:lnSpc>
              <a:spcBef>
                <a:spcPct val="50000"/>
              </a:spcBef>
              <a:buFont typeface="Arial"/>
              <a:buChar char="•"/>
            </a:pPr>
            <a:r>
              <a:rPr lang="pl-PL" sz="2000" dirty="0">
                <a:latin typeface="Calibri"/>
                <a:cs typeface="Calibri"/>
              </a:rPr>
              <a:t>specjalista do spraw zarządzania ryzykiem</a:t>
            </a:r>
          </a:p>
          <a:p>
            <a:pPr indent="-342900" algn="just" eaLnBrk="0" hangingPunct="0">
              <a:lnSpc>
                <a:spcPct val="80000"/>
              </a:lnSpc>
              <a:spcBef>
                <a:spcPct val="50000"/>
              </a:spcBef>
              <a:buFont typeface="Arial"/>
              <a:buChar char="•"/>
            </a:pPr>
            <a:r>
              <a:rPr lang="pl-PL" sz="2000" dirty="0">
                <a:latin typeface="Calibri"/>
                <a:cs typeface="Calibri"/>
              </a:rPr>
              <a:t>konsultant biznesowy</a:t>
            </a:r>
          </a:p>
          <a:p>
            <a:pPr indent="-342900" algn="just" eaLnBrk="0" hangingPunct="0">
              <a:lnSpc>
                <a:spcPct val="80000"/>
              </a:lnSpc>
              <a:spcBef>
                <a:spcPct val="50000"/>
              </a:spcBef>
              <a:buFont typeface="Arial"/>
              <a:buChar char="•"/>
            </a:pPr>
            <a:r>
              <a:rPr lang="pl-PL" sz="2000" dirty="0">
                <a:latin typeface="Calibri"/>
                <a:cs typeface="Calibri"/>
              </a:rPr>
              <a:t>doradca finansowy</a:t>
            </a:r>
          </a:p>
          <a:p>
            <a:pPr indent="-342900" algn="just" eaLnBrk="0" hangingPunct="0">
              <a:lnSpc>
                <a:spcPct val="80000"/>
              </a:lnSpc>
              <a:spcBef>
                <a:spcPct val="50000"/>
              </a:spcBef>
              <a:buFont typeface="Arial"/>
              <a:buChar char="•"/>
            </a:pPr>
            <a:r>
              <a:rPr lang="pl-PL" sz="2000" dirty="0">
                <a:latin typeface="Calibri"/>
                <a:cs typeface="Calibri"/>
              </a:rPr>
              <a:t>analityk finansowy w banku</a:t>
            </a:r>
          </a:p>
          <a:p>
            <a:pPr indent="-342900" algn="just" eaLnBrk="0" hangingPunct="0">
              <a:lnSpc>
                <a:spcPct val="80000"/>
              </a:lnSpc>
              <a:spcBef>
                <a:spcPct val="50000"/>
              </a:spcBef>
              <a:buFont typeface="Arial"/>
              <a:buChar char="•"/>
            </a:pPr>
            <a:r>
              <a:rPr lang="pl-PL" sz="2000" dirty="0">
                <a:latin typeface="Calibri"/>
                <a:cs typeface="Calibri"/>
              </a:rPr>
              <a:t>inwestor</a:t>
            </a:r>
            <a:endParaRPr lang="pl-PL" sz="20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10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30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FINANSE I RACHUNKOWOŚĆ SPÓŁEK</a:t>
            </a:r>
          </a:p>
        </p:txBody>
      </p:sp>
    </p:spTree>
    <p:extLst>
      <p:ext uri="{BB962C8B-B14F-4D97-AF65-F5344CB8AC3E}">
        <p14:creationId xmlns:p14="http://schemas.microsoft.com/office/powerpoint/2010/main" val="142024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 dirty="0">
                <a:solidFill>
                  <a:srgbClr val="A4002E"/>
                </a:solidFill>
                <a:latin typeface="Calibri"/>
                <a:cs typeface="Calibri"/>
              </a:rPr>
              <a:t>Opiekun specjalności </a:t>
            </a:r>
          </a:p>
        </p:txBody>
      </p:sp>
      <p:sp>
        <p:nvSpPr>
          <p:cNvPr id="31747" name="Symbol zastępczy zawartości 2"/>
          <p:cNvSpPr txBox="1">
            <a:spLocks/>
          </p:cNvSpPr>
          <p:nvPr/>
        </p:nvSpPr>
        <p:spPr bwMode="auto">
          <a:xfrm>
            <a:off x="746125" y="2208213"/>
            <a:ext cx="5986463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  <a:buClr>
                <a:srgbClr val="A4002E"/>
              </a:buClr>
              <a:buSzPct val="80000"/>
              <a:buFont typeface="Wingdings" charset="0"/>
              <a:buChar char="l"/>
            </a:pPr>
            <a:r>
              <a:rPr lang="pl-PL" sz="2000" b="1" dirty="0"/>
              <a:t>dr hab. Jacek Uchman, prof. UE</a:t>
            </a:r>
          </a:p>
          <a:p>
            <a:pPr>
              <a:spcAft>
                <a:spcPts val="1200"/>
              </a:spcAft>
              <a:buClr>
                <a:srgbClr val="A4002E"/>
              </a:buClr>
              <a:buSzPct val="80000"/>
            </a:pPr>
            <a:r>
              <a:rPr lang="pl-PL" sz="2000" dirty="0"/>
              <a:t>	 e-mail: </a:t>
            </a:r>
            <a:r>
              <a:rPr lang="pl-PL" sz="2000" dirty="0">
                <a:solidFill>
                  <a:srgbClr val="A4002E"/>
                </a:solidFill>
                <a:hlinkClick r:id="rId2"/>
              </a:rPr>
              <a:t>jacek.uchman@ue.wroc.pl</a:t>
            </a:r>
            <a:r>
              <a:rPr lang="pl-PL" sz="2000" dirty="0">
                <a:solidFill>
                  <a:srgbClr val="A4002E"/>
                </a:solidFill>
              </a:rPr>
              <a:t> </a:t>
            </a:r>
          </a:p>
          <a:p>
            <a:pPr>
              <a:spcAft>
                <a:spcPts val="1200"/>
              </a:spcAft>
              <a:buClr>
                <a:srgbClr val="A4002E"/>
              </a:buClr>
              <a:buSzPct val="80000"/>
            </a:pPr>
            <a:r>
              <a:rPr lang="pl-PL" sz="1000" dirty="0">
                <a:solidFill>
                  <a:srgbClr val="A4002E"/>
                </a:solidFill>
              </a:rPr>
              <a:t>  </a:t>
            </a:r>
            <a:endParaRPr lang="pl-PL" sz="1000" dirty="0"/>
          </a:p>
          <a:p>
            <a:pPr>
              <a:spcAft>
                <a:spcPts val="600"/>
              </a:spcAft>
              <a:buClr>
                <a:srgbClr val="A4002E"/>
              </a:buClr>
              <a:buSzPct val="80000"/>
            </a:pPr>
            <a:r>
              <a:rPr lang="pl-PL" sz="1900" dirty="0"/>
              <a:t>	Katedra Finansów</a:t>
            </a:r>
          </a:p>
          <a:p>
            <a:pPr>
              <a:spcAft>
                <a:spcPts val="600"/>
              </a:spcAft>
              <a:buClr>
                <a:srgbClr val="A4002E"/>
              </a:buClr>
              <a:buSzPct val="80000"/>
            </a:pPr>
            <a:r>
              <a:rPr lang="pl-PL" sz="1900" dirty="0"/>
              <a:t>	ul. Komandorska 118/120, bud. A, pok. 6</a:t>
            </a:r>
          </a:p>
          <a:p>
            <a:pPr>
              <a:spcAft>
                <a:spcPts val="600"/>
              </a:spcAft>
              <a:buClr>
                <a:srgbClr val="A4002E"/>
              </a:buClr>
              <a:buSzPct val="80000"/>
            </a:pPr>
            <a:r>
              <a:rPr lang="pl-PL" sz="1900" dirty="0"/>
              <a:t>	53-345 Wrocław</a:t>
            </a:r>
          </a:p>
          <a:p>
            <a:pPr>
              <a:spcAft>
                <a:spcPts val="600"/>
              </a:spcAft>
              <a:buClr>
                <a:srgbClr val="A4002E"/>
              </a:buClr>
              <a:buSzPct val="80000"/>
            </a:pPr>
            <a:r>
              <a:rPr lang="pl-PL" sz="1900" dirty="0"/>
              <a:t>	tel.: 71 36 80 212 (sekretariat)</a:t>
            </a:r>
          </a:p>
          <a:p>
            <a:pPr>
              <a:spcAft>
                <a:spcPts val="600"/>
              </a:spcAft>
              <a:buClr>
                <a:srgbClr val="A4002E"/>
              </a:buClr>
              <a:buSzPct val="80000"/>
            </a:pPr>
            <a:r>
              <a:rPr lang="pl-PL" sz="1900" dirty="0"/>
              <a:t>	fax: 71 36 80 240 </a:t>
            </a:r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30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FINANSE I RACHUNKOWOŚĆ SPÓŁEK</a:t>
            </a:r>
          </a:p>
        </p:txBody>
      </p:sp>
    </p:spTree>
    <p:extLst>
      <p:ext uri="{BB962C8B-B14F-4D97-AF65-F5344CB8AC3E}">
        <p14:creationId xmlns:p14="http://schemas.microsoft.com/office/powerpoint/2010/main" val="276759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571625" y="3000375"/>
            <a:ext cx="6462713" cy="1384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pl-PL" sz="30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Helvetica" charset="0"/>
              </a:rPr>
              <a:t>Specjalność </a:t>
            </a:r>
          </a:p>
          <a:p>
            <a:pPr algn="ctr">
              <a:lnSpc>
                <a:spcPct val="140000"/>
              </a:lnSpc>
            </a:pPr>
            <a:r>
              <a:rPr lang="pl-PL" sz="3000" b="1">
                <a:solidFill>
                  <a:srgbClr val="EDBE1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Helvetica" charset="0"/>
              </a:rPr>
              <a:t>RYNKI FINANSOWE</a:t>
            </a:r>
          </a:p>
        </p:txBody>
      </p:sp>
    </p:spTree>
    <p:extLst>
      <p:ext uri="{BB962C8B-B14F-4D97-AF65-F5344CB8AC3E}">
        <p14:creationId xmlns:p14="http://schemas.microsoft.com/office/powerpoint/2010/main" val="401882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938" y="49213"/>
            <a:ext cx="8037512" cy="742950"/>
          </a:xfrm>
        </p:spPr>
        <p:txBody>
          <a:bodyPr>
            <a:normAutofit/>
          </a:bodyPr>
          <a:lstStyle/>
          <a:p>
            <a:pPr algn="l"/>
            <a:r>
              <a:rPr lang="pl-PL" sz="3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RYNKI FINANSOWE</a:t>
            </a:r>
          </a:p>
        </p:txBody>
      </p:sp>
      <p:sp>
        <p:nvSpPr>
          <p:cNvPr id="41987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 dirty="0">
                <a:solidFill>
                  <a:srgbClr val="A4002E"/>
                </a:solidFill>
                <a:latin typeface="Calibri"/>
                <a:cs typeface="Calibri"/>
              </a:rPr>
              <a:t>Profil Absolwenta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746125" y="2065338"/>
            <a:ext cx="7858125" cy="38115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pl-PL" sz="2000" dirty="0">
                <a:cs typeface="Corbel" charset="0"/>
              </a:rPr>
              <a:t>Studenci są przygotowywani do pracy na rynkach finansowych. W trakcie zajęć nacisk kładziony jest przede wszystkim na nauczanie: 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endParaRPr lang="pl-PL" sz="1400" dirty="0">
              <a:cs typeface="Corbel" charset="0"/>
            </a:endParaRP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szybkiego oceniania i analizowania „morza informacji</a:t>
            </a:r>
            <a:r>
              <a:rPr lang="ja-JP" altLang="pl-PL" sz="2000" dirty="0">
                <a:cs typeface="ＭＳ Ｐゴシック" charset="0"/>
              </a:rPr>
              <a:t>”</a:t>
            </a:r>
            <a:endParaRPr lang="pl-PL" sz="2000" dirty="0"/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rozumienia wpływu zdarzeń w gospodarce i decyzji w przedsiębiorstwach na wartość instrumentów finansowych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pracy w zespołach analitycznych, pod presją, przy dużym ryzyku popełnienia błędów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/>
              <a:t>potencjalne </a:t>
            </a:r>
            <a:r>
              <a:rPr lang="pl-PL" sz="2000" dirty="0"/>
              <a:t>miejsca pracy to instytucje finansowe i przedsiębiorstwa aktywne na rynkach finansowych (pozyskiwanie kapitału, inwestowanie, zabezpieczanie ryzyka)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Wingdings" charset="0"/>
              <a:buChar char="l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743256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938" y="49213"/>
            <a:ext cx="8037512" cy="74295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endParaRPr lang="pl-PL" sz="3000" b="1" spc="12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j-ea"/>
              <a:cs typeface="Calibri"/>
            </a:endParaRPr>
          </a:p>
        </p:txBody>
      </p:sp>
      <p:sp>
        <p:nvSpPr>
          <p:cNvPr id="6147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 algn="ctr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 dirty="0">
                <a:latin typeface="Calibri"/>
                <a:ea typeface="Verdana" charset="0"/>
                <a:cs typeface="Calibri"/>
              </a:rPr>
              <a:t> PRZEDMIOTY  </a:t>
            </a:r>
            <a:r>
              <a:rPr lang="pl-PL" sz="2400" b="1" noProof="0" dirty="0" smtClean="0">
                <a:latin typeface="Calibri"/>
                <a:ea typeface="Verdana" charset="0"/>
                <a:cs typeface="Calibri"/>
              </a:rPr>
              <a:t>KIERUNKOWE</a:t>
            </a:r>
            <a:endParaRPr lang="pl-PL" sz="2400" b="1" noProof="0" dirty="0">
              <a:solidFill>
                <a:srgbClr val="A4002E"/>
              </a:solidFill>
              <a:latin typeface="Calibri"/>
              <a:ea typeface="Verdana" charset="0"/>
              <a:cs typeface="Calibri"/>
            </a:endParaRPr>
          </a:p>
        </p:txBody>
      </p:sp>
      <p:sp>
        <p:nvSpPr>
          <p:cNvPr id="6148" name="Symbol zastępczy zawartości 2"/>
          <p:cNvSpPr txBox="1">
            <a:spLocks/>
          </p:cNvSpPr>
          <p:nvPr/>
        </p:nvSpPr>
        <p:spPr bwMode="auto">
          <a:xfrm>
            <a:off x="746125" y="1772816"/>
            <a:ext cx="7858125" cy="410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Aft>
                <a:spcPts val="0"/>
              </a:spcAft>
              <a:buFont typeface="Arial" charset="0"/>
              <a:buChar char="•"/>
            </a:pPr>
            <a:r>
              <a:rPr lang="pl-PL" dirty="0" smtClean="0"/>
              <a:t>Geografia polityczna i gospodarcza</a:t>
            </a:r>
          </a:p>
          <a:p>
            <a:pPr>
              <a:spcAft>
                <a:spcPts val="0"/>
              </a:spcAft>
              <a:buFont typeface="Arial" charset="0"/>
              <a:buChar char="•"/>
            </a:pPr>
            <a:r>
              <a:rPr lang="pl-PL" dirty="0" smtClean="0"/>
              <a:t>Matematyka finansowa</a:t>
            </a:r>
          </a:p>
          <a:p>
            <a:pPr>
              <a:spcAft>
                <a:spcPts val="0"/>
              </a:spcAft>
              <a:buFont typeface="Arial" charset="0"/>
              <a:buChar char="•"/>
            </a:pPr>
            <a:r>
              <a:rPr lang="pl-PL" dirty="0" smtClean="0"/>
              <a:t>Rachunkowość finansowa</a:t>
            </a:r>
          </a:p>
          <a:p>
            <a:pPr>
              <a:spcAft>
                <a:spcPts val="0"/>
              </a:spcAft>
              <a:buFont typeface="Arial" charset="0"/>
              <a:buChar char="•"/>
            </a:pPr>
            <a:r>
              <a:rPr lang="pl-PL" dirty="0" smtClean="0"/>
              <a:t>Zaawansowana analiza finansowa</a:t>
            </a:r>
          </a:p>
          <a:p>
            <a:pPr>
              <a:spcAft>
                <a:spcPts val="0"/>
              </a:spcAft>
              <a:buFont typeface="Arial" charset="0"/>
              <a:buChar char="•"/>
            </a:pPr>
            <a:r>
              <a:rPr lang="pl-PL" dirty="0" smtClean="0"/>
              <a:t>Makroekonomia</a:t>
            </a:r>
          </a:p>
          <a:p>
            <a:pPr>
              <a:spcAft>
                <a:spcPts val="0"/>
              </a:spcAft>
              <a:buFont typeface="Arial" charset="0"/>
              <a:buChar char="•"/>
            </a:pPr>
            <a:r>
              <a:rPr lang="pl-PL" dirty="0" smtClean="0"/>
              <a:t>Fundusze UE</a:t>
            </a:r>
          </a:p>
          <a:p>
            <a:pPr>
              <a:spcAft>
                <a:spcPts val="0"/>
              </a:spcAft>
              <a:buFont typeface="Arial" charset="0"/>
              <a:buChar char="•"/>
            </a:pPr>
            <a:r>
              <a:rPr lang="pl-PL" dirty="0" smtClean="0"/>
              <a:t>Analiza kosztów i korzyści</a:t>
            </a:r>
          </a:p>
          <a:p>
            <a:pPr>
              <a:spcAft>
                <a:spcPts val="0"/>
              </a:spcAft>
              <a:buFont typeface="Arial" charset="0"/>
              <a:buChar char="•"/>
            </a:pPr>
            <a:r>
              <a:rPr lang="pl-PL" dirty="0" smtClean="0"/>
              <a:t>Ekonometria</a:t>
            </a:r>
          </a:p>
          <a:p>
            <a:pPr>
              <a:spcAft>
                <a:spcPts val="0"/>
              </a:spcAft>
              <a:buFont typeface="Arial" charset="0"/>
              <a:buChar char="•"/>
            </a:pPr>
            <a:r>
              <a:rPr lang="pl-PL" dirty="0" smtClean="0"/>
              <a:t>Zarządzanie strategiczne</a:t>
            </a:r>
          </a:p>
          <a:p>
            <a:pPr>
              <a:spcAft>
                <a:spcPts val="0"/>
              </a:spcAft>
              <a:buFont typeface="Arial" charset="0"/>
              <a:buChar char="•"/>
            </a:pPr>
            <a:r>
              <a:rPr lang="pl-PL" dirty="0" smtClean="0"/>
              <a:t>Nauka o przedsiębiorstwie</a:t>
            </a:r>
          </a:p>
          <a:p>
            <a:pPr>
              <a:spcAft>
                <a:spcPts val="0"/>
              </a:spcAft>
              <a:buFont typeface="Arial" charset="0"/>
              <a:buChar char="•"/>
            </a:pPr>
            <a:r>
              <a:rPr lang="pl-PL" dirty="0" smtClean="0"/>
              <a:t>Integracja finansowa w UE</a:t>
            </a:r>
          </a:p>
          <a:p>
            <a:pPr>
              <a:spcAft>
                <a:spcPts val="0"/>
              </a:spcAft>
              <a:buFont typeface="Arial" charset="0"/>
              <a:buChar char="•"/>
            </a:pPr>
            <a:r>
              <a:rPr lang="pl-PL" dirty="0" smtClean="0"/>
              <a:t>Finanse osobiste</a:t>
            </a:r>
          </a:p>
          <a:p>
            <a:pPr>
              <a:spcAft>
                <a:spcPts val="0"/>
              </a:spcAft>
              <a:buFont typeface="Arial" charset="0"/>
              <a:buChar char="•"/>
            </a:pPr>
            <a:r>
              <a:rPr lang="pl-PL" dirty="0" smtClean="0"/>
              <a:t>System zabezpieczenia społecznego</a:t>
            </a:r>
          </a:p>
          <a:p>
            <a:pPr>
              <a:spcAft>
                <a:spcPts val="0"/>
              </a:spcAft>
              <a:buFont typeface="Arial" charset="0"/>
              <a:buChar char="•"/>
            </a:pPr>
            <a:r>
              <a:rPr lang="pl-PL" dirty="0" smtClean="0"/>
              <a:t>Handel zagraniczny</a:t>
            </a:r>
          </a:p>
          <a:p>
            <a:pPr>
              <a:spcAft>
                <a:spcPts val="0"/>
              </a:spcAft>
              <a:buFont typeface="Arial" charset="0"/>
              <a:buChar char="•"/>
            </a:pPr>
            <a:r>
              <a:rPr lang="pl-PL" dirty="0" smtClean="0"/>
              <a:t>Marketing usług finansowych </a:t>
            </a:r>
            <a:endParaRPr lang="pl-PL" dirty="0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32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 dirty="0">
                <a:solidFill>
                  <a:srgbClr val="A4002E"/>
                </a:solidFill>
                <a:latin typeface="Calibri"/>
                <a:cs typeface="Calibri"/>
              </a:rPr>
              <a:t>Najważniejsze efekty kształcenia</a:t>
            </a:r>
          </a:p>
        </p:txBody>
      </p:sp>
      <p:sp>
        <p:nvSpPr>
          <p:cNvPr id="43011" name="Symbol zastępczy zawartości 2"/>
          <p:cNvSpPr txBox="1">
            <a:spLocks/>
          </p:cNvSpPr>
          <p:nvPr/>
        </p:nvSpPr>
        <p:spPr bwMode="auto">
          <a:xfrm>
            <a:off x="755650" y="1989138"/>
            <a:ext cx="7786688" cy="381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</a:pPr>
            <a:r>
              <a:rPr lang="pl-PL" sz="2000" b="1" dirty="0"/>
              <a:t>WIEDZA</a:t>
            </a:r>
          </a:p>
          <a:p>
            <a:pPr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Wingdings" charset="0"/>
              <a:buChar char="l"/>
            </a:pPr>
            <a:endParaRPr lang="pl-PL" sz="2000" dirty="0"/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znajomość instrumentów finansowych (zastosowanie, wycena, ryzyko)</a:t>
            </a:r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znajomość zależności między czynnikami makroekonomicznymi, rynkami finansowymi a realną gospodarką</a:t>
            </a:r>
          </a:p>
          <a:p>
            <a:pPr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Wingdings" charset="0"/>
              <a:buChar char="l"/>
            </a:pPr>
            <a:endParaRPr lang="pl-PL" sz="2000" dirty="0"/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30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RYNKI FINANSOWE</a:t>
            </a:r>
          </a:p>
        </p:txBody>
      </p:sp>
    </p:spTree>
    <p:extLst>
      <p:ext uri="{BB962C8B-B14F-4D97-AF65-F5344CB8AC3E}">
        <p14:creationId xmlns:p14="http://schemas.microsoft.com/office/powerpoint/2010/main" val="8135420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 dirty="0">
                <a:solidFill>
                  <a:srgbClr val="A4002E"/>
                </a:solidFill>
                <a:latin typeface="Calibri"/>
                <a:cs typeface="Calibri"/>
              </a:rPr>
              <a:t>Najważniejsze efekty kształcenia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755650" y="1979613"/>
            <a:ext cx="8002588" cy="4027487"/>
          </a:xfrm>
          <a:prstGeom prst="rect">
            <a:avLst/>
          </a:prstGeom>
        </p:spPr>
        <p:txBody>
          <a:bodyPr/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</a:pPr>
            <a:r>
              <a:rPr lang="pl-PL" sz="2000" b="1" dirty="0"/>
              <a:t>UMIEJĘTNOŚCI</a:t>
            </a:r>
          </a:p>
          <a:p>
            <a:pPr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Wingdings" charset="0"/>
              <a:buChar char="l"/>
            </a:pPr>
            <a:endParaRPr lang="pl-PL" sz="2000" dirty="0">
              <a:cs typeface="Corbel" charset="0"/>
            </a:endParaRPr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>
                <a:cs typeface="Corbel" charset="0"/>
              </a:rPr>
              <a:t>krytyczne analizowanie raportów finansowych (bieżących i okresowych)</a:t>
            </a:r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>
                <a:cs typeface="Corbel" charset="0"/>
              </a:rPr>
              <a:t>przeprowadzanie wycen papierów wartościowych i oceny atrakcyjności inwestycyjnej</a:t>
            </a:r>
          </a:p>
          <a:p>
            <a:pPr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Wingdings" charset="0"/>
              <a:buChar char="l"/>
            </a:pPr>
            <a:endParaRPr lang="pl-PL" sz="2000" dirty="0">
              <a:cs typeface="Corbel" charset="0"/>
            </a:endParaRPr>
          </a:p>
          <a:p>
            <a:pPr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Wingdings" charset="0"/>
              <a:buChar char="l"/>
            </a:pPr>
            <a:endParaRPr lang="pl-PL" sz="2000" dirty="0"/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30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RYNKI FINANSOWE</a:t>
            </a:r>
          </a:p>
        </p:txBody>
      </p:sp>
    </p:spTree>
    <p:extLst>
      <p:ext uri="{BB962C8B-B14F-4D97-AF65-F5344CB8AC3E}">
        <p14:creationId xmlns:p14="http://schemas.microsoft.com/office/powerpoint/2010/main" val="3006000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 dirty="0">
                <a:solidFill>
                  <a:srgbClr val="A4002E"/>
                </a:solidFill>
                <a:latin typeface="Calibri"/>
                <a:cs typeface="Calibri"/>
              </a:rPr>
              <a:t>Najważniejsze efekty kształcenia</a:t>
            </a:r>
          </a:p>
        </p:txBody>
      </p:sp>
      <p:sp>
        <p:nvSpPr>
          <p:cNvPr id="45059" name="Symbol zastępczy zawartości 2"/>
          <p:cNvSpPr txBox="1">
            <a:spLocks/>
          </p:cNvSpPr>
          <p:nvPr/>
        </p:nvSpPr>
        <p:spPr bwMode="auto">
          <a:xfrm>
            <a:off x="746125" y="1989138"/>
            <a:ext cx="8002588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</a:pPr>
            <a:r>
              <a:rPr lang="pl-PL" sz="2000" b="1" dirty="0"/>
              <a:t>KOMPETENCJE</a:t>
            </a:r>
          </a:p>
          <a:p>
            <a:pPr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Wingdings" charset="0"/>
              <a:buChar char="l"/>
            </a:pPr>
            <a:endParaRPr lang="pl-PL" sz="2000" dirty="0">
              <a:latin typeface="Corbel" charset="0"/>
              <a:cs typeface="Corbel" charset="0"/>
            </a:endParaRPr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>
                <a:latin typeface="Corbel" charset="0"/>
                <a:cs typeface="Corbel" charset="0"/>
              </a:rPr>
              <a:t>współpraca w zespole</a:t>
            </a:r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>
                <a:latin typeface="Corbel" charset="0"/>
                <a:cs typeface="Corbel" charset="0"/>
              </a:rPr>
              <a:t>identyfikacja informacji ważnych i nieważnych</a:t>
            </a:r>
            <a:endParaRPr lang="pl-PL" sz="2000" dirty="0"/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>
                <a:latin typeface="Corbel" charset="0"/>
                <a:cs typeface="ＭＳ Ｐゴシック" charset="0"/>
              </a:rPr>
              <a:t>rozbudzona potrzeba ciągłego uczenia się</a:t>
            </a:r>
          </a:p>
          <a:p>
            <a:pPr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Wingdings" charset="0"/>
              <a:buChar char="l"/>
            </a:pPr>
            <a:endParaRPr lang="pl-PL" sz="2000" dirty="0"/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30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RYNKI FINANSOWE</a:t>
            </a:r>
          </a:p>
        </p:txBody>
      </p:sp>
    </p:spTree>
    <p:extLst>
      <p:ext uri="{BB962C8B-B14F-4D97-AF65-F5344CB8AC3E}">
        <p14:creationId xmlns:p14="http://schemas.microsoft.com/office/powerpoint/2010/main" val="10388857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 dirty="0">
                <a:solidFill>
                  <a:srgbClr val="A4002E"/>
                </a:solidFill>
                <a:latin typeface="Calibri"/>
                <a:cs typeface="Calibri"/>
              </a:rPr>
              <a:t>Przedmioty </a:t>
            </a:r>
            <a:r>
              <a:rPr lang="pl-PL" sz="2400" b="1" noProof="0" dirty="0" smtClean="0">
                <a:solidFill>
                  <a:srgbClr val="A4002E"/>
                </a:solidFill>
                <a:latin typeface="Calibri"/>
                <a:cs typeface="Calibri"/>
              </a:rPr>
              <a:t>specjalizacyjne (wybrane)</a:t>
            </a:r>
            <a:endParaRPr lang="pl-PL" sz="2400" b="1" noProof="0" dirty="0">
              <a:solidFill>
                <a:srgbClr val="A4002E"/>
              </a:solidFill>
              <a:latin typeface="Calibri"/>
              <a:cs typeface="Calibri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746125" y="1847850"/>
            <a:ext cx="7713663" cy="41021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indent="-342900">
              <a:lnSpc>
                <a:spcPct val="90000"/>
              </a:lnSpc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 smtClean="0"/>
              <a:t>Analiza fundamentalna</a:t>
            </a:r>
          </a:p>
          <a:p>
            <a:pPr indent="-342900">
              <a:lnSpc>
                <a:spcPct val="90000"/>
              </a:lnSpc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 smtClean="0"/>
              <a:t>Fundusze inwestycyjne</a:t>
            </a:r>
          </a:p>
          <a:p>
            <a:pPr indent="-342900">
              <a:lnSpc>
                <a:spcPct val="90000"/>
              </a:lnSpc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 smtClean="0"/>
              <a:t>Finansowa ocena efektywności projektów inwestycyjnych</a:t>
            </a:r>
          </a:p>
          <a:p>
            <a:pPr indent="-342900">
              <a:lnSpc>
                <a:spcPct val="90000"/>
              </a:lnSpc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 smtClean="0"/>
              <a:t>Rynek instrumentów dłużnych</a:t>
            </a:r>
          </a:p>
          <a:p>
            <a:pPr indent="-342900">
              <a:lnSpc>
                <a:spcPct val="90000"/>
              </a:lnSpc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 smtClean="0"/>
              <a:t>Metody ilościowe na rynkach finansowych</a:t>
            </a:r>
          </a:p>
          <a:p>
            <a:pPr indent="-342900">
              <a:lnSpc>
                <a:spcPct val="90000"/>
              </a:lnSpc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 smtClean="0"/>
              <a:t>Instrumenty pochodne na rynkach finansowych</a:t>
            </a:r>
          </a:p>
          <a:p>
            <a:pPr indent="-342900">
              <a:lnSpc>
                <a:spcPct val="90000"/>
              </a:lnSpc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 smtClean="0"/>
              <a:t>Prywatne rynki kapitałów</a:t>
            </a:r>
            <a:endParaRPr lang="pl-PL" sz="1900" dirty="0" smtClean="0"/>
          </a:p>
        </p:txBody>
      </p:sp>
      <p:sp>
        <p:nvSpPr>
          <p:cNvPr id="9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30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RYNKI FINANSOWE</a:t>
            </a:r>
          </a:p>
        </p:txBody>
      </p:sp>
    </p:spTree>
    <p:extLst>
      <p:ext uri="{BB962C8B-B14F-4D97-AF65-F5344CB8AC3E}">
        <p14:creationId xmlns:p14="http://schemas.microsoft.com/office/powerpoint/2010/main" val="6851805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 dirty="0">
                <a:solidFill>
                  <a:srgbClr val="A4002E"/>
                </a:solidFill>
                <a:latin typeface="Calibri"/>
                <a:cs typeface="Calibri"/>
              </a:rPr>
              <a:t>Praca po studiach</a:t>
            </a:r>
          </a:p>
        </p:txBody>
      </p:sp>
      <p:sp>
        <p:nvSpPr>
          <p:cNvPr id="47107" name="Symbol zastępczy zawartości 2"/>
          <p:cNvSpPr txBox="1">
            <a:spLocks/>
          </p:cNvSpPr>
          <p:nvPr/>
        </p:nvSpPr>
        <p:spPr bwMode="auto">
          <a:xfrm>
            <a:off x="746125" y="1847850"/>
            <a:ext cx="7713663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0500" indent="-1905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647700" indent="-1905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342900" indent="-342900" eaLnBrk="0" hangingPunct="0">
              <a:spcBef>
                <a:spcPts val="0"/>
              </a:spcBef>
              <a:buFont typeface="Arial"/>
              <a:buChar char="•"/>
            </a:pPr>
            <a:r>
              <a:rPr lang="pl-PL" sz="2000" dirty="0">
                <a:cs typeface="Corbel" charset="0"/>
              </a:rPr>
              <a:t>Zakres wiedzy umożliwia szybsze przygotowanie się do egzaminów na:</a:t>
            </a:r>
          </a:p>
          <a:p>
            <a:pPr marL="838200" lvl="2" indent="-342900" eaLnBrk="0" hangingPunct="0">
              <a:spcBef>
                <a:spcPts val="0"/>
              </a:spcBef>
              <a:buFont typeface="Courier New"/>
              <a:buChar char="o"/>
            </a:pPr>
            <a:r>
              <a:rPr lang="pl-PL" sz="2000" dirty="0">
                <a:cs typeface="Corbel" charset="0"/>
              </a:rPr>
              <a:t>maklera papierów wartościowych</a:t>
            </a:r>
          </a:p>
          <a:p>
            <a:pPr marL="838200" lvl="2" indent="-342900" eaLnBrk="0" hangingPunct="0">
              <a:spcBef>
                <a:spcPts val="0"/>
              </a:spcBef>
              <a:buFont typeface="Courier New"/>
              <a:buChar char="o"/>
            </a:pPr>
            <a:r>
              <a:rPr lang="pl-PL" sz="2000" dirty="0">
                <a:cs typeface="Corbel" charset="0"/>
              </a:rPr>
              <a:t>certyfikowanego doradcę na NewConnect</a:t>
            </a:r>
          </a:p>
          <a:p>
            <a:pPr marL="342900" indent="-342900" eaLnBrk="0" hangingPunct="0">
              <a:spcBef>
                <a:spcPts val="0"/>
              </a:spcBef>
              <a:buFont typeface="Arial"/>
              <a:buChar char="•"/>
            </a:pPr>
            <a:r>
              <a:rPr lang="pl-PL" sz="2000" dirty="0">
                <a:cs typeface="Corbel" charset="0"/>
              </a:rPr>
              <a:t>Miejsce pracy </a:t>
            </a:r>
          </a:p>
          <a:p>
            <a:pPr marL="838200" lvl="2" indent="-342900" eaLnBrk="0" hangingPunct="0">
              <a:spcBef>
                <a:spcPts val="0"/>
              </a:spcBef>
              <a:buFont typeface="Courier New"/>
              <a:buChar char="o"/>
            </a:pPr>
            <a:r>
              <a:rPr lang="pl-PL" sz="2000" dirty="0">
                <a:cs typeface="Corbel" charset="0"/>
              </a:rPr>
              <a:t>analityk inwestycyjny</a:t>
            </a:r>
          </a:p>
          <a:p>
            <a:pPr marL="1257300" lvl="4" indent="-342900" eaLnBrk="0" hangingPunct="0">
              <a:spcBef>
                <a:spcPts val="0"/>
              </a:spcBef>
              <a:buFont typeface="Wingdings" charset="2"/>
              <a:buChar char="ü"/>
            </a:pPr>
            <a:r>
              <a:rPr lang="pl-PL" sz="2000" dirty="0" smtClean="0">
                <a:cs typeface="Corbel" charset="0"/>
              </a:rPr>
              <a:t>domy maklerskie, banki inwestycyjne, fundusze inwestycyjne, OFE, </a:t>
            </a:r>
            <a:r>
              <a:rPr lang="pl-PL" sz="2000" dirty="0" err="1" smtClean="0">
                <a:cs typeface="Corbel" charset="0"/>
              </a:rPr>
              <a:t>asset</a:t>
            </a:r>
            <a:r>
              <a:rPr lang="pl-PL" sz="2000" dirty="0" smtClean="0">
                <a:cs typeface="Corbel" charset="0"/>
              </a:rPr>
              <a:t> management</a:t>
            </a:r>
            <a:endParaRPr lang="pl-PL" sz="2000" dirty="0">
              <a:cs typeface="Corbel" charset="0"/>
            </a:endParaRPr>
          </a:p>
          <a:p>
            <a:pPr marL="1257300" lvl="4" indent="-342900" eaLnBrk="0" hangingPunct="0">
              <a:spcBef>
                <a:spcPts val="0"/>
              </a:spcBef>
              <a:buFont typeface="Wingdings" charset="2"/>
              <a:buChar char="ü"/>
            </a:pPr>
            <a:r>
              <a:rPr lang="pl-PL" sz="2000" dirty="0" smtClean="0">
                <a:cs typeface="Corbel" charset="0"/>
              </a:rPr>
              <a:t>autoryzowani doradcy </a:t>
            </a:r>
            <a:r>
              <a:rPr lang="pl-PL" sz="2000" dirty="0" err="1" smtClean="0">
                <a:cs typeface="Corbel" charset="0"/>
              </a:rPr>
              <a:t>NewConnect</a:t>
            </a:r>
            <a:endParaRPr lang="pl-PL" sz="2000" dirty="0">
              <a:cs typeface="Corbel" charset="0"/>
            </a:endParaRPr>
          </a:p>
          <a:p>
            <a:pPr marL="838200" lvl="2" indent="-342900" eaLnBrk="0" hangingPunct="0">
              <a:spcBef>
                <a:spcPts val="0"/>
              </a:spcBef>
              <a:buFont typeface="Courier New"/>
              <a:buChar char="o"/>
            </a:pPr>
            <a:r>
              <a:rPr lang="pl-PL" sz="2000" dirty="0" smtClean="0">
                <a:cs typeface="Corbel" charset="0"/>
              </a:rPr>
              <a:t>dealer </a:t>
            </a:r>
            <a:r>
              <a:rPr lang="pl-PL" sz="2000" dirty="0">
                <a:cs typeface="Corbel" charset="0"/>
              </a:rPr>
              <a:t>rynku międzybankowego </a:t>
            </a:r>
            <a:r>
              <a:rPr lang="pl-PL" sz="2000" dirty="0" smtClean="0">
                <a:cs typeface="Corbel" charset="0"/>
              </a:rPr>
              <a:t>(bankowość)</a:t>
            </a:r>
          </a:p>
          <a:p>
            <a:pPr marL="838200" lvl="2" indent="-342900" eaLnBrk="0" hangingPunct="0">
              <a:spcBef>
                <a:spcPts val="0"/>
              </a:spcBef>
              <a:buFont typeface="Courier New"/>
              <a:buChar char="o"/>
            </a:pPr>
            <a:r>
              <a:rPr lang="pl-PL" sz="2000" dirty="0" smtClean="0"/>
              <a:t>doradca transakcyjny w firmach doradczych ds. fuzji i przejęć, sukcesje, </a:t>
            </a:r>
            <a:r>
              <a:rPr lang="pl-PL" sz="2000" dirty="0" smtClean="0">
                <a:cs typeface="Corbel" charset="0"/>
              </a:rPr>
              <a:t>IPO</a:t>
            </a:r>
            <a:r>
              <a:rPr lang="pl-PL" sz="2000" dirty="0">
                <a:cs typeface="Corbel" charset="0"/>
              </a:rPr>
              <a:t>, emisja </a:t>
            </a:r>
            <a:r>
              <a:rPr lang="pl-PL" sz="2000" dirty="0" smtClean="0">
                <a:cs typeface="Corbel" charset="0"/>
              </a:rPr>
              <a:t>obligacji</a:t>
            </a:r>
            <a:endParaRPr lang="pl-PL" sz="2000" dirty="0">
              <a:cs typeface="Corbel" charset="0"/>
            </a:endParaRPr>
          </a:p>
          <a:p>
            <a:pPr marL="1295400" lvl="3" indent="-342900" eaLnBrk="0" hangingPunct="0">
              <a:spcBef>
                <a:spcPts val="0"/>
              </a:spcBef>
              <a:buFont typeface="Courier New"/>
              <a:buChar char="o"/>
            </a:pPr>
            <a:endParaRPr lang="pl-PL" sz="2000" dirty="0"/>
          </a:p>
        </p:txBody>
      </p:sp>
      <p:sp>
        <p:nvSpPr>
          <p:cNvPr id="10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30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RYNKI FINANSOWE</a:t>
            </a:r>
          </a:p>
        </p:txBody>
      </p:sp>
    </p:spTree>
    <p:extLst>
      <p:ext uri="{BB962C8B-B14F-4D97-AF65-F5344CB8AC3E}">
        <p14:creationId xmlns:p14="http://schemas.microsoft.com/office/powerpoint/2010/main" val="234179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 dirty="0">
                <a:solidFill>
                  <a:srgbClr val="A4002E"/>
                </a:solidFill>
                <a:latin typeface="Calibri"/>
                <a:cs typeface="Calibri"/>
              </a:rPr>
              <a:t>Opiekun specjalności </a:t>
            </a:r>
          </a:p>
        </p:txBody>
      </p:sp>
      <p:sp>
        <p:nvSpPr>
          <p:cNvPr id="48131" name="Symbol zastępczy zawartości 2"/>
          <p:cNvSpPr txBox="1">
            <a:spLocks/>
          </p:cNvSpPr>
          <p:nvPr/>
        </p:nvSpPr>
        <p:spPr bwMode="auto">
          <a:xfrm>
            <a:off x="746124" y="2208213"/>
            <a:ext cx="742632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  <a:buClr>
                <a:srgbClr val="A4002E"/>
              </a:buClr>
              <a:buSzPct val="80000"/>
              <a:buFont typeface="Wingdings" charset="0"/>
              <a:buChar char="l"/>
            </a:pPr>
            <a:r>
              <a:rPr lang="pl-PL" sz="2000" b="1" dirty="0"/>
              <a:t>dr Marek </a:t>
            </a:r>
            <a:r>
              <a:rPr lang="pl-PL" sz="2000" b="1" dirty="0" err="1"/>
              <a:t>Pauka</a:t>
            </a:r>
            <a:endParaRPr lang="pl-PL" sz="2000" b="1" dirty="0"/>
          </a:p>
          <a:p>
            <a:pPr>
              <a:spcAft>
                <a:spcPts val="1200"/>
              </a:spcAft>
              <a:buClr>
                <a:srgbClr val="A4002E"/>
              </a:buClr>
              <a:buSzPct val="80000"/>
            </a:pPr>
            <a:r>
              <a:rPr lang="pl-PL" sz="2000" dirty="0"/>
              <a:t>	 e-mail: </a:t>
            </a:r>
            <a:r>
              <a:rPr lang="pl-PL" sz="2000" dirty="0">
                <a:solidFill>
                  <a:srgbClr val="A4002E"/>
                </a:solidFill>
                <a:hlinkClick r:id="rId2"/>
              </a:rPr>
              <a:t>marek.pauka@ue.wroc.pl</a:t>
            </a:r>
            <a:r>
              <a:rPr lang="pl-PL" sz="2000" dirty="0">
                <a:solidFill>
                  <a:srgbClr val="A4002E"/>
                </a:solidFill>
              </a:rPr>
              <a:t> </a:t>
            </a:r>
            <a:r>
              <a:rPr lang="pl-PL" sz="2000" dirty="0" smtClean="0">
                <a:solidFill>
                  <a:srgbClr val="A4002E"/>
                </a:solidFill>
              </a:rPr>
              <a:t/>
            </a:r>
            <a:br>
              <a:rPr lang="pl-PL" sz="2000" dirty="0" smtClean="0">
                <a:solidFill>
                  <a:srgbClr val="A4002E"/>
                </a:solidFill>
              </a:rPr>
            </a:br>
            <a:r>
              <a:rPr lang="pl-PL" sz="2000" dirty="0" smtClean="0">
                <a:solidFill>
                  <a:srgbClr val="A4002E"/>
                </a:solidFill>
              </a:rPr>
              <a:t> http</a:t>
            </a:r>
            <a:r>
              <a:rPr lang="pl-PL" sz="2000" dirty="0">
                <a:solidFill>
                  <a:srgbClr val="A4002E"/>
                </a:solidFill>
              </a:rPr>
              <a:t>://pauka.ue.wroc.pl</a:t>
            </a:r>
          </a:p>
          <a:p>
            <a:pPr>
              <a:spcAft>
                <a:spcPts val="1200"/>
              </a:spcAft>
              <a:buClr>
                <a:srgbClr val="A4002E"/>
              </a:buClr>
              <a:buSzPct val="80000"/>
            </a:pPr>
            <a:r>
              <a:rPr lang="pl-PL" sz="1000" dirty="0">
                <a:solidFill>
                  <a:srgbClr val="A4002E"/>
                </a:solidFill>
              </a:rPr>
              <a:t>  </a:t>
            </a:r>
            <a:endParaRPr lang="pl-PL" sz="1000" dirty="0"/>
          </a:p>
          <a:p>
            <a:pPr>
              <a:spcAft>
                <a:spcPts val="600"/>
              </a:spcAft>
              <a:buClr>
                <a:srgbClr val="A4002E"/>
              </a:buClr>
              <a:buSzPct val="80000"/>
            </a:pPr>
            <a:r>
              <a:rPr lang="pl-PL" sz="1900" dirty="0"/>
              <a:t>	Katedra Finansów</a:t>
            </a:r>
          </a:p>
          <a:p>
            <a:pPr>
              <a:spcAft>
                <a:spcPts val="600"/>
              </a:spcAft>
              <a:buClr>
                <a:srgbClr val="A4002E"/>
              </a:buClr>
              <a:buSzPct val="80000"/>
            </a:pPr>
            <a:r>
              <a:rPr lang="pl-PL" sz="1900" dirty="0"/>
              <a:t>	ul. Komandorska 118/120, bud. A, pok. 107</a:t>
            </a:r>
          </a:p>
          <a:p>
            <a:pPr>
              <a:spcAft>
                <a:spcPts val="600"/>
              </a:spcAft>
              <a:buClr>
                <a:srgbClr val="A4002E"/>
              </a:buClr>
              <a:buSzPct val="80000"/>
            </a:pPr>
            <a:r>
              <a:rPr lang="pl-PL" sz="1900" dirty="0"/>
              <a:t>	53-345 Wrocław</a:t>
            </a:r>
          </a:p>
          <a:p>
            <a:pPr>
              <a:spcAft>
                <a:spcPts val="600"/>
              </a:spcAft>
              <a:buClr>
                <a:srgbClr val="A4002E"/>
              </a:buClr>
              <a:buSzPct val="80000"/>
            </a:pPr>
            <a:r>
              <a:rPr lang="pl-PL" sz="1900" dirty="0"/>
              <a:t>	tel.: 71 36 80 212 (sekretariat)</a:t>
            </a:r>
          </a:p>
          <a:p>
            <a:pPr>
              <a:spcAft>
                <a:spcPts val="600"/>
              </a:spcAft>
              <a:buClr>
                <a:srgbClr val="A4002E"/>
              </a:buClr>
              <a:buSzPct val="80000"/>
            </a:pPr>
            <a:r>
              <a:rPr lang="pl-PL" sz="1900" dirty="0"/>
              <a:t>	fax: 71 36 80 240</a:t>
            </a:r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30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RYNKI FINANSOWE</a:t>
            </a:r>
          </a:p>
        </p:txBody>
      </p:sp>
    </p:spTree>
    <p:extLst>
      <p:ext uri="{BB962C8B-B14F-4D97-AF65-F5344CB8AC3E}">
        <p14:creationId xmlns:p14="http://schemas.microsoft.com/office/powerpoint/2010/main" val="124999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https://scontent-b-vie.xx.fbcdn.net/hphotos-ash3/1173687_455847414529991_174486704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1916113"/>
            <a:ext cx="2438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8" descr="Centrum Kształcenia Ustawiczne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3716338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0" descr="Sala dydaktycz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3716338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2" descr="Sala konferencyj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4652963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4" descr="Sala audytoryjn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4652963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500563" y="1844675"/>
            <a:ext cx="3671887" cy="37480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95288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800"/>
              </a:spcAft>
              <a:buFont typeface="Arial" charset="0"/>
              <a:buNone/>
            </a:pPr>
            <a:r>
              <a:rPr lang="pl-PL" sz="3600" b="1" dirty="0">
                <a:solidFill>
                  <a:srgbClr val="A4002E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Zapraszamy</a:t>
            </a:r>
          </a:p>
          <a:p>
            <a:pPr eaLnBrk="1" hangingPunct="1">
              <a:spcAft>
                <a:spcPts val="600"/>
              </a:spcAft>
            </a:pPr>
            <a:r>
              <a:rPr lang="pl-PL" sz="2500" b="1" dirty="0"/>
              <a:t>Uniwersytet Ekonomiczny we Wrocławiu</a:t>
            </a: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dirty="0"/>
              <a:t>ul. Komandorska 118/120</a:t>
            </a:r>
            <a:br>
              <a:rPr lang="pl-PL" dirty="0"/>
            </a:br>
            <a:r>
              <a:rPr lang="pl-PL" dirty="0"/>
              <a:t>53-345 Wrocław</a:t>
            </a:r>
          </a:p>
          <a:p>
            <a:pPr eaLnBrk="1" hangingPunct="1"/>
            <a:r>
              <a:rPr lang="pl-PL" dirty="0"/>
              <a:t>tel.: 71 368 01 00</a:t>
            </a:r>
            <a:br>
              <a:rPr lang="pl-PL" dirty="0"/>
            </a:br>
            <a:r>
              <a:rPr lang="pl-PL" dirty="0"/>
              <a:t>fax: 71 367 27 78</a:t>
            </a:r>
            <a:br>
              <a:rPr lang="pl-PL" dirty="0"/>
            </a:br>
            <a:r>
              <a:rPr lang="pl-PL" dirty="0"/>
              <a:t>e-mail: </a:t>
            </a:r>
            <a:r>
              <a:rPr lang="pl-PL" dirty="0">
                <a:solidFill>
                  <a:srgbClr val="A4002E"/>
                </a:solidFill>
              </a:rPr>
              <a:t>kontakt@ue.wroc.pl  </a:t>
            </a:r>
          </a:p>
          <a:p>
            <a:pPr eaLnBrk="1" hangingPunct="1"/>
            <a:r>
              <a:rPr lang="pl-PL" dirty="0" smtClean="0">
                <a:solidFill>
                  <a:srgbClr val="C00000"/>
                </a:solidFill>
                <a:hlinkClick r:id="rId7"/>
              </a:rPr>
              <a:t>http://katfin.ue.wroc.pl</a:t>
            </a:r>
          </a:p>
          <a:p>
            <a:pPr eaLnBrk="1" hangingPunct="1"/>
            <a:r>
              <a:rPr lang="pl-PL" dirty="0" smtClean="0">
                <a:solidFill>
                  <a:srgbClr val="C00000"/>
                </a:solidFill>
                <a:hlinkClick r:id="rId7"/>
              </a:rPr>
              <a:t>www.ue.wroc.pl/wydzial_ne</a:t>
            </a:r>
            <a:r>
              <a:rPr lang="pl-PL" dirty="0" smtClean="0">
                <a:solidFill>
                  <a:srgbClr val="C00000"/>
                </a:solidFill>
              </a:rPr>
              <a:t>  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13320" name="pole tekstowe 7"/>
          <p:cNvSpPr txBox="1">
            <a:spLocks noChangeArrowheads="1"/>
          </p:cNvSpPr>
          <p:nvPr/>
        </p:nvSpPr>
        <p:spPr bwMode="auto">
          <a:xfrm>
            <a:off x="1022350" y="5876925"/>
            <a:ext cx="6470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2000" b="1">
                <a:solidFill>
                  <a:srgbClr val="A4002E"/>
                </a:solidFill>
              </a:rPr>
              <a:t>Studia na WNE to szansa na lepszą pracę i wyższe zarobki!</a:t>
            </a:r>
          </a:p>
        </p:txBody>
      </p:sp>
      <p:sp>
        <p:nvSpPr>
          <p:cNvPr id="9" name="Tytuł 7"/>
          <p:cNvSpPr txBox="1">
            <a:spLocks/>
          </p:cNvSpPr>
          <p:nvPr/>
        </p:nvSpPr>
        <p:spPr>
          <a:xfrm>
            <a:off x="1588" y="49213"/>
            <a:ext cx="7940675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l-PL" sz="34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WYDZIAŁ  NAUK  EKONOMICZNYCH</a:t>
            </a:r>
          </a:p>
        </p:txBody>
      </p:sp>
      <p:pic>
        <p:nvPicPr>
          <p:cNvPr id="13322" name="Picture 3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300663"/>
            <a:ext cx="1274762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64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6" descr="https://scontent-b-vie.xx.fbcdn.net/hphotos-ash3/1173687_455847414529991_1744867044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1916113"/>
            <a:ext cx="2438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8" descr="Centrum Kształcenia Ustawiczne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3716338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10" descr="Sala dydaktycz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3716338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12" descr="Sala konferencyj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4652963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14" descr="Sala audytoryjn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4652963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500563" y="1844675"/>
            <a:ext cx="3671887" cy="37480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Aft>
                <a:spcPts val="1800"/>
              </a:spcAft>
            </a:pPr>
            <a:endParaRPr lang="pl-PL" sz="3200" b="1">
              <a:ea typeface="Verdana" charset="0"/>
              <a:cs typeface="Times New Roman" charset="0"/>
            </a:endParaRPr>
          </a:p>
          <a:p>
            <a:pPr algn="ctr">
              <a:spcAft>
                <a:spcPts val="1800"/>
              </a:spcAft>
            </a:pPr>
            <a:r>
              <a:rPr lang="pl-PL" sz="3200" b="1">
                <a:solidFill>
                  <a:srgbClr val="10253F"/>
                </a:solidFill>
                <a:ea typeface="Verdana" charset="0"/>
                <a:cs typeface="Times New Roman" charset="0"/>
              </a:rPr>
              <a:t>Do zobaczenia na zajęciach</a:t>
            </a:r>
          </a:p>
        </p:txBody>
      </p:sp>
      <p:sp>
        <p:nvSpPr>
          <p:cNvPr id="65544" name="pole tekstowe 7"/>
          <p:cNvSpPr txBox="1">
            <a:spLocks noChangeArrowheads="1"/>
          </p:cNvSpPr>
          <p:nvPr/>
        </p:nvSpPr>
        <p:spPr bwMode="auto">
          <a:xfrm>
            <a:off x="1022350" y="5876925"/>
            <a:ext cx="6470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2000" b="1">
                <a:solidFill>
                  <a:srgbClr val="A4002E"/>
                </a:solidFill>
              </a:rPr>
              <a:t>Studia na WNE to szansa na lepszą pracę i wyższe zarobki!</a:t>
            </a:r>
          </a:p>
        </p:txBody>
      </p:sp>
      <p:sp>
        <p:nvSpPr>
          <p:cNvPr id="9" name="Tytuł 7"/>
          <p:cNvSpPr txBox="1">
            <a:spLocks/>
          </p:cNvSpPr>
          <p:nvPr/>
        </p:nvSpPr>
        <p:spPr>
          <a:xfrm>
            <a:off x="1588" y="49213"/>
            <a:ext cx="7940675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pl-PL" sz="34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WYDZIAŁ  NAUK  EKONOMICZNYCH</a:t>
            </a:r>
          </a:p>
        </p:txBody>
      </p:sp>
      <p:pic>
        <p:nvPicPr>
          <p:cNvPr id="65546" name="Picture 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300663"/>
            <a:ext cx="1274762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40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1517650"/>
          </a:xfrm>
        </p:spPr>
        <p:txBody>
          <a:bodyPr/>
          <a:lstStyle/>
          <a:p>
            <a:pPr indent="-395288" algn="ctr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 dirty="0">
                <a:latin typeface="Calibri"/>
                <a:ea typeface="Verdana" charset="0"/>
                <a:cs typeface="Calibri"/>
              </a:rPr>
              <a:t> </a:t>
            </a:r>
            <a:r>
              <a:rPr lang="pl-PL" sz="3000" b="1" noProof="0" dirty="0">
                <a:latin typeface="Calibri"/>
                <a:ea typeface="Verdana" charset="0"/>
                <a:cs typeface="Calibri"/>
              </a:rPr>
              <a:t>Specjalności oferowane na kierunku</a:t>
            </a:r>
          </a:p>
          <a:p>
            <a:pPr indent="-395288" algn="ctr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3000" b="1" i="1" noProof="0" dirty="0">
                <a:latin typeface="Calibri"/>
                <a:ea typeface="Verdana" charset="0"/>
                <a:cs typeface="Calibri"/>
              </a:rPr>
              <a:t>Finanse i Rachunkowość </a:t>
            </a:r>
            <a:r>
              <a:rPr lang="pl-PL" sz="3000" b="1" noProof="0" dirty="0">
                <a:latin typeface="Calibri"/>
                <a:ea typeface="Verdana" charset="0"/>
                <a:cs typeface="Calibri"/>
              </a:rPr>
              <a:t>(Wydział</a:t>
            </a:r>
            <a:r>
              <a:rPr lang="pl-PL" sz="3000" noProof="0" dirty="0">
                <a:latin typeface="Calibri"/>
                <a:ea typeface="Verdana" charset="0"/>
                <a:cs typeface="Calibri"/>
              </a:rPr>
              <a:t> </a:t>
            </a:r>
            <a:r>
              <a:rPr lang="pl-PL" sz="3000" b="1" noProof="0" dirty="0">
                <a:latin typeface="Calibri"/>
                <a:ea typeface="Verdana" charset="0"/>
                <a:cs typeface="Calibri"/>
              </a:rPr>
              <a:t>NE)</a:t>
            </a:r>
            <a:endParaRPr lang="pl-PL" sz="3000" b="1" noProof="0" dirty="0">
              <a:solidFill>
                <a:srgbClr val="A4002E"/>
              </a:solidFill>
              <a:latin typeface="Calibri"/>
              <a:ea typeface="Verdana" charset="0"/>
              <a:cs typeface="Calibri"/>
            </a:endParaRPr>
          </a:p>
          <a:p>
            <a:pPr indent="-395288" algn="ctr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endParaRPr lang="pl-PL" sz="2400" b="1" noProof="0" dirty="0">
              <a:solidFill>
                <a:srgbClr val="A4002E"/>
              </a:solidFill>
              <a:latin typeface="Calibri"/>
              <a:ea typeface="Verdana" charset="0"/>
              <a:cs typeface="Calibri"/>
            </a:endParaRPr>
          </a:p>
        </p:txBody>
      </p:sp>
      <p:sp>
        <p:nvSpPr>
          <p:cNvPr id="7172" name="Symbol zastępczy zawartości 2"/>
          <p:cNvSpPr txBox="1">
            <a:spLocks/>
          </p:cNvSpPr>
          <p:nvPr/>
        </p:nvSpPr>
        <p:spPr bwMode="auto">
          <a:xfrm>
            <a:off x="395537" y="2852936"/>
            <a:ext cx="8208714" cy="302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pl-PL" sz="2400" cap="small" dirty="0">
                <a:cs typeface="Times New Roman" charset="0"/>
              </a:rPr>
              <a:t>Inwestycje i nieruchomości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pl-PL" sz="2400" cap="small" dirty="0">
                <a:cs typeface="Times New Roman" charset="0"/>
              </a:rPr>
              <a:t>Bankowość i </a:t>
            </a:r>
            <a:r>
              <a:rPr lang="pl-PL" sz="2400" cap="small" dirty="0" smtClean="0">
                <a:cs typeface="Times New Roman" charset="0"/>
              </a:rPr>
              <a:t>ubezpieczenia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pl-PL" sz="2400" cap="small" dirty="0" smtClean="0">
                <a:cs typeface="Times New Roman" charset="0"/>
              </a:rPr>
              <a:t>Skarbowość i podatki</a:t>
            </a:r>
            <a:endParaRPr lang="pl-PL" sz="2400" cap="small" dirty="0"/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pl-PL" sz="2400" cap="small" dirty="0">
                <a:cs typeface="Times New Roman" charset="0"/>
              </a:rPr>
              <a:t>Finanse i rachunkowość spółek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pl-PL" sz="2400" cap="small" dirty="0" smtClean="0">
                <a:cs typeface="Times New Roman" charset="0"/>
              </a:rPr>
              <a:t>Rynki finansowe</a:t>
            </a:r>
            <a:endParaRPr lang="pl-PL" sz="2400" cap="small" dirty="0">
              <a:cs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0200" y="4889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704850" y="2840038"/>
            <a:ext cx="8010525" cy="20304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</a:pPr>
            <a:endParaRPr lang="pl-PL" sz="300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cs typeface="Helvetica" charset="0"/>
            </a:endParaRPr>
          </a:p>
          <a:p>
            <a:pPr algn="ctr">
              <a:lnSpc>
                <a:spcPct val="140000"/>
              </a:lnSpc>
            </a:pPr>
            <a:r>
              <a:rPr lang="pl-PL" sz="30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Helvetica" charset="0"/>
              </a:rPr>
              <a:t>Specjalność</a:t>
            </a:r>
            <a:r>
              <a:rPr lang="pl-PL" sz="3000">
                <a:solidFill>
                  <a:srgbClr val="EDBE1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Helvetica" charset="0"/>
              </a:rPr>
              <a:t> </a:t>
            </a:r>
          </a:p>
          <a:p>
            <a:pPr algn="ctr">
              <a:lnSpc>
                <a:spcPct val="140000"/>
              </a:lnSpc>
            </a:pPr>
            <a:r>
              <a:rPr lang="pl-PL" sz="3000" b="1">
                <a:solidFill>
                  <a:srgbClr val="EDBE1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Helvetica" charset="0"/>
              </a:rPr>
              <a:t>INWESTYCJE I NIERUCHOMOŚCI</a:t>
            </a:r>
          </a:p>
        </p:txBody>
      </p:sp>
    </p:spTree>
    <p:extLst>
      <p:ext uri="{BB962C8B-B14F-4D97-AF65-F5344CB8AC3E}">
        <p14:creationId xmlns:p14="http://schemas.microsoft.com/office/powerpoint/2010/main" val="45433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938" y="49213"/>
            <a:ext cx="8037512" cy="742950"/>
          </a:xfrm>
        </p:spPr>
        <p:txBody>
          <a:bodyPr>
            <a:normAutofit/>
          </a:bodyPr>
          <a:lstStyle/>
          <a:p>
            <a:pPr algn="l"/>
            <a:r>
              <a:rPr lang="pl-PL" sz="3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INWESTYCJE I NIERUCHOMOŚCI</a:t>
            </a:r>
          </a:p>
        </p:txBody>
      </p:sp>
      <p:sp>
        <p:nvSpPr>
          <p:cNvPr id="33795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 dirty="0">
                <a:solidFill>
                  <a:srgbClr val="A4002E"/>
                </a:solidFill>
                <a:latin typeface="Calibri"/>
                <a:cs typeface="Calibri"/>
              </a:rPr>
              <a:t>Profil Absolwenta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746125" y="2065338"/>
            <a:ext cx="7858125" cy="38115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indent="-342900">
              <a:lnSpc>
                <a:spcPct val="8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1900" dirty="0"/>
              <a:t>Oferta jest skierowana do osób, które zainteresowane są ścieżka rozwoju zawodowego w sektorze nieruchomości, usług finansowych związanych </a:t>
            </a:r>
            <a:br>
              <a:rPr lang="pl-PL" sz="1900" dirty="0"/>
            </a:br>
            <a:r>
              <a:rPr lang="pl-PL" sz="1900" dirty="0"/>
              <a:t>z sektorem nieruchomości, obsługą nieruchomości, branży deweloperskiej, spółdzielni mieszkaniowych, pośredników i zarządców nieruchomości, firm związanych z realizacją procesu inwestycyjnego, w tym w ramach partnerstwa publiczno-prywatnego, inwestycyjnych spółek celowych </a:t>
            </a:r>
            <a:br>
              <a:rPr lang="pl-PL" sz="1900" dirty="0"/>
            </a:br>
            <a:r>
              <a:rPr lang="pl-PL" sz="1900" dirty="0"/>
              <a:t>oraz pośredników finansowych związanych z realizowaniem inwestycji rzeczowych i finansowych</a:t>
            </a:r>
          </a:p>
          <a:p>
            <a:pPr indent="-342900">
              <a:lnSpc>
                <a:spcPct val="8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1900" dirty="0"/>
              <a:t>Zajęcia wykładowe, ćwiczenia i laboratoria prowadzone na specjalności mają przygotować do roli pracownika firmy deweloperskiej, firmy obsługi nieruchomości, działów inwestycyjnych przedsiębiorstw. W ramach funkcjonowania specjalności studenci mogą rozwijać wiedzę praktyczną </a:t>
            </a:r>
            <a:br>
              <a:rPr lang="pl-PL" sz="1900" dirty="0"/>
            </a:br>
            <a:r>
              <a:rPr lang="pl-PL" sz="1900" dirty="0"/>
              <a:t>i aplikacyjną poprzez praktyki studenckie w instytucjach współpracujących oraz uczestniczenie w projektach współrealizowanych przez koła naukowe działające przy Katedrze Finansów</a:t>
            </a:r>
          </a:p>
        </p:txBody>
      </p:sp>
    </p:spTree>
    <p:extLst>
      <p:ext uri="{BB962C8B-B14F-4D97-AF65-F5344CB8AC3E}">
        <p14:creationId xmlns:p14="http://schemas.microsoft.com/office/powerpoint/2010/main" val="387728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 dirty="0">
                <a:solidFill>
                  <a:srgbClr val="A4002E"/>
                </a:solidFill>
                <a:latin typeface="Calibri"/>
                <a:cs typeface="Calibri"/>
              </a:rPr>
              <a:t>Najważniejsze efekty kształcenia</a:t>
            </a:r>
          </a:p>
        </p:txBody>
      </p:sp>
      <p:sp>
        <p:nvSpPr>
          <p:cNvPr id="34819" name="Symbol zastępczy zawartości 2"/>
          <p:cNvSpPr txBox="1">
            <a:spLocks/>
          </p:cNvSpPr>
          <p:nvPr/>
        </p:nvSpPr>
        <p:spPr bwMode="auto">
          <a:xfrm>
            <a:off x="611188" y="1979613"/>
            <a:ext cx="7921625" cy="418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</a:pPr>
            <a:r>
              <a:rPr lang="pl-PL" sz="2000" b="1" dirty="0"/>
              <a:t>WIEDZA</a:t>
            </a:r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O zakresie usług finansowych na rynku inwestycyjnym i nieruchomości</a:t>
            </a:r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O narzędziach oceny opłacalności inwestycji, w tym w nieruchomości</a:t>
            </a:r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O regulacjach i konsekwencjach stosowania umów na rynku nieruchomości</a:t>
            </a:r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O kategoriach i czynnikach ryzyka finansowego na rynku nieruchomości </a:t>
            </a:r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O zagrożeniach dla konsumenta na rynku nieruchomości</a:t>
            </a:r>
          </a:p>
        </p:txBody>
      </p:sp>
      <p:sp>
        <p:nvSpPr>
          <p:cNvPr id="6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30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INWESTYCJE I NIERUCHOMOŚCI</a:t>
            </a:r>
          </a:p>
        </p:txBody>
      </p:sp>
    </p:spTree>
    <p:extLst>
      <p:ext uri="{BB962C8B-B14F-4D97-AF65-F5344CB8AC3E}">
        <p14:creationId xmlns:p14="http://schemas.microsoft.com/office/powerpoint/2010/main" val="40938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 dirty="0">
                <a:solidFill>
                  <a:srgbClr val="A4002E"/>
                </a:solidFill>
                <a:latin typeface="Calibri"/>
                <a:cs typeface="Calibri"/>
              </a:rPr>
              <a:t>Najważniejsze efekty kształcenia</a:t>
            </a:r>
          </a:p>
        </p:txBody>
      </p:sp>
      <p:sp>
        <p:nvSpPr>
          <p:cNvPr id="35843" name="Symbol zastępczy zawartości 2"/>
          <p:cNvSpPr txBox="1">
            <a:spLocks/>
          </p:cNvSpPr>
          <p:nvPr/>
        </p:nvSpPr>
        <p:spPr bwMode="auto">
          <a:xfrm>
            <a:off x="755650" y="1979613"/>
            <a:ext cx="8002588" cy="402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</a:pPr>
            <a:r>
              <a:rPr lang="pl-PL" sz="2000" b="1" dirty="0"/>
              <a:t>UMIEJĘTNOŚCI</a:t>
            </a:r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Analizowania przyczyn i skutków konkretnych procesów i zjawisk finansowych w ramach działania rynku nieruchomości, pośrednictwa nieruchomości, zarządzania nieruchomościami</a:t>
            </a:r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Stosowanie i wykorzystanie instrumentarium inżynierii finansowej, </a:t>
            </a:r>
            <a:br>
              <a:rPr lang="pl-PL" sz="2000" dirty="0"/>
            </a:br>
            <a:r>
              <a:rPr lang="pl-PL" sz="2000" dirty="0"/>
              <a:t>w tym obliczania zyskowności inwestycji finansowych i rzeczowych</a:t>
            </a:r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Praktyczne analizowanie przypadków np. umów deweloperskich, odpowiedzialności stron i zasad ochrony inwestora i nabywcy</a:t>
            </a:r>
          </a:p>
          <a:p>
            <a:pPr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Wingdings" charset="0"/>
              <a:buChar char="l"/>
            </a:pPr>
            <a:endParaRPr lang="pl-PL" sz="2000" dirty="0"/>
          </a:p>
        </p:txBody>
      </p:sp>
      <p:sp>
        <p:nvSpPr>
          <p:cNvPr id="6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30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INWESTYCJE I NIERUCHOMOŚCI</a:t>
            </a:r>
          </a:p>
        </p:txBody>
      </p:sp>
    </p:spTree>
    <p:extLst>
      <p:ext uri="{BB962C8B-B14F-4D97-AF65-F5344CB8AC3E}">
        <p14:creationId xmlns:p14="http://schemas.microsoft.com/office/powerpoint/2010/main" val="357479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1283</Words>
  <Application>Microsoft Macintosh PowerPoint</Application>
  <PresentationFormat>Pokaz na ekranie (4:3)</PresentationFormat>
  <Paragraphs>341</Paragraphs>
  <Slides>47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47</vt:i4>
      </vt:variant>
    </vt:vector>
  </HeadingPairs>
  <TitlesOfParts>
    <vt:vector size="57" baseType="lpstr">
      <vt:lpstr>Calibri</vt:lpstr>
      <vt:lpstr>Corbel</vt:lpstr>
      <vt:lpstr>Courier New</vt:lpstr>
      <vt:lpstr>Helvetica</vt:lpstr>
      <vt:lpstr>ＭＳ Ｐゴシック</vt:lpstr>
      <vt:lpstr>Times New Roman</vt:lpstr>
      <vt:lpstr>Verdana</vt:lpstr>
      <vt:lpstr>Wingdings</vt:lpstr>
      <vt:lpstr>Arial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INWESTYCJE I NIERUCHOMOŚCI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BANKOWOŚĆ I UBEZPIECZENIA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SKARBOWOŚĆ I PODATKI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FINANSE I RACHUNKOWOŚĆ SPÓŁEK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RYNKI FINANSOWE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TOSHIBA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Sylwia</dc:creator>
  <cp:lastModifiedBy>Jacek Karwowski</cp:lastModifiedBy>
  <cp:revision>426</cp:revision>
  <dcterms:created xsi:type="dcterms:W3CDTF">2013-10-17T17:02:12Z</dcterms:created>
  <dcterms:modified xsi:type="dcterms:W3CDTF">2017-11-27T10:44:17Z</dcterms:modified>
</cp:coreProperties>
</file>