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81" r:id="rId2"/>
    <p:sldId id="282" r:id="rId3"/>
    <p:sldId id="368" r:id="rId4"/>
    <p:sldId id="369" r:id="rId5"/>
    <p:sldId id="283" r:id="rId6"/>
    <p:sldId id="370" r:id="rId7"/>
    <p:sldId id="371" r:id="rId8"/>
    <p:sldId id="372" r:id="rId9"/>
    <p:sldId id="373" r:id="rId10"/>
    <p:sldId id="374" r:id="rId11"/>
    <p:sldId id="375" r:id="rId12"/>
    <p:sldId id="376" r:id="rId13"/>
    <p:sldId id="377" r:id="rId14"/>
    <p:sldId id="378" r:id="rId15"/>
    <p:sldId id="379" r:id="rId16"/>
    <p:sldId id="402" r:id="rId17"/>
    <p:sldId id="403" r:id="rId18"/>
    <p:sldId id="404" r:id="rId19"/>
    <p:sldId id="383" r:id="rId20"/>
    <p:sldId id="384" r:id="rId21"/>
    <p:sldId id="385" r:id="rId22"/>
    <p:sldId id="386" r:id="rId23"/>
    <p:sldId id="401" r:id="rId24"/>
    <p:sldId id="388" r:id="rId25"/>
    <p:sldId id="389" r:id="rId26"/>
    <p:sldId id="390" r:id="rId27"/>
    <p:sldId id="391" r:id="rId28"/>
    <p:sldId id="392" r:id="rId29"/>
    <p:sldId id="393" r:id="rId30"/>
    <p:sldId id="350" r:id="rId31"/>
    <p:sldId id="351" r:id="rId32"/>
    <p:sldId id="352" r:id="rId33"/>
    <p:sldId id="353" r:id="rId34"/>
    <p:sldId id="354" r:id="rId35"/>
    <p:sldId id="355" r:id="rId36"/>
    <p:sldId id="356" r:id="rId37"/>
    <p:sldId id="357" r:id="rId38"/>
    <p:sldId id="332" r:id="rId39"/>
    <p:sldId id="394" r:id="rId40"/>
    <p:sldId id="395" r:id="rId41"/>
    <p:sldId id="396" r:id="rId42"/>
    <p:sldId id="397" r:id="rId43"/>
    <p:sldId id="398" r:id="rId44"/>
    <p:sldId id="399" r:id="rId45"/>
    <p:sldId id="400" r:id="rId46"/>
    <p:sldId id="340" r:id="rId4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02E"/>
    <a:srgbClr val="33CC33"/>
    <a:srgbClr val="DDDDDD"/>
    <a:srgbClr val="5C607A"/>
    <a:srgbClr val="008B2B"/>
    <a:srgbClr val="0C4686"/>
    <a:srgbClr val="EDBE12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42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0BC72-B7A3-42A6-BE7B-1FC43BA7EBEC}" type="datetimeFigureOut">
              <a:rPr lang="en-US"/>
              <a:pPr/>
              <a:t>4/20/2018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405A9-DA6D-4D4E-8FC9-E9D20B799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4405A9-DA6D-4D4E-8FC9-E9D20B7995C9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6" descr="brama 19a copy copy.JPG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rgbClr val="3366CC">
                <a:tint val="45000"/>
                <a:satMod val="400000"/>
              </a:srgbClr>
            </a:duotone>
          </a:blip>
          <a:srcRect l="982" r="448"/>
          <a:stretch>
            <a:fillRect/>
          </a:stretch>
        </p:blipFill>
        <p:spPr bwMode="auto">
          <a:xfrm>
            <a:off x="0" y="1989384"/>
            <a:ext cx="9144000" cy="48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az 8" descr="logo poziom.wm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265113"/>
            <a:ext cx="57038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rostokąt 8"/>
          <p:cNvSpPr/>
          <p:nvPr userDrawn="1"/>
        </p:nvSpPr>
        <p:spPr>
          <a:xfrm>
            <a:off x="0" y="1885950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5" name="Prostokąt 9"/>
          <p:cNvSpPr/>
          <p:nvPr userDrawn="1"/>
        </p:nvSpPr>
        <p:spPr>
          <a:xfrm>
            <a:off x="4954588" y="1439863"/>
            <a:ext cx="4184650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200" b="1">
                <a:solidFill>
                  <a:srgbClr val="A4002E"/>
                </a:solidFill>
                <a:latin typeface="Calibri" charset="0"/>
              </a:rPr>
              <a:t>WYDZIAŁ NAUK EKONOMICZNYCH</a:t>
            </a:r>
          </a:p>
        </p:txBody>
      </p:sp>
    </p:spTree>
    <p:extLst>
      <p:ext uri="{BB962C8B-B14F-4D97-AF65-F5344CB8AC3E}">
        <p14:creationId xmlns:p14="http://schemas.microsoft.com/office/powerpoint/2010/main" val="255177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63136F-8849-AC43-837F-3F21163A94FD}" type="datetimeFigureOut">
              <a:rPr lang="pl-PL"/>
              <a:pPr/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988DE-58DB-5949-9261-AB7744CBDAE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6141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12276A-A079-1E4B-8C84-AEAB29AE3941}" type="datetimeFigureOut">
              <a:rPr lang="pl-PL"/>
              <a:pPr/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E6A4E-3659-BA49-BB90-1914E851DAE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838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9"/>
          <p:cNvSpPr/>
          <p:nvPr userDrawn="1"/>
        </p:nvSpPr>
        <p:spPr>
          <a:xfrm>
            <a:off x="5664200" y="6481763"/>
            <a:ext cx="3457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b="1">
                <a:solidFill>
                  <a:srgbClr val="A4002E"/>
                </a:solidFill>
                <a:latin typeface="Calibri" charset="0"/>
              </a:rPr>
              <a:t>WYDZIAŁ NAUK EKONOMICZNYCH</a:t>
            </a:r>
          </a:p>
        </p:txBody>
      </p:sp>
      <p:sp>
        <p:nvSpPr>
          <p:cNvPr id="6" name="Prostokąt 10"/>
          <p:cNvSpPr/>
          <p:nvPr userDrawn="1"/>
        </p:nvSpPr>
        <p:spPr>
          <a:xfrm>
            <a:off x="0" y="638968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Prostokąt 11"/>
          <p:cNvSpPr/>
          <p:nvPr userDrawn="1"/>
        </p:nvSpPr>
        <p:spPr>
          <a:xfrm>
            <a:off x="31750" y="6480175"/>
            <a:ext cx="4100513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A4002E"/>
                </a:solidFill>
                <a:latin typeface="+mn-lt"/>
                <a:ea typeface="+mn-ea"/>
              </a:rPr>
              <a:t>Studia II stopnia stacjonarne i niestacjonarne</a:t>
            </a:r>
          </a:p>
        </p:txBody>
      </p:sp>
    </p:spTree>
    <p:extLst>
      <p:ext uri="{BB962C8B-B14F-4D97-AF65-F5344CB8AC3E}">
        <p14:creationId xmlns:p14="http://schemas.microsoft.com/office/powerpoint/2010/main" val="1538247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rostokąt 9"/>
          <p:cNvSpPr/>
          <p:nvPr userDrawn="1"/>
        </p:nvSpPr>
        <p:spPr>
          <a:xfrm>
            <a:off x="5664200" y="6481763"/>
            <a:ext cx="3457575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b="1">
                <a:solidFill>
                  <a:srgbClr val="A4002E"/>
                </a:solidFill>
                <a:latin typeface="Calibri" charset="0"/>
              </a:rPr>
              <a:t>WYDZIAŁ NAUK EKONOMICZNYCH</a:t>
            </a:r>
          </a:p>
        </p:txBody>
      </p:sp>
      <p:sp>
        <p:nvSpPr>
          <p:cNvPr id="6" name="Prostokąt 10"/>
          <p:cNvSpPr/>
          <p:nvPr userDrawn="1"/>
        </p:nvSpPr>
        <p:spPr>
          <a:xfrm>
            <a:off x="0" y="6389688"/>
            <a:ext cx="9144000" cy="63500"/>
          </a:xfrm>
          <a:prstGeom prst="rect">
            <a:avLst/>
          </a:prstGeom>
          <a:solidFill>
            <a:srgbClr val="9C04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7" name="Prostokąt 11"/>
          <p:cNvSpPr/>
          <p:nvPr userDrawn="1"/>
        </p:nvSpPr>
        <p:spPr>
          <a:xfrm>
            <a:off x="31750" y="6480175"/>
            <a:ext cx="4100513" cy="3397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rgbClr val="A4002E"/>
                </a:solidFill>
                <a:latin typeface="+mn-lt"/>
                <a:ea typeface="+mn-ea"/>
              </a:rPr>
              <a:t>Studia II stopnia stacjonarne i niestacjonarne</a:t>
            </a:r>
          </a:p>
        </p:txBody>
      </p:sp>
    </p:spTree>
    <p:extLst>
      <p:ext uri="{BB962C8B-B14F-4D97-AF65-F5344CB8AC3E}">
        <p14:creationId xmlns:p14="http://schemas.microsoft.com/office/powerpoint/2010/main" val="112604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061268-D866-0842-AE5C-6BE8B1843142}" type="datetimeFigureOut">
              <a:rPr lang="pl-PL"/>
              <a:pPr/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12CE6-38B5-BC4F-81C0-59152C15AA7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50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C83201-EB98-E14E-B551-CB5492D0A2AA}" type="datetimeFigureOut">
              <a:rPr lang="pl-PL"/>
              <a:pPr/>
              <a:t>20.04.2018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CD01D-3B22-E54D-BD55-BD25A67292B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563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A4DD8CB-9410-0F4B-84E5-37FC20A0A566}" type="datetimeFigureOut">
              <a:rPr lang="pl-PL"/>
              <a:pPr/>
              <a:t>20.04.2018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53DAC-F548-734C-BCBC-9C2D5AA72B2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337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E390ED-C2E0-734D-BE02-90787E413A5C}" type="datetimeFigureOut">
              <a:rPr lang="pl-PL"/>
              <a:pPr/>
              <a:t>20.04.2018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67F5E-96B7-DE41-B9ED-DED9233F2E50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03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5" r="3371"/>
          <a:stretch>
            <a:fillRect/>
          </a:stretch>
        </p:blipFill>
        <p:spPr bwMode="auto">
          <a:xfrm>
            <a:off x="0" y="828675"/>
            <a:ext cx="9144000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rrowheads="1"/>
          </p:cNvPicPr>
          <p:nvPr userDrawn="1"/>
        </p:nvPicPr>
        <p:blipFill>
          <a:blip r:embed="rId3" cstate="print">
            <a:duotone>
              <a:prstClr val="black"/>
              <a:srgbClr val="0C4686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-27384"/>
            <a:ext cx="9144000" cy="8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az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800" y="103188"/>
            <a:ext cx="4238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25C34E-4DAC-7648-AD66-8C29DCAB142B}" type="datetimeFigureOut">
              <a:rPr lang="pl-PL"/>
              <a:pPr/>
              <a:t>20.04.2018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0F8A1F-019F-7641-BB47-F3CA13E82E8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316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4F6302-F3F0-3747-AEFD-9BC59BF62820}" type="datetimeFigureOut">
              <a:rPr lang="pl-PL"/>
              <a:pPr/>
              <a:t>20.04.2018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1BC7AA-95F2-964B-9FB7-CF432EFA218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884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3E024-6DA9-4241-9C9C-DFF205EF94B1}" type="datetimeFigureOut">
              <a:rPr lang="pl-PL"/>
              <a:pPr/>
              <a:t>20.04.2018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D46C7-19CC-1846-BF43-EA197931E80C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28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C91C82D8-5787-344F-A375-A392A0E14866}" type="datetimeFigureOut">
              <a:rPr lang="pl-PL"/>
              <a:pPr/>
              <a:t>20.04.2018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87785EA3-00FE-F44C-8EDC-1019112E063D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3" r:id="rId3"/>
    <p:sldLayoutId id="2147483664" r:id="rId4"/>
    <p:sldLayoutId id="2147483665" r:id="rId5"/>
    <p:sldLayoutId id="2147483666" r:id="rId6"/>
    <p:sldLayoutId id="2147483673" r:id="rId7"/>
    <p:sldLayoutId id="2147483667" r:id="rId8"/>
    <p:sldLayoutId id="2147483668" r:id="rId9"/>
    <p:sldLayoutId id="2147483669" r:id="rId10"/>
    <p:sldLayoutId id="2147483670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wona.dittmann@ue.wroc.p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jacek.uchman@ue.wroc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auka.ue.wroc.pl/" TargetMode="External"/><Relationship Id="rId2" Type="http://schemas.openxmlformats.org/officeDocument/2006/relationships/hyperlink" Target="mailto:marek.pauka@ue.wroc.p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krzysztof.biernacki@ue.wroc.p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571500" y="2284413"/>
            <a:ext cx="8072438" cy="3797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pl-PL" sz="2800" dirty="0">
                <a:solidFill>
                  <a:schemeClr val="bg1"/>
                </a:solidFill>
              </a:rPr>
              <a:t>Studia </a:t>
            </a:r>
            <a:r>
              <a:rPr lang="pl-PL" sz="2800" dirty="0" smtClean="0">
                <a:solidFill>
                  <a:schemeClr val="bg1"/>
                </a:solidFill>
              </a:rPr>
              <a:t>stacjonarne i niestacjonarne </a:t>
            </a:r>
            <a:r>
              <a:rPr lang="pl-PL" sz="2800" dirty="0">
                <a:solidFill>
                  <a:schemeClr val="bg1"/>
                </a:solidFill>
              </a:rPr>
              <a:t>II stopnia </a:t>
            </a:r>
          </a:p>
          <a:p>
            <a:pPr algn="ctr">
              <a:lnSpc>
                <a:spcPct val="140000"/>
              </a:lnSpc>
            </a:pPr>
            <a:r>
              <a:rPr lang="pl-PL" sz="2800" dirty="0">
                <a:solidFill>
                  <a:schemeClr val="bg1"/>
                </a:solidFill>
              </a:rPr>
              <a:t>Rok akademicki </a:t>
            </a:r>
            <a:r>
              <a:rPr lang="pl-PL" sz="2800" dirty="0" smtClean="0">
                <a:solidFill>
                  <a:schemeClr val="bg1"/>
                </a:solidFill>
              </a:rPr>
              <a:t>2017/2018</a:t>
            </a:r>
            <a:endParaRPr lang="pl-PL" sz="28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endParaRPr lang="pl-PL" sz="3600" dirty="0">
              <a:solidFill>
                <a:schemeClr val="bg1"/>
              </a:solidFill>
            </a:endParaRPr>
          </a:p>
          <a:p>
            <a:pPr algn="ctr">
              <a:lnSpc>
                <a:spcPct val="140000"/>
              </a:lnSpc>
            </a:pPr>
            <a:r>
              <a:rPr lang="pl-PL" sz="4000" b="1" dirty="0">
                <a:solidFill>
                  <a:schemeClr val="bg1"/>
                </a:solidFill>
              </a:rPr>
              <a:t>Wybór specjalności </a:t>
            </a:r>
            <a:br>
              <a:rPr lang="pl-PL" sz="4000" b="1" dirty="0">
                <a:solidFill>
                  <a:schemeClr val="bg1"/>
                </a:solidFill>
              </a:rPr>
            </a:br>
            <a:r>
              <a:rPr lang="pl-PL" sz="4000" b="1" dirty="0">
                <a:solidFill>
                  <a:schemeClr val="bg1"/>
                </a:solidFill>
              </a:rPr>
              <a:t>na kierunku </a:t>
            </a:r>
            <a:r>
              <a:rPr lang="pl-PL" sz="4000" b="1" i="1" dirty="0">
                <a:solidFill>
                  <a:schemeClr val="bg1"/>
                </a:solidFill>
              </a:rPr>
              <a:t>Finanse i Rachunkowość</a:t>
            </a:r>
            <a:endParaRPr lang="pl-PL" sz="4000" b="1" i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cs typeface="Helvetica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45059" name="Symbol zastępczy zawartości 2"/>
          <p:cNvSpPr txBox="1">
            <a:spLocks/>
          </p:cNvSpPr>
          <p:nvPr/>
        </p:nvSpPr>
        <p:spPr bwMode="auto">
          <a:xfrm>
            <a:off x="395288" y="1844675"/>
            <a:ext cx="8497887" cy="439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KOMPETENCJE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Przygotowanie do samodzielnego inicjowania tworzenia i rozwoju zespołów realizujących cele finansowe w sektorze nieruchomości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Przygotowanie do samodzielnego rozpoznawania kategorii i czynników ryzyka związanego z działalnością inwestycyjną 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Odpowiedzialne i etyczne identyfikowanie szans i zagrożeń związanych </a:t>
            </a:r>
            <a:br>
              <a:rPr lang="pl-PL" sz="2000" dirty="0"/>
            </a:br>
            <a:r>
              <a:rPr lang="pl-PL" sz="2000" dirty="0"/>
              <a:t>z wyborem usług finansowych dla różnych uczestników rynku nieruchomości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Samodzielna budowa modeli określania kosztów i korzyści wykorzystania usług finansowych na rynku inwestycyjnym i nieruchomości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x-non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31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Przedmioty specjalizacyjne</a:t>
            </a:r>
          </a:p>
        </p:txBody>
      </p:sp>
      <p:sp>
        <p:nvSpPr>
          <p:cNvPr id="46083" name="Symbol zastępczy zawartości 2"/>
          <p:cNvSpPr txBox="1">
            <a:spLocks/>
          </p:cNvSpPr>
          <p:nvPr/>
        </p:nvSpPr>
        <p:spPr bwMode="auto">
          <a:xfrm>
            <a:off x="746125" y="1847850"/>
            <a:ext cx="77136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Projekty inwestycyjne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Rachunek efektywności inwestycji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Systemy finansowania rynku nieruchomości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Finansowanie przedsięwzięć o wysokim poziomie ryzyka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Zarządzanie wartością nieruchomości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Podatki na rynku nieruchomości </a:t>
            </a: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x-non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172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Praca po studiach</a:t>
            </a:r>
          </a:p>
        </p:txBody>
      </p:sp>
      <p:sp>
        <p:nvSpPr>
          <p:cNvPr id="47107" name="Symbol zastępczy zawartości 2"/>
          <p:cNvSpPr txBox="1">
            <a:spLocks/>
          </p:cNvSpPr>
          <p:nvPr/>
        </p:nvSpPr>
        <p:spPr bwMode="auto">
          <a:xfrm>
            <a:off x="746125" y="1847850"/>
            <a:ext cx="77136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Bank, działy kredytów hipotecznych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Firma deweloperska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Własna działalność gospodarcza w zakresie świadczenia usług finansowych na rynku nieruchomości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Pośrednicy kredytowi 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Doradca finansowy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Firmy deweloperskie i obsługi nieruchomości, specjaliści ds. finansów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Pośrednicy nieruchomości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Zarządcy nieruchomości </a:t>
            </a:r>
          </a:p>
          <a:p>
            <a:pPr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Spółki inwestycyjne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x-non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8714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Opiekun specjalności 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</a:p>
        </p:txBody>
      </p:sp>
      <p:sp>
        <p:nvSpPr>
          <p:cNvPr id="48132" name="Symbol zastępczy zawartości 2"/>
          <p:cNvSpPr txBox="1">
            <a:spLocks/>
          </p:cNvSpPr>
          <p:nvPr/>
        </p:nvSpPr>
        <p:spPr bwMode="auto">
          <a:xfrm>
            <a:off x="746125" y="2208213"/>
            <a:ext cx="53387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r>
              <a:rPr lang="x-none" sz="2000" b="1" dirty="0"/>
              <a:t>dr Iwona </a:t>
            </a:r>
            <a:r>
              <a:rPr lang="x-none" sz="2000" b="1" dirty="0" err="1"/>
              <a:t>Dittmann</a:t>
            </a:r>
            <a:endParaRPr lang="pl-PL" sz="2000" b="1" dirty="0" err="1"/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x-none" sz="2000" dirty="0"/>
              <a:t>	 e-mail: </a:t>
            </a:r>
            <a:r>
              <a:rPr lang="x-none" sz="2000" dirty="0">
                <a:solidFill>
                  <a:srgbClr val="A4002E"/>
                </a:solidFill>
                <a:hlinkClick r:id="rId2"/>
              </a:rPr>
              <a:t>iwona.dittmann@ue.wroc.pl</a:t>
            </a:r>
            <a:r>
              <a:rPr lang="x-none" sz="2000" dirty="0">
                <a:solidFill>
                  <a:srgbClr val="A4002E"/>
                </a:solidFill>
              </a:rPr>
              <a:t>  </a:t>
            </a:r>
            <a:endParaRPr lang="x-none" sz="2000">
              <a:solidFill>
                <a:srgbClr val="A4002E"/>
              </a:solidFill>
            </a:endParaRP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x-none" sz="1000" dirty="0">
                <a:solidFill>
                  <a:srgbClr val="A4002E"/>
                </a:solidFill>
              </a:rPr>
              <a:t>  </a:t>
            </a:r>
            <a:endParaRPr lang="x-none" sz="1000" dirty="0"/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x-none" sz="1900" dirty="0"/>
              <a:t>	Katedra Finansów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x-none" sz="1900" dirty="0"/>
              <a:t>	ul. Komandorska 118/120, bud. A, pok. 108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x-none" sz="1900" dirty="0"/>
              <a:t>	53-345 Wrocław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x-none" sz="1900" dirty="0"/>
              <a:t>	tel.: 71 36 80 212 (sekretariat)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x-none" sz="1900" dirty="0"/>
              <a:t>	fax: 71 36 80 212</a:t>
            </a:r>
          </a:p>
        </p:txBody>
      </p:sp>
    </p:spTree>
    <p:extLst>
      <p:ext uri="{BB962C8B-B14F-4D97-AF65-F5344CB8AC3E}">
        <p14:creationId xmlns:p14="http://schemas.microsoft.com/office/powerpoint/2010/main" val="12341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267890" y="2839576"/>
            <a:ext cx="6582379" cy="195726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>
              <a:lnSpc>
                <a:spcPct val="140000"/>
              </a:lnSpc>
            </a:pPr>
            <a:r>
              <a:rPr lang="x-none" sz="3000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Specjalność</a:t>
            </a:r>
            <a:r>
              <a:rPr lang="x-none" sz="3000" spc="120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x-none" sz="3000" b="1" spc="120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BANKOWOŚĆ, UBEZPIECZENIA </a:t>
            </a:r>
            <a:endParaRPr lang="pl-PL" sz="3000" b="1" spc="120" dirty="0">
              <a:solidFill>
                <a:srgbClr val="EDBE1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  <a:p>
            <a:pPr algn="ctr">
              <a:lnSpc>
                <a:spcPct val="140000"/>
              </a:lnSpc>
            </a:pPr>
            <a:r>
              <a:rPr lang="x-none" sz="3000" b="1" spc="120" dirty="0">
                <a:solidFill>
                  <a:srgbClr val="EDBE1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Helvetica" pitchFamily="34" charset="0"/>
              </a:rPr>
              <a:t>I DORADZTWO FINANSOWE</a:t>
            </a:r>
            <a:endParaRPr lang="x-none" sz="3000" b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18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800" y="48876"/>
            <a:ext cx="8037600" cy="743124"/>
          </a:xfrm>
        </p:spPr>
        <p:txBody>
          <a:bodyPr>
            <a:normAutofit fontScale="90000"/>
          </a:bodyPr>
          <a:lstStyle/>
          <a:p>
            <a:pPr algn="l"/>
            <a:r>
              <a:rPr lang="x-none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BANKOWOŚĆ, UBEZPIECZENIA I DORADZTWO FINANSOWE</a:t>
            </a:r>
            <a:endParaRPr lang="x-none" sz="3000" b="1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alibri"/>
                <a:cs typeface="Calibri"/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080" y="2064616"/>
            <a:ext cx="7858368" cy="381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indent="-342900"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Oferta nauczania skierowana jest do osób, które zainteresowane są ścieżką rozwoju zawodowego i naukowego w zakresie działalności i zarządzania instytucjami bankowymi, ubezpieczeniowymi, firmami pośrednictwa finansowego oraz szeroko pojętego doradztwa finansowego posiadających ofertę dla osób indywidualnych, firm lub instytucji.</a:t>
            </a:r>
          </a:p>
          <a:p>
            <a:pPr marL="342900" indent="-342900"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Zajęcia wykładowe, ćwiczenia i laboratoria prowadzone na specjalności mają przygotować do roli samodzielnego doradcy finansowego lub pracownika współpracy z klientami (tzw. </a:t>
            </a:r>
            <a:r>
              <a:rPr lang="pl-PL" sz="2000" dirty="0" err="1"/>
              <a:t>FrontOffice</a:t>
            </a:r>
            <a:r>
              <a:rPr lang="pl-PL" sz="2000" dirty="0"/>
              <a:t>) lub do roli samodzielnego pracownika zaplecza operacyjnego i strategicznego (tzw. BackOffice) banku, firmy ubezpieczeniowej, firmy pożyczkowej, leasingowej, </a:t>
            </a:r>
            <a:r>
              <a:rPr lang="pl-PL" sz="2000" dirty="0" err="1"/>
              <a:t>faktoringowej</a:t>
            </a:r>
            <a:r>
              <a:rPr lang="pl-PL" sz="2000" dirty="0"/>
              <a:t> lub innej formy pośrednika finansowego świadczących usługi dla klientów indywidualnych, przedsiębiorstw i instytucji. </a:t>
            </a:r>
          </a:p>
          <a:p>
            <a:pPr marL="342900" lvl="0" indent="-342900"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W ramach funkcjonowania specjalności studenci mogą rozwijać wiedzę praktyczną i aplikacyjną poprzez praktyki studenckie w instytucjach współpracujących oraz uczestniczenie w projektach współrealizowanych przez koła naukowe działające przy Katedrze Finansów.</a:t>
            </a:r>
          </a:p>
        </p:txBody>
      </p:sp>
    </p:spTree>
    <p:extLst>
      <p:ext uri="{BB962C8B-B14F-4D97-AF65-F5344CB8AC3E}">
        <p14:creationId xmlns:p14="http://schemas.microsoft.com/office/powerpoint/2010/main" val="181637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080" y="1978960"/>
            <a:ext cx="7786360" cy="381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/>
              <a:t>WIEDZA</a:t>
            </a:r>
          </a:p>
          <a:p>
            <a:pPr marL="342900" lvl="0"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Pogłębiona wiedza o zakresie usług </a:t>
            </a:r>
            <a:r>
              <a:rPr lang="pl-PL" sz="2000" dirty="0" smtClean="0"/>
              <a:t>bankowych, ubezpieczeniowych i doradztwa finansowego.</a:t>
            </a:r>
            <a:endParaRPr lang="pl-PL" sz="2000" dirty="0"/>
          </a:p>
          <a:p>
            <a:pPr marL="342900" lvl="0"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Zaawansowana wiedza o narzędziach oceny kosztów i korzyści usług finansowych , narzędziach inżynierii finansowej.</a:t>
            </a:r>
          </a:p>
          <a:p>
            <a:pPr marL="342900" lvl="0"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Zaawansowana wiedza o procedurach, regulacjach i konsekwencjach stosowania umów określających usługi </a:t>
            </a:r>
            <a:r>
              <a:rPr lang="pl-PL" sz="2000" dirty="0" smtClean="0"/>
              <a:t>bankowe, ubezpieczeniowe i doradztwa finansowego.</a:t>
            </a:r>
            <a:endParaRPr lang="pl-PL" sz="2000" dirty="0"/>
          </a:p>
          <a:p>
            <a:pPr marL="342900" lvl="0"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Rozszerzona wiedza o zagrożeniach dla banku, ubezpieczyciela i dla konsumenta usług </a:t>
            </a:r>
            <a:r>
              <a:rPr lang="pl-PL" sz="2000" dirty="0" smtClean="0"/>
              <a:t>bankowych, ubezpieczeniowych, doradczych.</a:t>
            </a: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x-none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BANKOWOŚĆ, UBEZPIECZENIA I DORADZTWO FINANSOWE</a:t>
            </a:r>
            <a:endParaRPr kumimoji="0" lang="x-none" sz="3000" b="1" i="0" u="none" strike="noStrike" kern="1200" cap="none" spc="12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823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576" y="1978960"/>
            <a:ext cx="8002384" cy="402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/>
              <a:t>UMIEJĘTNOŚCI</a:t>
            </a: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Samodzielne stawianie celów, budowanie scenariuszy ich osiągania.</a:t>
            </a: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Analizowanie przyczyn i skutków konkretnych procedur, decyzji  finansowych w ramach świadczenia usług finansowych.</a:t>
            </a: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Prognozowanie i wykorzystanie instrumentarium inżynierii finansowej, w tym obliczania zyskowności transakcji finansowych.</a:t>
            </a: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Ocena i analizowanie warunków oraz konsekwencji procedur np. umów kredytowych</a:t>
            </a:r>
            <a:r>
              <a:rPr lang="pl-PL" sz="2000" dirty="0" smtClean="0"/>
              <a:t>, ubezpieczeniowych czy doradczych ,  </a:t>
            </a:r>
            <a:r>
              <a:rPr lang="pl-PL" sz="2000" dirty="0"/>
              <a:t>odpowiedzialności stron i zasad ochrony konsumenta usługi finansowej.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x-none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BANKOWOŚĆ, UBEZPIECZENIA I DORADZTWO FINANSOWE</a:t>
            </a:r>
            <a:endParaRPr kumimoji="0" lang="x-none" sz="3000" b="1" i="0" u="none" strike="noStrike" kern="1200" cap="none" spc="12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489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080" y="1988840"/>
            <a:ext cx="8002384" cy="4028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A4002E"/>
              </a:buClr>
              <a:buSzPct val="80000"/>
              <a:tabLst/>
              <a:defRPr/>
            </a:pPr>
            <a:r>
              <a:rPr lang="pl-PL" sz="2000" b="1" dirty="0"/>
              <a:t>KOMPETENCJE</a:t>
            </a: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Przygotowanie do samodzielnego inicjowania tworzenia i rozwoju zespołów realizujących cele finansowe np. w sektorze bankowym</a:t>
            </a: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Przygotowanie do samodzielnego prowadzenia działalności  pośrednictwa na rynku finansowym</a:t>
            </a: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Odpowiedzialne i etyczne określanie szans i zagrożeń  związanych z wyborem usług finansowych dla różnych uczestników rynku</a:t>
            </a:r>
          </a:p>
          <a:p>
            <a:pPr marL="342900" lvl="0" indent="-342900">
              <a:lnSpc>
                <a:spcPct val="130000"/>
              </a:lnSpc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Samodzielnie budowanie modeli określania kosztów i korzyści wykorzystania usług finansowych, </a:t>
            </a:r>
            <a:r>
              <a:rPr lang="pl-PL" sz="2000" dirty="0" smtClean="0"/>
              <a:t>bankowych, doradczych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x-none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BANKOWOŚĆ, UBEZPIECZENIA I DORADZTWO FINANSOWE</a:t>
            </a:r>
            <a:endParaRPr kumimoji="0" lang="x-none" sz="3000" b="1" i="0" u="none" strike="noStrike" kern="1200" cap="none" spc="12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0215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alibri"/>
                <a:cs typeface="Calibri"/>
              </a:rPr>
              <a:t>Przedmioty specjalizacyjne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080" y="1848592"/>
            <a:ext cx="7714352" cy="4100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 smtClean="0"/>
              <a:t>Reasekuracja na rynku ubezpieczeniowym</a:t>
            </a:r>
          </a:p>
          <a:p>
            <a:pPr marL="342900" lvl="0"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 smtClean="0"/>
              <a:t>Doradztwo i pośrednictwo finansowe</a:t>
            </a:r>
          </a:p>
          <a:p>
            <a:pPr marL="342900" lvl="0"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 smtClean="0"/>
              <a:t>Rating ubezpieczeniowy</a:t>
            </a:r>
          </a:p>
          <a:p>
            <a:pPr marL="342900" lvl="0"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 smtClean="0"/>
              <a:t>Bankowość dla MSP</a:t>
            </a:r>
          </a:p>
          <a:p>
            <a:pPr marL="342900" lvl="0"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 smtClean="0"/>
              <a:t>Metody </a:t>
            </a:r>
            <a:r>
              <a:rPr lang="pl-PL" sz="2000" dirty="0" err="1" smtClean="0"/>
              <a:t>scoringowe</a:t>
            </a:r>
            <a:r>
              <a:rPr lang="pl-PL" sz="2000" dirty="0" smtClean="0"/>
              <a:t> w ocenie ryzyka kredytowego</a:t>
            </a:r>
          </a:p>
          <a:p>
            <a:pPr marL="342900" lvl="0" indent="-342900"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 smtClean="0"/>
              <a:t>Optymalizacja fiskalna osób fizycznych </a:t>
            </a:r>
            <a:endParaRPr lang="pl-PL" sz="2000" dirty="0"/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x-none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BANKOWOŚĆ, UBEZPIECZENIA I DORADZTWO FINANSOWE</a:t>
            </a:r>
            <a:endParaRPr kumimoji="0" lang="x-none" sz="3000" b="1" i="0" u="none" strike="noStrike" kern="1200" cap="none" spc="12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399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pl-PL" sz="3000" b="1" spc="12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071563"/>
            <a:ext cx="8362950" cy="642937"/>
          </a:xfrm>
        </p:spPr>
        <p:txBody>
          <a:bodyPr/>
          <a:lstStyle/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 smtClean="0">
                <a:latin typeface="Calibri"/>
                <a:ea typeface="Verdana" charset="0"/>
                <a:cs typeface="Calibri"/>
              </a:rPr>
              <a:t>PRZEDMIOT PODSTAWOWY OBOWIĄZKOWY</a:t>
            </a:r>
            <a:endParaRPr lang="pl-PL" sz="2400" b="1" noProof="0" dirty="0">
              <a:solidFill>
                <a:srgbClr val="A4002E"/>
              </a:solidFill>
              <a:latin typeface="Calibri"/>
              <a:ea typeface="Verdana" charset="0"/>
              <a:cs typeface="Calibri"/>
            </a:endParaRPr>
          </a:p>
        </p:txBody>
      </p:sp>
      <p:sp>
        <p:nvSpPr>
          <p:cNvPr id="6148" name="Symbol zastępczy zawartości 2"/>
          <p:cNvSpPr txBox="1">
            <a:spLocks/>
          </p:cNvSpPr>
          <p:nvPr/>
        </p:nvSpPr>
        <p:spPr bwMode="auto">
          <a:xfrm>
            <a:off x="250825" y="1714500"/>
            <a:ext cx="864235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>
                <a:cs typeface="ＭＳ Ｐゴシック" charset="0"/>
              </a:rPr>
              <a:t>Metodologia badań naukowych</a:t>
            </a:r>
            <a:endParaRPr lang="pl-PL" sz="2000" dirty="0"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alibri"/>
                <a:cs typeface="Calibri"/>
              </a:rPr>
              <a:t>Praca po studiach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746080" y="1848592"/>
            <a:ext cx="7714352" cy="4100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0"/>
              </a:spcAft>
              <a:buClr>
                <a:srgbClr val="A4002E"/>
              </a:buClr>
              <a:buSzPct val="80000"/>
              <a:defRPr/>
            </a:pPr>
            <a:r>
              <a:rPr lang="pl-PL" sz="2000" dirty="0"/>
              <a:t>Na stanowiskach specjalistycznych i </a:t>
            </a:r>
            <a:r>
              <a:rPr lang="pl-PL" sz="2000" dirty="0" smtClean="0"/>
              <a:t>lidera</a:t>
            </a:r>
            <a:endParaRPr lang="pl-PL" sz="2000" dirty="0"/>
          </a:p>
          <a:p>
            <a:pPr marL="342900" lvl="0" indent="-342900"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Bank</a:t>
            </a:r>
          </a:p>
          <a:p>
            <a:pPr marL="342900" lvl="0" indent="-342900"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Firma ubezpieczeniowa</a:t>
            </a:r>
          </a:p>
          <a:p>
            <a:pPr marL="342900" lvl="0" indent="-342900"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Doradca finansowy</a:t>
            </a:r>
          </a:p>
          <a:p>
            <a:pPr marL="342900" lvl="0" indent="-342900"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W firmach sektora niefinansowego specjaliści ds. finansów</a:t>
            </a:r>
          </a:p>
          <a:p>
            <a:pPr marL="342900" lvl="0" indent="-342900"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Własna działalność gospodarcza w zakresie świadczenia usług finansowych</a:t>
            </a:r>
          </a:p>
          <a:p>
            <a:pPr marL="342900" lvl="0" indent="-342900"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Internetowe firmy pośrednictwa finansowego</a:t>
            </a:r>
          </a:p>
          <a:p>
            <a:pPr marL="342900" lvl="0" indent="-342900"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Firmy windykacyjne, </a:t>
            </a:r>
            <a:r>
              <a:rPr lang="pl-PL" sz="2000" dirty="0" err="1"/>
              <a:t>faktoringowe</a:t>
            </a:r>
            <a:endParaRPr lang="pl-PL" sz="2000" dirty="0"/>
          </a:p>
          <a:p>
            <a:pPr marL="342900" lvl="0" indent="-342900"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Instytucje finansowe</a:t>
            </a:r>
          </a:p>
          <a:p>
            <a:pPr marL="342900" lvl="0" indent="-342900">
              <a:spcAft>
                <a:spcPts val="0"/>
              </a:spcAft>
              <a:buClr>
                <a:srgbClr val="A4002E"/>
              </a:buClr>
              <a:buSzPct val="80000"/>
              <a:buFont typeface="Arial"/>
              <a:buChar char="•"/>
              <a:defRPr/>
            </a:pPr>
            <a:r>
              <a:rPr lang="pl-PL" sz="2000" dirty="0"/>
              <a:t>Pośrednicy finansowi, pośrednicy kredytowi</a:t>
            </a:r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x-none" sz="3000" b="1" spc="12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BANKOWOŚĆ, UBEZPIECZENIA I DORADZTWO FINANSOWE</a:t>
            </a:r>
            <a:endParaRPr kumimoji="0" lang="x-none" sz="3000" b="1" i="0" u="none" strike="noStrike" kern="1200" cap="none" spc="12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9220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088" y="1268760"/>
            <a:ext cx="8363272" cy="576064"/>
          </a:xfrm>
        </p:spPr>
        <p:txBody>
          <a:bodyPr>
            <a:normAutofit/>
          </a:bodyPr>
          <a:lstStyle/>
          <a:p>
            <a:pPr indent="-396000">
              <a:spcBef>
                <a:spcPts val="0"/>
              </a:spcBef>
              <a:spcAft>
                <a:spcPts val="1800"/>
              </a:spcAft>
              <a:buClr>
                <a:srgbClr val="A4002E"/>
              </a:buClr>
              <a:buSzPct val="80000"/>
              <a:buNone/>
            </a:pPr>
            <a:r>
              <a:rPr lang="pl-PL" sz="2400" b="1" dirty="0">
                <a:solidFill>
                  <a:srgbClr val="A4002E"/>
                </a:solidFill>
                <a:latin typeface="Calibri"/>
                <a:cs typeface="Calibri"/>
              </a:rPr>
              <a:t>Opiekun specjalności 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080" y="2208632"/>
            <a:ext cx="4906040" cy="3524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tabLst/>
              <a:defRPr/>
            </a:pPr>
            <a:r>
              <a:rPr lang="x-none" sz="2000" b="1" dirty="0"/>
              <a:t>dr hab. Maria Węgrzyn, prof. UE</a:t>
            </a:r>
            <a:endParaRPr lang="pl-PL" sz="2000" b="1" noProof="0" dirty="0"/>
          </a:p>
          <a:p>
            <a:pPr marL="342900" lvl="0" indent="-396000"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x-none" sz="2000" dirty="0"/>
              <a:t>	 e-mail: maria.wegrzyn@ue.wroc.pl </a:t>
            </a:r>
            <a:endParaRPr lang="x-none" sz="2000" dirty="0">
              <a:solidFill>
                <a:srgbClr val="A4002E"/>
              </a:solidFill>
            </a:endParaRPr>
          </a:p>
          <a:p>
            <a:pPr marL="342900" indent="-396000"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x-none" sz="1000" dirty="0">
                <a:solidFill>
                  <a:srgbClr val="A4002E"/>
                </a:solidFill>
              </a:rPr>
              <a:t>  </a:t>
            </a:r>
            <a:endParaRPr lang="x-none" sz="1000" noProof="0" dirty="0"/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x-none" sz="1900" noProof="0" dirty="0"/>
              <a:t>	Katedra Finansów 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x-none" sz="1900" dirty="0"/>
              <a:t>	ul. Komandorska 118/120, bud. A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x-none" sz="1900" dirty="0"/>
              <a:t>	53-345 Wrocław</a:t>
            </a:r>
          </a:p>
          <a:p>
            <a:pPr marL="342900" marR="0" lvl="0" indent="-39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tabLst/>
              <a:defRPr/>
            </a:pPr>
            <a:r>
              <a:rPr lang="x-none" sz="1900" dirty="0"/>
              <a:t>	tel.: 71 36 80 212 (sekretariat)</a:t>
            </a:r>
          </a:p>
          <a:p>
            <a:pPr marL="342900" lvl="0" indent="-396000">
              <a:spcAft>
                <a:spcPts val="600"/>
              </a:spcAft>
              <a:buClr>
                <a:srgbClr val="A4002E"/>
              </a:buClr>
              <a:buSzPct val="80000"/>
              <a:defRPr/>
            </a:pPr>
            <a:r>
              <a:rPr lang="x-none" sz="1900" dirty="0"/>
              <a:t>	fax: 71 36 80 212 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800" y="48876"/>
            <a:ext cx="8037600" cy="743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x-none" sz="3000" b="1" i="0" u="none" strike="noStrike" kern="120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BANKOWOŚĆ, UBEZPIECZENIA I DORADZTWO FINANSOWE</a:t>
            </a:r>
            <a:endParaRPr kumimoji="0" lang="en-US" sz="3000" b="1" i="0" u="none" strike="noStrike" kern="1200" cap="none" spc="12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169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071563" y="2840038"/>
            <a:ext cx="7143750" cy="2030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pl-PL" sz="3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Specjalność</a:t>
            </a:r>
            <a:r>
              <a:rPr lang="pl-PL" sz="3000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FINANSE, PODATKI </a:t>
            </a:r>
            <a:b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</a:b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258355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/>
            <a:r>
              <a:rPr lang="pl-PL" sz="2700" b="1" noProof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FINANSE, PODATKI I RACHUNKOWOŚĆ SPÓŁEK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67544" y="1700808"/>
            <a:ext cx="8218165" cy="43156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24000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Char char="•"/>
            </a:pPr>
            <a:r>
              <a:rPr lang="pl-PL" sz="2000" dirty="0" smtClean="0"/>
              <a:t>Oferta nauczania jest skierowana do osób, które są zainteresowane ścieżką rozwoju zawodowego  w</a:t>
            </a:r>
            <a:r>
              <a:rPr lang="pl-PL" sz="2000" dirty="0"/>
              <a:t> </a:t>
            </a:r>
            <a:r>
              <a:rPr lang="pl-PL" sz="2000" dirty="0" smtClean="0"/>
              <a:t>działach </a:t>
            </a:r>
            <a:r>
              <a:rPr lang="pl-PL" sz="2000" dirty="0"/>
              <a:t>finansów, księgowości, zarządzania ryzykiem, relacji inwestorskich podmiotów </a:t>
            </a:r>
            <a:r>
              <a:rPr lang="pl-PL" sz="2000" dirty="0" smtClean="0"/>
              <a:t>gospodarczych, działach podatkowych, doradztwie podatkowym oraz  działaniach naprawczych i restrukturyzacji spółek.  </a:t>
            </a:r>
          </a:p>
          <a:p>
            <a:pPr indent="-324000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Char char="•"/>
            </a:pPr>
            <a:r>
              <a:rPr lang="pl-PL" sz="2000" dirty="0" smtClean="0"/>
              <a:t>Zajęcia wykładowe, ćwiczenia i laboratoria mają przygotować do wyceny spółek, oceny opłacalności inwestycji, analizy  finansowej przedsiębiorstw pozyskiwaniu </a:t>
            </a:r>
            <a:r>
              <a:rPr lang="pl-PL" sz="2000" dirty="0"/>
              <a:t>kapitału dla spółek, w tym również funduszy unijnych </a:t>
            </a:r>
            <a:r>
              <a:rPr lang="pl-PL" sz="2000" dirty="0" smtClean="0"/>
              <a:t>i w drodze </a:t>
            </a:r>
            <a:r>
              <a:rPr lang="pl-PL" sz="2000" dirty="0"/>
              <a:t>emisji papierów </a:t>
            </a:r>
            <a:r>
              <a:rPr lang="pl-PL" sz="2000" dirty="0" smtClean="0"/>
              <a:t>wartościowych.  </a:t>
            </a:r>
          </a:p>
          <a:p>
            <a:pPr indent="-324000">
              <a:spcAft>
                <a:spcPts val="1200"/>
              </a:spcAft>
              <a:buClr>
                <a:srgbClr val="A4002E"/>
              </a:buClr>
              <a:buSzPct val="80000"/>
              <a:buFont typeface="Arial" pitchFamily="34" charset="0"/>
              <a:buChar char="•"/>
            </a:pPr>
            <a:r>
              <a:rPr lang="pl-PL" sz="2000" dirty="0" smtClean="0"/>
              <a:t>W ramach funkcjonowania specjalności studenci mogą rozwijać wiedzę praktyczną i aplikacyjną poprzez praktyki studenckie w podmiotach współpracujących oraz uczestniczenie w projektach współrealizowanych przez koła naukowe działające przy Katedrze Finansów.</a:t>
            </a:r>
            <a:endParaRPr lang="pl-PL" sz="2000" dirty="0"/>
          </a:p>
          <a:p>
            <a:pPr indent="-342900" eaLnBrk="0" hangingPunct="0">
              <a:lnSpc>
                <a:spcPct val="90000"/>
              </a:lnSpc>
              <a:spcBef>
                <a:spcPct val="50000"/>
              </a:spcBef>
            </a:pPr>
            <a:endParaRPr lang="pl-PL" sz="1400" b="1" dirty="0" smtClean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8462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1979613"/>
            <a:ext cx="7786688" cy="3811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1900" b="1" dirty="0"/>
              <a:t>WIEDZA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1900" dirty="0">
                <a:cs typeface="Corbel" charset="0"/>
              </a:rPr>
              <a:t>wiedza o spółkach i innych formach organizacyjno-prawnych w obrocie gospodarczym  ze szczególnym uwzględnieniem płaszczyzny finansowej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1900" dirty="0">
                <a:cs typeface="Corbel" charset="0"/>
              </a:rPr>
              <a:t>wiedza o instrumentach, ich analizie i wycenie oraz  opodatkowaniu, </a:t>
            </a:r>
            <a:br>
              <a:rPr lang="pl-PL" sz="1900" dirty="0">
                <a:cs typeface="Corbel" charset="0"/>
              </a:rPr>
            </a:br>
            <a:r>
              <a:rPr lang="pl-PL" sz="1900" dirty="0">
                <a:cs typeface="Corbel" charset="0"/>
              </a:rPr>
              <a:t>w tym metodach planowania i optymalizacji podatkowej 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1900" dirty="0">
                <a:cs typeface="Corbel" charset="0"/>
              </a:rPr>
              <a:t>rozumienie znaczenia poszczególnych obszarów aktywności dla oceny finansowej całego przedsiębiorstwa</a:t>
            </a:r>
          </a:p>
          <a:p>
            <a:pPr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endParaRPr lang="pl-PL" sz="1900" dirty="0">
              <a:cs typeface="Corbel" charset="0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FINANSE, PODATKI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33050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55650" y="1979613"/>
            <a:ext cx="8002588" cy="4027487"/>
          </a:xfrm>
          <a:prstGeom prst="rect">
            <a:avLst/>
          </a:prstGeom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UMIEJĘTNOŚCI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umiejętność dostosowania założonych przez przedsiębiorców celów </a:t>
            </a:r>
            <a:br>
              <a:rPr lang="pl-PL" sz="2000" dirty="0">
                <a:cs typeface="Corbel" charset="0"/>
              </a:rPr>
            </a:br>
            <a:r>
              <a:rPr lang="pl-PL" sz="2000" dirty="0">
                <a:cs typeface="Corbel" charset="0"/>
              </a:rPr>
              <a:t>do uwarunkowań praktyki gospodarczej oraz poznanych zasad i teorii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przygotowanie do diagnozy sytuacji finansowej wybranych obszarów  działalności spółek, a także ich syntetycznej oceny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endParaRPr lang="pl-PL" sz="2000" dirty="0">
              <a:cs typeface="Corbel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FINANSE, PODATKI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105294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1989138"/>
            <a:ext cx="8002588" cy="4029075"/>
          </a:xfrm>
          <a:prstGeom prst="rect">
            <a:avLst/>
          </a:prstGeom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KOMPETENCJE</a:t>
            </a:r>
          </a:p>
          <a:p>
            <a:pPr indent="-342900" algn="just">
              <a:buFont typeface="Arial"/>
              <a:buChar char="•"/>
            </a:pPr>
            <a:r>
              <a:rPr lang="pl-PL" sz="2000" dirty="0">
                <a:cs typeface="Corbel" charset="0"/>
              </a:rPr>
              <a:t>absolwent będzie przygotowany do pracy w podmiotach gospodarczych, w tym przede wszystkim w spółkach kapitałowych oraz w firmach konsultingowych z obszaru zarządzania finansami, księgowości, pozyskiwania kapitału, doradztwa podatkowego</a:t>
            </a:r>
          </a:p>
          <a:p>
            <a:pPr indent="-342900" algn="just">
              <a:buFont typeface="Arial"/>
              <a:buChar char="•"/>
            </a:pPr>
            <a:endParaRPr lang="pl-PL" sz="2000" dirty="0">
              <a:cs typeface="Corbel" charset="0"/>
            </a:endParaRPr>
          </a:p>
          <a:p>
            <a:pPr indent="-342900" algn="just">
              <a:buFont typeface="Arial"/>
              <a:buChar char="•"/>
            </a:pPr>
            <a:r>
              <a:rPr lang="pl-PL" sz="2000" dirty="0">
                <a:cs typeface="Corbel" charset="0"/>
              </a:rPr>
              <a:t>będzie wykorzystywał zdobytą wiedzę w praktyce rozumiejąc kontekst ogólnoekonomiczny i prawny problematyki</a:t>
            </a:r>
          </a:p>
          <a:p>
            <a:endParaRPr lang="pl-PL" sz="2000" dirty="0">
              <a:latin typeface="Corbel" charset="0"/>
              <a:cs typeface="Corbel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FINANSE, PODATKI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270878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Przedmioty specjalizacyjne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1847850"/>
            <a:ext cx="7713663" cy="41021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endParaRPr lang="pl-PL" sz="20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342900" lvl="0" indent="-342900" eaLnBrk="0" hangingPunct="0">
              <a:spcBef>
                <a:spcPts val="0"/>
              </a:spcBef>
              <a:buFont typeface="Arial"/>
              <a:buChar char="•"/>
            </a:pPr>
            <a:r>
              <a:rPr lang="pl-PL" sz="2000" dirty="0">
                <a:latin typeface="Arial"/>
                <a:cs typeface="Arial"/>
              </a:rPr>
              <a:t>Zarządzanie </a:t>
            </a:r>
            <a:r>
              <a:rPr lang="pl-PL" sz="2000" dirty="0" smtClean="0">
                <a:latin typeface="Arial"/>
                <a:cs typeface="Arial"/>
              </a:rPr>
              <a:t>wartością</a:t>
            </a:r>
          </a:p>
          <a:p>
            <a:pPr marL="342900" lvl="0" indent="-342900" eaLnBrk="0" hangingPunct="0">
              <a:spcBef>
                <a:spcPts val="0"/>
              </a:spcBef>
              <a:buFont typeface="Arial"/>
              <a:buChar char="•"/>
            </a:pPr>
            <a:r>
              <a:rPr lang="pl-PL" sz="2000" dirty="0" smtClean="0">
                <a:latin typeface="Arial"/>
                <a:cs typeface="Arial"/>
              </a:rPr>
              <a:t>Konsolidacja </a:t>
            </a:r>
            <a:r>
              <a:rPr lang="pl-PL" sz="2000" dirty="0">
                <a:latin typeface="Arial"/>
                <a:cs typeface="Arial"/>
              </a:rPr>
              <a:t>sprawozdań </a:t>
            </a:r>
            <a:r>
              <a:rPr lang="pl-PL" sz="2000" dirty="0" smtClean="0">
                <a:latin typeface="Arial"/>
                <a:cs typeface="Arial"/>
              </a:rPr>
              <a:t>finansowych</a:t>
            </a:r>
          </a:p>
          <a:p>
            <a:pPr marL="342900" lvl="0" indent="-342900" eaLnBrk="0" hangingPunct="0">
              <a:spcBef>
                <a:spcPts val="0"/>
              </a:spcBef>
              <a:buFont typeface="Arial"/>
              <a:buChar char="•"/>
            </a:pPr>
            <a:r>
              <a:rPr lang="pl-PL" sz="2000" dirty="0" smtClean="0">
                <a:latin typeface="Arial"/>
                <a:cs typeface="Arial"/>
              </a:rPr>
              <a:t>Opodatkowanie </a:t>
            </a:r>
            <a:r>
              <a:rPr lang="pl-PL" sz="2000" dirty="0">
                <a:latin typeface="Arial"/>
                <a:cs typeface="Arial"/>
              </a:rPr>
              <a:t>podmiotów </a:t>
            </a:r>
            <a:r>
              <a:rPr lang="pl-PL" sz="2000" dirty="0" smtClean="0">
                <a:latin typeface="Arial"/>
                <a:cs typeface="Arial"/>
              </a:rPr>
              <a:t>MSP</a:t>
            </a:r>
          </a:p>
          <a:p>
            <a:pPr marL="342900" lvl="0" indent="-342900" eaLnBrk="0" hangingPunct="0">
              <a:spcBef>
                <a:spcPts val="0"/>
              </a:spcBef>
              <a:buFont typeface="Arial"/>
              <a:buChar char="•"/>
            </a:pPr>
            <a:r>
              <a:rPr lang="pl-PL" sz="2000" dirty="0" smtClean="0">
                <a:latin typeface="Arial"/>
                <a:cs typeface="Arial"/>
              </a:rPr>
              <a:t>Informacje </a:t>
            </a:r>
            <a:r>
              <a:rPr lang="pl-PL" sz="2000" dirty="0">
                <a:latin typeface="Arial"/>
                <a:cs typeface="Arial"/>
              </a:rPr>
              <a:t>finansowe w ocenie ryzyka </a:t>
            </a:r>
            <a:r>
              <a:rPr lang="pl-PL" sz="2000" dirty="0" smtClean="0">
                <a:latin typeface="Arial"/>
                <a:cs typeface="Arial"/>
              </a:rPr>
              <a:t>inwestycyjnego</a:t>
            </a:r>
          </a:p>
          <a:p>
            <a:pPr marL="342900" lvl="0" indent="-342900" eaLnBrk="0" hangingPunct="0">
              <a:spcBef>
                <a:spcPts val="0"/>
              </a:spcBef>
              <a:buFont typeface="Arial"/>
              <a:buChar char="•"/>
            </a:pPr>
            <a:r>
              <a:rPr lang="pl-PL" sz="2000" dirty="0" smtClean="0">
                <a:latin typeface="Arial"/>
                <a:cs typeface="Arial"/>
              </a:rPr>
              <a:t>Fuzje </a:t>
            </a:r>
            <a:r>
              <a:rPr lang="pl-PL" sz="2000" dirty="0">
                <a:latin typeface="Arial"/>
                <a:cs typeface="Arial"/>
              </a:rPr>
              <a:t>i przejęcia - aspekty </a:t>
            </a:r>
            <a:r>
              <a:rPr lang="pl-PL" sz="2000" dirty="0" smtClean="0">
                <a:latin typeface="Arial"/>
                <a:cs typeface="Arial"/>
              </a:rPr>
              <a:t>rachunkowe</a:t>
            </a:r>
          </a:p>
          <a:p>
            <a:pPr marL="342900" lvl="0" indent="-342900" eaLnBrk="0" hangingPunct="0">
              <a:spcBef>
                <a:spcPts val="0"/>
              </a:spcBef>
              <a:buFont typeface="Arial"/>
              <a:buChar char="•"/>
            </a:pPr>
            <a:r>
              <a:rPr lang="pl-PL" sz="2000" dirty="0" smtClean="0">
                <a:latin typeface="Arial"/>
                <a:cs typeface="Arial"/>
              </a:rPr>
              <a:t>Planowanie podatkowe</a:t>
            </a:r>
            <a:endParaRPr lang="pl-PL" sz="20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FINANSE, PODATKI I RACHUNKOWOŚĆ SPÓŁEK</a:t>
            </a:r>
          </a:p>
        </p:txBody>
      </p:sp>
    </p:spTree>
    <p:extLst>
      <p:ext uri="{BB962C8B-B14F-4D97-AF65-F5344CB8AC3E}">
        <p14:creationId xmlns:p14="http://schemas.microsoft.com/office/powerpoint/2010/main" val="390364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Praca po studiach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746125" y="1847850"/>
            <a:ext cx="7713663" cy="41021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96000" fontAlgn="auto"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buFont typeface="Wingdings" pitchFamily="2" charset="2"/>
              <a:buChar char="l"/>
              <a:defRPr/>
            </a:pPr>
            <a:endParaRPr lang="pl-PL" sz="2000" dirty="0">
              <a:latin typeface="+mn-lt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600"/>
              </a:spcAft>
              <a:buClr>
                <a:srgbClr val="A4002E"/>
              </a:buClr>
              <a:buSzPct val="80000"/>
              <a:defRPr/>
            </a:pPr>
            <a:endParaRPr lang="pl-PL" sz="2000" dirty="0">
              <a:latin typeface="+mn-lt"/>
              <a:ea typeface="+mn-ea"/>
            </a:endParaRPr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FINANSE, PODATKI I RACHUNKOWOŚĆ SPÓŁEK</a:t>
            </a:r>
          </a:p>
        </p:txBody>
      </p:sp>
      <p:sp>
        <p:nvSpPr>
          <p:cNvPr id="22533" name="Prostokąt 1"/>
          <p:cNvSpPr>
            <a:spLocks noChangeArrowheads="1"/>
          </p:cNvSpPr>
          <p:nvPr/>
        </p:nvSpPr>
        <p:spPr bwMode="auto">
          <a:xfrm>
            <a:off x="746125" y="1720850"/>
            <a:ext cx="7713663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latin typeface="Calibri" charset="0"/>
              </a:rPr>
              <a:t>analityk finansowy w spółkach, instytucjach finansowych, firmach konsultingowych i doradczych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latin typeface="Calibri" charset="0"/>
              </a:rPr>
              <a:t>specjalista w dziale ekonomicznym, księgowości, kontrolingu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latin typeface="Calibri" charset="0"/>
              </a:rPr>
              <a:t>pracownik działów podatkowych przedsiębiorstw, w tym firm doradztwa podatkowego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latin typeface="Calibri" charset="0"/>
              </a:rPr>
              <a:t>specjalista od wyceny przedsiębiorstw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latin typeface="Calibri" charset="0"/>
              </a:rPr>
              <a:t>inwestor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latin typeface="Calibri" charset="0"/>
              </a:rPr>
              <a:t>doradca finansowy</a:t>
            </a:r>
          </a:p>
        </p:txBody>
      </p:sp>
    </p:spTree>
    <p:extLst>
      <p:ext uri="{BB962C8B-B14F-4D97-AF65-F5344CB8AC3E}">
        <p14:creationId xmlns:p14="http://schemas.microsoft.com/office/powerpoint/2010/main" val="18909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Opiekun specjalności 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8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FINANSE, PODATKI I RACHUNKOWOŚĆ SPÓŁEK</a:t>
            </a:r>
          </a:p>
        </p:txBody>
      </p:sp>
      <p:sp>
        <p:nvSpPr>
          <p:cNvPr id="23556" name="Symbol zastępczy zawartości 2"/>
          <p:cNvSpPr txBox="1">
            <a:spLocks/>
          </p:cNvSpPr>
          <p:nvPr/>
        </p:nvSpPr>
        <p:spPr bwMode="auto">
          <a:xfrm>
            <a:off x="746125" y="2208213"/>
            <a:ext cx="5986463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r>
              <a:rPr lang="pl-PL" sz="2000" b="1" dirty="0"/>
              <a:t>dr hab. Jacek </a:t>
            </a:r>
            <a:r>
              <a:rPr lang="pl-PL" sz="2000" b="1" dirty="0" err="1"/>
              <a:t>Uchman</a:t>
            </a:r>
            <a:r>
              <a:rPr lang="pl-PL" sz="2000" b="1" dirty="0"/>
              <a:t>, prof. UE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dirty="0"/>
              <a:t>	 e-mail: </a:t>
            </a:r>
            <a:r>
              <a:rPr lang="pl-PL" sz="2000" dirty="0">
                <a:solidFill>
                  <a:srgbClr val="A4002E"/>
                </a:solidFill>
                <a:hlinkClick r:id="rId2"/>
              </a:rPr>
              <a:t>jacek.uchman@ue.wroc.pl</a:t>
            </a:r>
            <a:r>
              <a:rPr lang="pl-PL" sz="2000" dirty="0">
                <a:solidFill>
                  <a:srgbClr val="A4002E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1000" dirty="0">
                <a:solidFill>
                  <a:srgbClr val="A4002E"/>
                </a:solidFill>
              </a:rPr>
              <a:t>  </a:t>
            </a:r>
            <a:endParaRPr lang="pl-PL" sz="1000" dirty="0"/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Katedra Finansów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ul. Komandorska 118/120, bud. A, pok. 6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53-345 Wrocław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tel.: 71 36 80 212 (sekretariat)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 dirty="0"/>
              <a:t>	fax: 71 36 80 240 </a:t>
            </a:r>
          </a:p>
        </p:txBody>
      </p:sp>
    </p:spTree>
    <p:extLst>
      <p:ext uri="{BB962C8B-B14F-4D97-AF65-F5344CB8AC3E}">
        <p14:creationId xmlns:p14="http://schemas.microsoft.com/office/powerpoint/2010/main" val="4805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pl-PL" sz="3000" b="1" spc="12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071563"/>
            <a:ext cx="8362950" cy="642937"/>
          </a:xfrm>
        </p:spPr>
        <p:txBody>
          <a:bodyPr/>
          <a:lstStyle/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 smtClean="0">
                <a:latin typeface="Calibri"/>
                <a:ea typeface="Verdana" charset="0"/>
                <a:cs typeface="Calibri"/>
              </a:rPr>
              <a:t>PRZEDMIOTY KIERUNKOWE OBOWIĄZKOWE</a:t>
            </a:r>
            <a:endParaRPr lang="pl-PL" sz="2400" b="1" noProof="0" dirty="0">
              <a:solidFill>
                <a:srgbClr val="A4002E"/>
              </a:solidFill>
              <a:latin typeface="Calibri"/>
              <a:ea typeface="Verdana" charset="0"/>
              <a:cs typeface="Calibri"/>
            </a:endParaRPr>
          </a:p>
        </p:txBody>
      </p:sp>
      <p:sp>
        <p:nvSpPr>
          <p:cNvPr id="6148" name="Symbol zastępczy zawartości 2"/>
          <p:cNvSpPr txBox="1">
            <a:spLocks/>
          </p:cNvSpPr>
          <p:nvPr/>
        </p:nvSpPr>
        <p:spPr bwMode="auto">
          <a:xfrm>
            <a:off x="250825" y="1714500"/>
            <a:ext cx="864235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Polityka pieniężna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Regulacje finansowe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System podatkowy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Prognozowanie finansowe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Zaawansowane zarządzanie finansami przedsiębiorstw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Globalne rynki finansowe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Finanse samorządu terytorialnego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Portfel inwestycyjny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Zarządzanie instytucjami kredytowymi </a:t>
            </a:r>
            <a:endParaRPr lang="pl-PL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2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09725" y="2840038"/>
            <a:ext cx="6248400" cy="2030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endParaRPr lang="pl-PL" sz="300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cs typeface="Helvetica" charset="0"/>
            </a:endParaRPr>
          </a:p>
          <a:p>
            <a:pPr algn="ctr">
              <a:lnSpc>
                <a:spcPct val="140000"/>
              </a:lnSpc>
            </a:pPr>
            <a:r>
              <a:rPr lang="pl-PL" sz="3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Specjalność </a:t>
            </a:r>
          </a:p>
          <a:p>
            <a:pPr algn="ctr">
              <a:lnSpc>
                <a:spcPct val="140000"/>
              </a:lnSpc>
            </a:pPr>
            <a:r>
              <a:rPr lang="pl-PL" sz="3000" b="1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233155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/>
            <a:r>
              <a:rPr lang="pl-PL" sz="3000" b="1" noProof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RYNKI FINANSOWE</a:t>
            </a:r>
          </a:p>
        </p:txBody>
      </p:sp>
      <p:sp>
        <p:nvSpPr>
          <p:cNvPr id="50179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2065338"/>
            <a:ext cx="7858125" cy="381158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pl-PL" sz="1900" dirty="0">
                <a:cs typeface="Corbel" charset="0"/>
              </a:rPr>
              <a:t>Studenci są przygotowywani do pracy na rynkach finansowych. W trakcie zajęć nacisk kładziony jest przede wszystkim na nauczanie: 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endParaRPr lang="pl-PL" sz="1300" dirty="0">
              <a:cs typeface="Corbel" charset="0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1900" dirty="0">
                <a:latin typeface="Calibri"/>
                <a:cs typeface="Calibri"/>
              </a:rPr>
              <a:t>szybkiego oceniania i analizowania „morza informacji</a:t>
            </a:r>
            <a:r>
              <a:rPr lang="ja-JP" altLang="pl-PL" sz="1900" dirty="0">
                <a:latin typeface="Calibri"/>
                <a:cs typeface="Calibri"/>
              </a:rPr>
              <a:t>”</a:t>
            </a:r>
            <a:endParaRPr lang="pl-PL" sz="1900" dirty="0">
              <a:latin typeface="Calibri"/>
              <a:cs typeface="Calibri"/>
            </a:endParaRP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1900" dirty="0">
                <a:latin typeface="Calibri"/>
                <a:cs typeface="Calibri"/>
              </a:rPr>
              <a:t>rozumienia wpływu zdarzeń w gospodarce i decyzji w przedsiębiorstwach na wartość instrumentów finansowych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1900" dirty="0">
                <a:latin typeface="Calibri"/>
                <a:cs typeface="Calibri"/>
              </a:rPr>
              <a:t>pracy w zespołach analitycznych, pod presją, przy dużym ryzyku popełnienia błędów.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1900" dirty="0"/>
              <a:t>Potencjalne miejsca pracy to instytucje finansowe i przedsiębiorstwa aktywne na rynkach finansowych (pozyskiwanie kapitału, inwestowanie, zabezpieczanie ryzyka)</a:t>
            </a:r>
          </a:p>
          <a:p>
            <a:pPr>
              <a:lnSpc>
                <a:spcPct val="9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1900" dirty="0"/>
              <a:t>Na II stopniu rozwijane są umiejętności zapoczątkowane na stopniu I.</a:t>
            </a:r>
          </a:p>
        </p:txBody>
      </p:sp>
    </p:spTree>
    <p:extLst>
      <p:ext uri="{BB962C8B-B14F-4D97-AF65-F5344CB8AC3E}">
        <p14:creationId xmlns:p14="http://schemas.microsoft.com/office/powerpoint/2010/main" val="129830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51203" name="Symbol zastępczy zawartości 2"/>
          <p:cNvSpPr txBox="1">
            <a:spLocks/>
          </p:cNvSpPr>
          <p:nvPr/>
        </p:nvSpPr>
        <p:spPr bwMode="auto">
          <a:xfrm>
            <a:off x="746125" y="1979613"/>
            <a:ext cx="7786688" cy="38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WIEDZA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zaawansowana analiza i ocena ryzyka instrumentów finansowych 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znajomość zasad prowadzenia relacji inwestorskich 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zastosowanie metod ilościowych i analizy finansowej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35790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52227" name="Symbol zastępczy zawartości 2"/>
          <p:cNvSpPr txBox="1">
            <a:spLocks/>
          </p:cNvSpPr>
          <p:nvPr/>
        </p:nvSpPr>
        <p:spPr bwMode="auto">
          <a:xfrm>
            <a:off x="755650" y="1979613"/>
            <a:ext cx="8002588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UMIEJĘTNOŚCI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>
              <a:cs typeface="Corbel" charset="0"/>
            </a:endParaRP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krytyczne analizowanie polityki informacyjnej oraz jakości prowadzonych relacji inwestorskich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przeprowadzanie wycen i analiz finansowych podmiotów obecnych </a:t>
            </a:r>
            <a:br>
              <a:rPr lang="pl-PL" sz="2000" dirty="0">
                <a:cs typeface="Corbel" charset="0"/>
              </a:rPr>
            </a:br>
            <a:r>
              <a:rPr lang="pl-PL" sz="2000" dirty="0">
                <a:cs typeface="Corbel" charset="0"/>
              </a:rPr>
              <a:t>na rynkach finansowych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cs typeface="Corbel" charset="0"/>
              </a:rPr>
              <a:t>umiejętność doboru instrumentów finansowych do portfela papierów wartościowych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>
              <a:cs typeface="Corbel" charset="0"/>
            </a:endParaRP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148699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53251" name="Symbol zastępczy zawartości 2"/>
          <p:cNvSpPr txBox="1">
            <a:spLocks/>
          </p:cNvSpPr>
          <p:nvPr/>
        </p:nvSpPr>
        <p:spPr bwMode="auto">
          <a:xfrm>
            <a:off x="746125" y="1989138"/>
            <a:ext cx="8002588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KOMPETENCJE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>
              <a:latin typeface="Corbel" charset="0"/>
              <a:cs typeface="Corbel" charset="0"/>
            </a:endParaRP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współpraca w zespole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prezentowanie argumentów za i przeciw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>
                <a:latin typeface="Calibri"/>
                <a:cs typeface="Calibri"/>
              </a:rPr>
              <a:t>rozbudzona potrzeba ciągłego uczenia się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23585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Przedmioty specjalizacyjne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1847850"/>
            <a:ext cx="7713663" cy="41021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Obowiązki informacyjne i relacje inwestorskie spółek giełdowych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Makroekonomiczne uwarunkowania rynków finansowych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Nowoczesne teorie rynków finansowych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Sprawozdawczość grup kapitałowych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Finanse behawioralne</a:t>
            </a:r>
          </a:p>
          <a:p>
            <a:pPr marL="285750" indent="-285750">
              <a:lnSpc>
                <a:spcPct val="80000"/>
              </a:lnSpc>
              <a:spcAft>
                <a:spcPts val="6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 smtClean="0"/>
              <a:t>Kreowanie wartości przez spółki giełdowe </a:t>
            </a:r>
            <a:endParaRPr lang="pl-PL" sz="2000" dirty="0"/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326336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Praca po studiach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746125" y="1847850"/>
            <a:ext cx="7713663" cy="4102100"/>
          </a:xfrm>
          <a:prstGeom prst="rect">
            <a:avLst/>
          </a:prstGeom>
        </p:spPr>
        <p:txBody>
          <a:bodyPr>
            <a:noAutofit/>
          </a:bodyPr>
          <a:lstStyle>
            <a:lvl1pPr marL="190500" indent="-1905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647700" indent="-1905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>
                <a:cs typeface="Corbel" charset="0"/>
              </a:rPr>
              <a:t>Zakres wiedzy umożliwia szybsze przygotowanie się do egzaminów na: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>
                <a:cs typeface="Corbel" charset="0"/>
              </a:rPr>
              <a:t>m</a:t>
            </a:r>
            <a:r>
              <a:rPr lang="pl-PL" sz="1600" dirty="0" smtClean="0">
                <a:cs typeface="Corbel" charset="0"/>
              </a:rPr>
              <a:t>aklera </a:t>
            </a:r>
            <a:r>
              <a:rPr lang="pl-PL" sz="1600" dirty="0">
                <a:cs typeface="Corbel" charset="0"/>
              </a:rPr>
              <a:t>papierów wartościowych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>
                <a:cs typeface="Corbel" charset="0"/>
              </a:rPr>
              <a:t>d</a:t>
            </a:r>
            <a:r>
              <a:rPr lang="pl-PL" sz="1600" dirty="0" smtClean="0">
                <a:cs typeface="Corbel" charset="0"/>
              </a:rPr>
              <a:t>oradcę </a:t>
            </a:r>
            <a:r>
              <a:rPr lang="pl-PL" sz="1600" dirty="0">
                <a:cs typeface="Corbel" charset="0"/>
              </a:rPr>
              <a:t>inwestycyjnego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>
                <a:cs typeface="Corbel" charset="0"/>
              </a:rPr>
              <a:t>CFA</a:t>
            </a:r>
          </a:p>
          <a:p>
            <a:pPr lvl="1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>
                <a:cs typeface="Corbel" charset="0"/>
              </a:rPr>
              <a:t>c</a:t>
            </a:r>
            <a:r>
              <a:rPr lang="pl-PL" sz="1600" dirty="0" smtClean="0">
                <a:cs typeface="Corbel" charset="0"/>
              </a:rPr>
              <a:t>ertyfikowanego </a:t>
            </a:r>
            <a:r>
              <a:rPr lang="pl-PL" sz="1600" dirty="0">
                <a:cs typeface="Corbel" charset="0"/>
              </a:rPr>
              <a:t>doradcę na </a:t>
            </a:r>
            <a:r>
              <a:rPr lang="pl-PL" sz="1600" dirty="0" err="1">
                <a:cs typeface="Corbel" charset="0"/>
              </a:rPr>
              <a:t>NewConnect</a:t>
            </a:r>
            <a:endParaRPr lang="pl-PL" sz="1600" dirty="0">
              <a:cs typeface="Corbel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>
                <a:cs typeface="Corbel" charset="0"/>
              </a:rPr>
              <a:t>Analityk inwestycyjny</a:t>
            </a:r>
          </a:p>
          <a:p>
            <a:pPr lvl="2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 smtClean="0">
                <a:cs typeface="Corbel" charset="0"/>
              </a:rPr>
              <a:t>autoryzowani doradcy </a:t>
            </a:r>
            <a:r>
              <a:rPr lang="pl-PL" sz="1600" dirty="0" err="1">
                <a:cs typeface="Corbel" charset="0"/>
              </a:rPr>
              <a:t>NewConnect</a:t>
            </a:r>
            <a:endParaRPr lang="pl-PL" sz="1600" dirty="0">
              <a:cs typeface="Corbel" charset="0"/>
            </a:endParaRPr>
          </a:p>
          <a:p>
            <a:pPr lvl="2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 smtClean="0">
                <a:cs typeface="Corbel" charset="0"/>
              </a:rPr>
              <a:t>domy maklerskie, banki inwestycyjne, fundusze inwestycyjne, OFE, </a:t>
            </a:r>
            <a:r>
              <a:rPr lang="pl-PL" sz="1600" dirty="0" err="1" smtClean="0">
                <a:cs typeface="Corbel" charset="0"/>
              </a:rPr>
              <a:t>asset</a:t>
            </a:r>
            <a:r>
              <a:rPr lang="pl-PL" sz="1600" dirty="0" smtClean="0">
                <a:cs typeface="Corbel" charset="0"/>
              </a:rPr>
              <a:t> management</a:t>
            </a:r>
          </a:p>
          <a:p>
            <a:pPr lvl="2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 smtClean="0">
                <a:cs typeface="Corbel" charset="0"/>
              </a:rPr>
              <a:t>autoryzowani doradcy </a:t>
            </a:r>
            <a:r>
              <a:rPr lang="pl-PL" sz="1600" dirty="0" err="1" smtClean="0">
                <a:cs typeface="Corbel" charset="0"/>
              </a:rPr>
              <a:t>NewConnect</a:t>
            </a:r>
            <a:endParaRPr lang="pl-PL" sz="1600" dirty="0">
              <a:cs typeface="Corbel" charset="0"/>
            </a:endParaRPr>
          </a:p>
          <a:p>
            <a:pPr lvl="2"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 smtClean="0">
                <a:cs typeface="Corbel" charset="0"/>
              </a:rPr>
              <a:t>firmy doradcze </a:t>
            </a:r>
            <a:r>
              <a:rPr lang="pl-PL" sz="1600" dirty="0">
                <a:cs typeface="Corbel" charset="0"/>
              </a:rPr>
              <a:t>(M&amp;A, IPO, emisja obligacji)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>
                <a:cs typeface="Corbel" charset="0"/>
              </a:rPr>
              <a:t>Dealer rynku międzybankowego </a:t>
            </a:r>
            <a:r>
              <a:rPr lang="pl-PL" sz="1600" dirty="0" smtClean="0">
                <a:cs typeface="Corbel" charset="0"/>
              </a:rPr>
              <a:t>(bankowość)</a:t>
            </a:r>
            <a:endParaRPr lang="pl-PL" sz="1600" dirty="0">
              <a:cs typeface="Corbel" charset="0"/>
            </a:endParaRP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Tx/>
              <a:buChar char="•"/>
            </a:pPr>
            <a:r>
              <a:rPr lang="pl-PL" sz="1600" dirty="0">
                <a:cs typeface="Corbel" charset="0"/>
              </a:rPr>
              <a:t>Indywidualny inwestor</a:t>
            </a:r>
            <a:endParaRPr lang="pl-PL" sz="1600" dirty="0"/>
          </a:p>
        </p:txBody>
      </p:sp>
      <p:sp>
        <p:nvSpPr>
          <p:cNvPr id="10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</p:spTree>
    <p:extLst>
      <p:ext uri="{BB962C8B-B14F-4D97-AF65-F5344CB8AC3E}">
        <p14:creationId xmlns:p14="http://schemas.microsoft.com/office/powerpoint/2010/main" val="15372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Opiekun specjalności 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30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RYNKI FINANSOWE</a:t>
            </a:r>
          </a:p>
        </p:txBody>
      </p:sp>
      <p:sp>
        <p:nvSpPr>
          <p:cNvPr id="56324" name="Symbol zastępczy zawartości 2"/>
          <p:cNvSpPr txBox="1">
            <a:spLocks/>
          </p:cNvSpPr>
          <p:nvPr/>
        </p:nvSpPr>
        <p:spPr bwMode="auto">
          <a:xfrm>
            <a:off x="539750" y="1916832"/>
            <a:ext cx="8208714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r>
              <a:rPr lang="pl-PL" sz="2000" b="1" dirty="0"/>
              <a:t>dr Marek </a:t>
            </a:r>
            <a:r>
              <a:rPr lang="pl-PL" sz="2000" b="1" dirty="0" err="1"/>
              <a:t>Pauka</a:t>
            </a:r>
            <a:r>
              <a:rPr lang="pl-PL" sz="2000" dirty="0"/>
              <a:t>	</a:t>
            </a:r>
            <a:br>
              <a:rPr lang="pl-PL" sz="2000" dirty="0"/>
            </a:br>
            <a:r>
              <a:rPr lang="pl-PL" sz="2000" dirty="0"/>
              <a:t>e-mail: </a:t>
            </a:r>
            <a:r>
              <a:rPr lang="pl-PL" sz="2000" dirty="0">
                <a:solidFill>
                  <a:srgbClr val="A4002E"/>
                </a:solidFill>
                <a:hlinkClick r:id="rId2"/>
              </a:rPr>
              <a:t>marek.pauka@ue.wroc.pl</a:t>
            </a:r>
            <a:r>
              <a:rPr lang="pl-PL" sz="2000" dirty="0">
                <a:solidFill>
                  <a:srgbClr val="A4002E"/>
                </a:solidFill>
              </a:rPr>
              <a:t> </a:t>
            </a:r>
            <a:br>
              <a:rPr lang="pl-PL" sz="2000" dirty="0">
                <a:solidFill>
                  <a:srgbClr val="A4002E"/>
                </a:solidFill>
              </a:rPr>
            </a:br>
            <a:r>
              <a:rPr lang="pl-PL" sz="2000" dirty="0">
                <a:solidFill>
                  <a:srgbClr val="A4002E"/>
                </a:solidFill>
                <a:hlinkClick r:id="rId3"/>
              </a:rPr>
              <a:t>http://pauka.ue.wroc.pl</a:t>
            </a:r>
            <a:r>
              <a:rPr lang="pl-PL" sz="2000" dirty="0">
                <a:solidFill>
                  <a:srgbClr val="A4002E"/>
                </a:solidFill>
              </a:rPr>
              <a:t> </a:t>
            </a:r>
          </a:p>
          <a:p>
            <a:pPr marL="0" indent="0"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dirty="0"/>
              <a:t>      Katedra Finansów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2000" dirty="0"/>
              <a:t>	ul. Komandorska 118/120, bud. A, pok. 107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2000" dirty="0"/>
              <a:t>	53-345 Wrocław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2000" dirty="0"/>
              <a:t>	tel.: 71 36 80 212 (sekretariat)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2000" dirty="0"/>
              <a:t>	fax: 71 36 80 240</a:t>
            </a:r>
          </a:p>
        </p:txBody>
      </p:sp>
    </p:spTree>
    <p:extLst>
      <p:ext uri="{BB962C8B-B14F-4D97-AF65-F5344CB8AC3E}">
        <p14:creationId xmlns:p14="http://schemas.microsoft.com/office/powerpoint/2010/main" val="312978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428750" y="2840038"/>
            <a:ext cx="6286500" cy="135421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pl-PL" sz="3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Specjalność</a:t>
            </a:r>
            <a:r>
              <a:rPr lang="pl-PL" sz="3000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 </a:t>
            </a:r>
          </a:p>
          <a:p>
            <a:pPr algn="ctr">
              <a:lnSpc>
                <a:spcPct val="140000"/>
              </a:lnSpc>
            </a:pPr>
            <a:r>
              <a:rPr lang="pl-PL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DORADZTWO PODATKOWE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/>
            <a:r>
              <a:rPr lang="pl-PL" sz="24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DORADZTWO PODATKOWE</a:t>
            </a:r>
          </a:p>
        </p:txBody>
      </p:sp>
      <p:sp>
        <p:nvSpPr>
          <p:cNvPr id="58371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Profil Absolwenta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2065338"/>
            <a:ext cx="7858125" cy="381158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cs typeface="Times New Roman" charset="0"/>
              </a:rPr>
              <a:t>Potrafi </a:t>
            </a:r>
            <a:r>
              <a:rPr lang="pl-PL" sz="2000" b="1" dirty="0">
                <a:cs typeface="Times New Roman" charset="0"/>
              </a:rPr>
              <a:t>samodzielnie określić konsekwencje podatkowe </a:t>
            </a:r>
            <a:r>
              <a:rPr lang="pl-PL" sz="2000" dirty="0">
                <a:cs typeface="Times New Roman" charset="0"/>
              </a:rPr>
              <a:t>różnych zdarzeń gospodarczych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cs typeface="Times New Roman" charset="0"/>
              </a:rPr>
              <a:t>Posiada umiejętność </a:t>
            </a:r>
            <a:r>
              <a:rPr lang="pl-PL" sz="2000" b="1" dirty="0">
                <a:cs typeface="Times New Roman" charset="0"/>
              </a:rPr>
              <a:t>wyszukiwania oraz analizy regulacji podatkowych </a:t>
            </a:r>
            <a:r>
              <a:rPr lang="pl-PL" sz="2000" dirty="0">
                <a:cs typeface="Times New Roman" charset="0"/>
              </a:rPr>
              <a:t>wraz z określeniem ich finansowych konsekwencji dla przedsiębiorstw i konsumentów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cs typeface="Times New Roman" charset="0"/>
              </a:rPr>
              <a:t>Potrafi określić </a:t>
            </a:r>
            <a:r>
              <a:rPr lang="pl-PL" sz="2000" b="1" dirty="0">
                <a:cs typeface="Times New Roman" charset="0"/>
              </a:rPr>
              <a:t>alternatywne struktury opodatkowania</a:t>
            </a:r>
            <a:r>
              <a:rPr lang="pl-PL" sz="2000" dirty="0">
                <a:cs typeface="Times New Roman" charset="0"/>
              </a:rPr>
              <a:t> oraz wskazać na zasady ich rozliczania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r>
              <a:rPr lang="pl-PL" sz="2000" dirty="0">
                <a:cs typeface="Times New Roman" charset="0"/>
              </a:rPr>
              <a:t>Samodzielnie </a:t>
            </a:r>
            <a:r>
              <a:rPr lang="pl-PL" sz="2000" b="1" dirty="0">
                <a:cs typeface="Times New Roman" charset="0"/>
              </a:rPr>
              <a:t>identyfikuje czynniki ryzyka</a:t>
            </a:r>
            <a:r>
              <a:rPr lang="pl-PL" sz="2000" dirty="0">
                <a:cs typeface="Times New Roman" charset="0"/>
              </a:rPr>
              <a:t> podatkowego oraz określa </a:t>
            </a:r>
            <a:r>
              <a:rPr lang="pl-PL" sz="2000" b="1" dirty="0">
                <a:cs typeface="Times New Roman" charset="0"/>
              </a:rPr>
              <a:t>uproszczone </a:t>
            </a:r>
            <a:r>
              <a:rPr lang="pl-PL" sz="2000" dirty="0">
                <a:cs typeface="Times New Roman" charset="0"/>
              </a:rPr>
              <a:t>struktury ich optymalizacji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134393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pl-PL" sz="3000" b="1" spc="120" noProof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j-ea"/>
              <a:cs typeface="Calibri"/>
            </a:endParaRPr>
          </a:p>
        </p:txBody>
      </p:sp>
      <p:sp>
        <p:nvSpPr>
          <p:cNvPr id="614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071563"/>
            <a:ext cx="8362950" cy="642937"/>
          </a:xfrm>
        </p:spPr>
        <p:txBody>
          <a:bodyPr/>
          <a:lstStyle/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 dirty="0" smtClean="0">
                <a:latin typeface="Calibri"/>
                <a:ea typeface="Verdana" charset="0"/>
                <a:cs typeface="Calibri"/>
              </a:rPr>
              <a:t>PRZEDMIOTY KIERUNKOWE</a:t>
            </a:r>
            <a:endParaRPr lang="pl-PL" sz="2400" b="1" noProof="0" dirty="0">
              <a:solidFill>
                <a:srgbClr val="A4002E"/>
              </a:solidFill>
              <a:latin typeface="Calibri"/>
              <a:ea typeface="Verdana" charset="0"/>
              <a:cs typeface="Calibri"/>
            </a:endParaRPr>
          </a:p>
        </p:txBody>
      </p:sp>
      <p:sp>
        <p:nvSpPr>
          <p:cNvPr id="6148" name="Symbol zastępczy zawartości 2"/>
          <p:cNvSpPr txBox="1">
            <a:spLocks/>
          </p:cNvSpPr>
          <p:nvPr/>
        </p:nvSpPr>
        <p:spPr bwMode="auto">
          <a:xfrm>
            <a:off x="250825" y="1714500"/>
            <a:ext cx="8642350" cy="452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14350" indent="-5143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Historia myśli ekonomicznej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Rachunek kosztów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Rachunkowość zarządcza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Standardy sprawozdawczości finansowej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000" dirty="0" smtClean="0"/>
              <a:t>Zarządzanie instytucjami ubezpieczeniowymi </a:t>
            </a:r>
            <a:endParaRPr lang="pl-PL" sz="2000" dirty="0"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24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1979613"/>
            <a:ext cx="7786688" cy="38115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WIEDZA</a:t>
            </a:r>
          </a:p>
          <a:p>
            <a:r>
              <a:rPr lang="pl-PL" sz="2000" dirty="0"/>
              <a:t>Absolwenci poszerzą i utrwalą wiedzę ogólną z zakresu przepisów prawa podatkowego</a:t>
            </a:r>
          </a:p>
          <a:p>
            <a:endParaRPr lang="pl-PL" sz="2000" dirty="0"/>
          </a:p>
          <a:p>
            <a:r>
              <a:rPr lang="pl-PL" sz="2000" dirty="0"/>
              <a:t>Absolwenci przyswoją informacje dotyczące regulacji podatkowych </a:t>
            </a:r>
            <a:br>
              <a:rPr lang="pl-PL" sz="2000" dirty="0"/>
            </a:br>
            <a:r>
              <a:rPr lang="pl-PL" sz="2000" dirty="0"/>
              <a:t>z zakresu międzynarodowego opodatkowania osób fizycznych (konsumentów) oraz przedsiębiorców</a:t>
            </a:r>
          </a:p>
          <a:p>
            <a:endParaRPr lang="pl-PL" sz="2000" dirty="0"/>
          </a:p>
          <a:p>
            <a:r>
              <a:rPr lang="pl-PL" sz="2000" dirty="0"/>
              <a:t>Absolwenci znać będą metody analizy i optymalizacji podatkowej, a także zarządzania odpowiedzialnością podatkową w przedsiębiorstwach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DORADZTWO PODATKOWE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85968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60413" y="1979613"/>
            <a:ext cx="8002587" cy="4027487"/>
          </a:xfrm>
          <a:prstGeom prst="rect">
            <a:avLst/>
          </a:prstGeom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UMIEJĘTNOŚCI</a:t>
            </a:r>
          </a:p>
          <a:p>
            <a:pPr indent="-342900">
              <a:buFont typeface="Arial"/>
              <a:buChar char="•"/>
            </a:pPr>
            <a:r>
              <a:rPr lang="pl-PL" sz="2000" dirty="0"/>
              <a:t>Absolwenci będą potrafili wykorzystywać podstawową wiedzę teoretyczną w wykonywaniu czynności zawodowych związanych </a:t>
            </a:r>
            <a:br>
              <a:rPr lang="pl-PL" sz="2000" dirty="0"/>
            </a:br>
            <a:r>
              <a:rPr lang="pl-PL" sz="2000" dirty="0"/>
              <a:t>z doradztwem w obszarze szeroko rozumianego systemu podatkowego</a:t>
            </a:r>
          </a:p>
          <a:p>
            <a:pPr indent="-342900">
              <a:buFont typeface="Arial"/>
              <a:buChar char="•"/>
            </a:pPr>
            <a:endParaRPr lang="pl-PL" sz="2000" dirty="0"/>
          </a:p>
          <a:p>
            <a:pPr indent="-342900">
              <a:buFont typeface="Arial"/>
              <a:buChar char="•"/>
            </a:pPr>
            <a:r>
              <a:rPr lang="pl-PL" sz="2000" dirty="0"/>
              <a:t>Absolwenci posiadać będą umiejętności prawidłowego opisu </a:t>
            </a:r>
            <a:br>
              <a:rPr lang="pl-PL" sz="2000" dirty="0"/>
            </a:br>
            <a:r>
              <a:rPr lang="pl-PL" sz="2000" dirty="0"/>
              <a:t>i analizowania realnych procesów zachodzących w sferze powstawania </a:t>
            </a:r>
            <a:br>
              <a:rPr lang="pl-PL" sz="2000" dirty="0"/>
            </a:br>
            <a:r>
              <a:rPr lang="pl-PL" sz="2000" dirty="0"/>
              <a:t>i wygasania zobowiązań podatkowych</a:t>
            </a:r>
          </a:p>
          <a:p>
            <a:pPr indent="-342900">
              <a:buFont typeface="Arial"/>
              <a:buChar char="•"/>
            </a:pPr>
            <a:endParaRPr lang="pl-PL" sz="2000" dirty="0"/>
          </a:p>
          <a:p>
            <a:pPr indent="-342900">
              <a:buFont typeface="Arial"/>
              <a:buChar char="•"/>
            </a:pPr>
            <a:r>
              <a:rPr lang="pl-PL" sz="2000" dirty="0"/>
              <a:t>Absolwenci będą potrafili określić potencjalne obszary ryzyka podatkowego w zakresie rozliczania obciążeń podatkowych w świetle aktualnego orzecznictwa sądowego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DORADZTWO PODATKOWE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75704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746125" y="1989138"/>
            <a:ext cx="8002588" cy="4029075"/>
          </a:xfrm>
          <a:prstGeom prst="rect">
            <a:avLst/>
          </a:prstGeom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KOMPETENCJE</a:t>
            </a:r>
          </a:p>
          <a:p>
            <a:pPr indent="-342900">
              <a:buFont typeface="Arial"/>
              <a:buChar char="•"/>
            </a:pPr>
            <a:r>
              <a:rPr lang="pl-PL" sz="2000" dirty="0"/>
              <a:t>Absolwenci będą potrafili uzupełniać i doskonalić nabytą wiedzę </a:t>
            </a:r>
            <a:br>
              <a:rPr lang="pl-PL" sz="2000" dirty="0"/>
            </a:br>
            <a:r>
              <a:rPr lang="pl-PL" sz="2000" dirty="0"/>
              <a:t>i umiejętności w zmieniającym się systemie podatkowym</a:t>
            </a:r>
          </a:p>
          <a:p>
            <a:pPr marL="171450" indent="-171450">
              <a:buFont typeface="Arial"/>
              <a:buChar char="•"/>
            </a:pPr>
            <a:endParaRPr lang="pl-PL" sz="800" dirty="0"/>
          </a:p>
          <a:p>
            <a:pPr indent="-342900">
              <a:buFont typeface="Arial"/>
              <a:buChar char="•"/>
            </a:pPr>
            <a:r>
              <a:rPr lang="pl-PL" sz="2000" dirty="0"/>
              <a:t>Absolwenci zostaną przygotowani do samodzielnej selekcji </a:t>
            </a:r>
            <a:br>
              <a:rPr lang="pl-PL" sz="2000" dirty="0"/>
            </a:br>
            <a:r>
              <a:rPr lang="pl-PL" sz="2000" dirty="0"/>
              <a:t>i podnoszenia swoich kompetencji w ramach wykonywanych funkcji </a:t>
            </a:r>
            <a:br>
              <a:rPr lang="pl-PL" sz="2000" dirty="0"/>
            </a:br>
            <a:r>
              <a:rPr lang="pl-PL" sz="2000" dirty="0"/>
              <a:t>w życiu zawodowym</a:t>
            </a:r>
          </a:p>
          <a:p>
            <a:pPr marL="171450" indent="-171450">
              <a:buFont typeface="Arial"/>
              <a:buChar char="•"/>
            </a:pPr>
            <a:endParaRPr lang="pl-PL" sz="800" dirty="0"/>
          </a:p>
          <a:p>
            <a:pPr indent="-342900">
              <a:buFont typeface="Arial"/>
              <a:buChar char="•"/>
            </a:pPr>
            <a:r>
              <a:rPr lang="pl-PL" sz="2000" dirty="0"/>
              <a:t>Absolwenci będą mogli przewidzieć i oszacować podatkowe konsekwencje poszczególnych zdarzeń związanych z obciążeniami podatkowymi osób prawnych oraz osób fizycznych, w tym w relacjach międzynarodowych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DORADZTWO PODATKOWE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86349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Przedmioty specjalizacyjne</a:t>
            </a:r>
          </a:p>
        </p:txBody>
      </p:sp>
      <p:sp>
        <p:nvSpPr>
          <p:cNvPr id="62467" name="Symbol zastępczy zawartości 2"/>
          <p:cNvSpPr txBox="1">
            <a:spLocks/>
          </p:cNvSpPr>
          <p:nvPr/>
        </p:nvSpPr>
        <p:spPr bwMode="auto">
          <a:xfrm>
            <a:off x="746125" y="1847850"/>
            <a:ext cx="7713663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buFont typeface="Arial"/>
              <a:buChar char="•"/>
            </a:pPr>
            <a:r>
              <a:rPr lang="pl-PL" sz="2000" dirty="0"/>
              <a:t>Procedury podatkowe</a:t>
            </a:r>
          </a:p>
          <a:p>
            <a:pPr>
              <a:buFont typeface="Arial"/>
              <a:buChar char="•"/>
            </a:pPr>
            <a:r>
              <a:rPr lang="pl-PL" sz="2000" dirty="0"/>
              <a:t>Opodatkowanie dochodów przedsiębiorców</a:t>
            </a:r>
          </a:p>
          <a:p>
            <a:pPr>
              <a:buFont typeface="Arial"/>
              <a:buChar char="•"/>
            </a:pPr>
            <a:r>
              <a:rPr lang="pl-PL" sz="2000" dirty="0"/>
              <a:t>Podatki na wspólnym rynku europejskim</a:t>
            </a:r>
          </a:p>
          <a:p>
            <a:pPr>
              <a:buFont typeface="Arial"/>
              <a:buChar char="•"/>
            </a:pPr>
            <a:r>
              <a:rPr lang="pl-PL" sz="2000" dirty="0"/>
              <a:t>Podatki pośrednie</a:t>
            </a:r>
          </a:p>
          <a:p>
            <a:pPr>
              <a:buFont typeface="Arial"/>
              <a:buChar char="•"/>
            </a:pPr>
            <a:r>
              <a:rPr lang="pl-PL" sz="2000" dirty="0"/>
              <a:t>Międzynarodowe rozliczenia podatkowe</a:t>
            </a:r>
          </a:p>
          <a:p>
            <a:pPr>
              <a:buFont typeface="Arial"/>
              <a:buChar char="•"/>
            </a:pPr>
            <a:r>
              <a:rPr lang="pl-PL" sz="2000" dirty="0"/>
              <a:t>Zarządzanie ryzykiem podatkowym </a:t>
            </a: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DORADZTWO PODATKOWE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4951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Praca po studiach</a:t>
            </a: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>
          <a:xfrm>
            <a:off x="746125" y="1847850"/>
            <a:ext cx="7713663" cy="4318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 eaLnBrk="0" hangingPunct="0">
              <a:lnSpc>
                <a:spcPct val="14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cs typeface="Times New Roman" charset="0"/>
              </a:rPr>
              <a:t>w sektorze </a:t>
            </a:r>
            <a:r>
              <a:rPr lang="pl-PL" sz="2000" b="1" dirty="0">
                <a:cs typeface="Times New Roman" charset="0"/>
              </a:rPr>
              <a:t>usług doradczych </a:t>
            </a:r>
            <a:r>
              <a:rPr lang="pl-PL" sz="2000" dirty="0">
                <a:cs typeface="Times New Roman" charset="0"/>
              </a:rPr>
              <a:t>(doradztwo podatkowe, </a:t>
            </a:r>
            <a:br>
              <a:rPr lang="pl-PL" sz="2000" dirty="0">
                <a:cs typeface="Times New Roman" charset="0"/>
              </a:rPr>
            </a:br>
            <a:r>
              <a:rPr lang="pl-PL" sz="2000" dirty="0">
                <a:cs typeface="Times New Roman" charset="0"/>
              </a:rPr>
              <a:t>doradztwo biznesowe)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cs typeface="Times New Roman" charset="0"/>
              </a:rPr>
              <a:t>w </a:t>
            </a:r>
            <a:r>
              <a:rPr lang="pl-PL" sz="2000" b="1" dirty="0">
                <a:cs typeface="Times New Roman" charset="0"/>
              </a:rPr>
              <a:t>pośrednictwie i doradztwie finansowym</a:t>
            </a:r>
            <a:endParaRPr lang="pl-PL" sz="2000" dirty="0">
              <a:cs typeface="Times New Roman" charset="0"/>
            </a:endParaRPr>
          </a:p>
          <a:p>
            <a:pPr marL="342900" indent="-342900" eaLnBrk="0" hangingPunct="0">
              <a:lnSpc>
                <a:spcPct val="14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cs typeface="Times New Roman" charset="0"/>
              </a:rPr>
              <a:t>w</a:t>
            </a:r>
            <a:r>
              <a:rPr lang="pl-PL" sz="2000" b="1" dirty="0">
                <a:cs typeface="Times New Roman" charset="0"/>
              </a:rPr>
              <a:t> sektorze księgowości </a:t>
            </a:r>
            <a:r>
              <a:rPr lang="pl-PL" sz="2000" dirty="0">
                <a:cs typeface="Times New Roman" charset="0"/>
              </a:rPr>
              <a:t>(jako specjaliści ds. rozliczania zobowiązań publicznoprawnych)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cs typeface="Times New Roman" charset="0"/>
              </a:rPr>
              <a:t>w </a:t>
            </a:r>
            <a:r>
              <a:rPr lang="pl-PL" sz="2000" b="1" dirty="0">
                <a:cs typeface="Times New Roman" charset="0"/>
              </a:rPr>
              <a:t>sektorze skarbowej administracji rządowej i samorządowej</a:t>
            </a:r>
          </a:p>
          <a:p>
            <a:pPr marL="342900" indent="-342900" eaLnBrk="0" hangingPunct="0">
              <a:lnSpc>
                <a:spcPct val="140000"/>
              </a:lnSpc>
              <a:spcBef>
                <a:spcPct val="50000"/>
              </a:spcBef>
              <a:buFont typeface="Arial"/>
              <a:buChar char="•"/>
            </a:pPr>
            <a:r>
              <a:rPr lang="pl-PL" sz="2000" dirty="0">
                <a:cs typeface="Times New Roman" charset="0"/>
              </a:rPr>
              <a:t>w zakresie własnej działalności gospodarczej związanej </a:t>
            </a:r>
            <a:br>
              <a:rPr lang="pl-PL" sz="2000" dirty="0">
                <a:cs typeface="Times New Roman" charset="0"/>
              </a:rPr>
            </a:br>
            <a:r>
              <a:rPr lang="pl-PL" sz="2000" dirty="0">
                <a:cs typeface="Times New Roman" charset="0"/>
              </a:rPr>
              <a:t>z doradztwem biznesowym</a:t>
            </a:r>
            <a:endParaRPr lang="pl-PL" sz="2000" b="1" dirty="0">
              <a:solidFill>
                <a:schemeClr val="tx2"/>
              </a:solidFill>
              <a:cs typeface="Times New Roman" charset="0"/>
            </a:endParaRPr>
          </a:p>
        </p:txBody>
      </p:sp>
      <p:sp>
        <p:nvSpPr>
          <p:cNvPr id="5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DORADZTWO PODATKOWE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06540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Opiekun specjalności </a:t>
            </a:r>
          </a:p>
        </p:txBody>
      </p:sp>
      <p:sp>
        <p:nvSpPr>
          <p:cNvPr id="64515" name="Symbol zastępczy zawartości 2"/>
          <p:cNvSpPr txBox="1">
            <a:spLocks/>
          </p:cNvSpPr>
          <p:nvPr/>
        </p:nvSpPr>
        <p:spPr bwMode="auto">
          <a:xfrm>
            <a:off x="746125" y="2208213"/>
            <a:ext cx="5121275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r>
              <a:rPr lang="pl-PL" sz="2000" b="1"/>
              <a:t>dr Krzysztof Biernacki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/>
              <a:t>	 e-mail: </a:t>
            </a:r>
            <a:r>
              <a:rPr lang="pl-PL" sz="2000">
                <a:solidFill>
                  <a:srgbClr val="A4002E"/>
                </a:solidFill>
                <a:hlinkClick r:id="rId2"/>
              </a:rPr>
              <a:t>krzysztof.biernacki@ue.wroc.pl</a:t>
            </a:r>
            <a:r>
              <a:rPr lang="pl-PL" sz="2000">
                <a:solidFill>
                  <a:srgbClr val="A4002E"/>
                </a:solidFill>
              </a:rPr>
              <a:t> </a:t>
            </a:r>
          </a:p>
          <a:p>
            <a:pPr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1000">
                <a:solidFill>
                  <a:srgbClr val="A4002E"/>
                </a:solidFill>
              </a:rPr>
              <a:t>  </a:t>
            </a:r>
            <a:endParaRPr lang="pl-PL" sz="1000"/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/>
              <a:t>	Katedra Finansów 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/>
              <a:t>	ul. Komandorska 118/120, bud. A, pok. 103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/>
              <a:t>	53-345 Wrocław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/>
              <a:t>	tel.: 71 36 80 212 (sekretariat)</a:t>
            </a:r>
          </a:p>
          <a:p>
            <a:pPr>
              <a:spcAft>
                <a:spcPts val="600"/>
              </a:spcAft>
              <a:buClr>
                <a:srgbClr val="A4002E"/>
              </a:buClr>
              <a:buSzPct val="80000"/>
            </a:pPr>
            <a:r>
              <a:rPr lang="pl-PL" sz="1900"/>
              <a:t>	fax: 71 36 80 240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DORADZTWO PODATKOWE</a:t>
            </a:r>
            <a:endParaRPr lang="pl-PL" sz="24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0310053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6" descr="https://scontent-b-vie.xx.fbcdn.net/hphotos-ash3/1173687_455847414529991_1744867044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916113"/>
            <a:ext cx="243840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39" name="Picture 8" descr="Centrum Kształcenia Ustawiczne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71633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Picture 10" descr="Sala dydaktyczn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3716338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Picture 12" descr="Sala konferencyjn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465296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14" descr="Sala audytoryjn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938" y="465296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zawartości 2"/>
          <p:cNvSpPr txBox="1">
            <a:spLocks/>
          </p:cNvSpPr>
          <p:nvPr/>
        </p:nvSpPr>
        <p:spPr>
          <a:xfrm>
            <a:off x="4500563" y="1844675"/>
            <a:ext cx="3671887" cy="37480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Aft>
                <a:spcPts val="1800"/>
              </a:spcAft>
            </a:pPr>
            <a:endParaRPr lang="pl-PL" sz="3200" b="1" dirty="0">
              <a:ea typeface="Verdana" charset="0"/>
              <a:cs typeface="Times New Roman" charset="0"/>
            </a:endParaRPr>
          </a:p>
          <a:p>
            <a:pPr algn="ctr">
              <a:spcAft>
                <a:spcPts val="1800"/>
              </a:spcAft>
            </a:pPr>
            <a:r>
              <a:rPr lang="pl-PL" sz="3200" b="1" dirty="0">
                <a:solidFill>
                  <a:srgbClr val="10253F"/>
                </a:solidFill>
                <a:ea typeface="Verdana" charset="0"/>
                <a:cs typeface="Times New Roman" charset="0"/>
              </a:rPr>
              <a:t>Do zobaczenia </a:t>
            </a:r>
            <a:br>
              <a:rPr lang="pl-PL" sz="3200" b="1" dirty="0">
                <a:solidFill>
                  <a:srgbClr val="10253F"/>
                </a:solidFill>
                <a:ea typeface="Verdana" charset="0"/>
                <a:cs typeface="Times New Roman" charset="0"/>
              </a:rPr>
            </a:br>
            <a:r>
              <a:rPr lang="pl-PL" sz="3200" b="1" dirty="0">
                <a:solidFill>
                  <a:srgbClr val="10253F"/>
                </a:solidFill>
                <a:ea typeface="Verdana" charset="0"/>
                <a:cs typeface="Times New Roman" charset="0"/>
              </a:rPr>
              <a:t>na zajęciach!</a:t>
            </a:r>
          </a:p>
        </p:txBody>
      </p:sp>
      <p:sp>
        <p:nvSpPr>
          <p:cNvPr id="65544" name="pole tekstowe 7"/>
          <p:cNvSpPr txBox="1">
            <a:spLocks noChangeArrowheads="1"/>
          </p:cNvSpPr>
          <p:nvPr/>
        </p:nvSpPr>
        <p:spPr bwMode="auto">
          <a:xfrm>
            <a:off x="1022350" y="5876925"/>
            <a:ext cx="6470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pl-PL" sz="2000" b="1">
                <a:solidFill>
                  <a:srgbClr val="A4002E"/>
                </a:solidFill>
              </a:rPr>
              <a:t>Studia na WNE to szansa na lepszą pracę i wyższe zarobki!</a:t>
            </a:r>
          </a:p>
        </p:txBody>
      </p:sp>
      <p:sp>
        <p:nvSpPr>
          <p:cNvPr id="9" name="Tytuł 7"/>
          <p:cNvSpPr txBox="1">
            <a:spLocks/>
          </p:cNvSpPr>
          <p:nvPr/>
        </p:nvSpPr>
        <p:spPr>
          <a:xfrm>
            <a:off x="1588" y="49213"/>
            <a:ext cx="7940675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pl-PL" sz="3400" b="1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WYDZIAŁ  NAUK  EKONOMICZNYCH</a:t>
            </a:r>
          </a:p>
        </p:txBody>
      </p:sp>
      <p:pic>
        <p:nvPicPr>
          <p:cNvPr id="65546" name="Picture 3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300663"/>
            <a:ext cx="127476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ymbol zastępczy zawartości 2"/>
          <p:cNvSpPr>
            <a:spLocks noGrp="1"/>
          </p:cNvSpPr>
          <p:nvPr>
            <p:ph idx="4294967295"/>
          </p:nvPr>
        </p:nvSpPr>
        <p:spPr>
          <a:xfrm>
            <a:off x="500063" y="1143000"/>
            <a:ext cx="8362950" cy="1277888"/>
          </a:xfrm>
        </p:spPr>
        <p:txBody>
          <a:bodyPr/>
          <a:lstStyle/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800" b="1" noProof="0" dirty="0">
                <a:latin typeface="Calibri"/>
                <a:cs typeface="Calibri"/>
              </a:rPr>
              <a:t>Specjalności oferowane na kierunku</a:t>
            </a:r>
          </a:p>
          <a:p>
            <a:pPr indent="-395288" algn="ctr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800" b="1" i="1" noProof="0" dirty="0">
                <a:latin typeface="Calibri"/>
                <a:cs typeface="Calibri"/>
              </a:rPr>
              <a:t>Finanse i Rachunkowość</a:t>
            </a:r>
            <a:r>
              <a:rPr lang="pl-PL" sz="2800" b="1" noProof="0" dirty="0">
                <a:latin typeface="Calibri"/>
                <a:cs typeface="Calibri"/>
              </a:rPr>
              <a:t> (Wydział</a:t>
            </a:r>
            <a:r>
              <a:rPr lang="pl-PL" sz="2800" noProof="0" dirty="0">
                <a:latin typeface="Calibri"/>
                <a:cs typeface="Calibri"/>
              </a:rPr>
              <a:t> </a:t>
            </a:r>
            <a:r>
              <a:rPr lang="pl-PL" sz="2800" b="1" noProof="0" dirty="0">
                <a:latin typeface="Calibri"/>
                <a:cs typeface="Calibri"/>
              </a:rPr>
              <a:t>NE)</a:t>
            </a:r>
            <a:endParaRPr lang="pl-PL" sz="2800" b="1" noProof="0" dirty="0">
              <a:solidFill>
                <a:srgbClr val="A4002E"/>
              </a:solidFill>
              <a:latin typeface="Calibri"/>
              <a:cs typeface="Calibri"/>
            </a:endParaRPr>
          </a:p>
        </p:txBody>
      </p:sp>
      <p:sp>
        <p:nvSpPr>
          <p:cNvPr id="7172" name="Symbol zastępczy zawartości 2"/>
          <p:cNvSpPr txBox="1">
            <a:spLocks/>
          </p:cNvSpPr>
          <p:nvPr/>
        </p:nvSpPr>
        <p:spPr bwMode="auto">
          <a:xfrm>
            <a:off x="250825" y="2492896"/>
            <a:ext cx="8642350" cy="374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400" cap="small" dirty="0">
                <a:cs typeface="ＭＳ Ｐゴシック" charset="0"/>
              </a:rPr>
              <a:t>Inwestycje i nieruchomości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400" cap="small" dirty="0">
                <a:cs typeface="ＭＳ Ｐゴシック" charset="0"/>
              </a:rPr>
              <a:t>Bankowość, ubezpieczenia i doradztwo finansowe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400" cap="small" dirty="0">
                <a:cs typeface="ＭＳ Ｐゴシック" charset="0"/>
              </a:rPr>
              <a:t>Finanse, podatki i rachunkowość spółek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400" cap="small" dirty="0" smtClean="0">
                <a:cs typeface="ＭＳ Ｐゴシック" charset="0"/>
              </a:rPr>
              <a:t>Rynki </a:t>
            </a:r>
            <a:r>
              <a:rPr lang="pl-PL" sz="2400" cap="small" dirty="0">
                <a:cs typeface="ＭＳ Ｐゴシック" charset="0"/>
              </a:rPr>
              <a:t>finansowe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pl-PL" sz="2400" cap="small" dirty="0" smtClean="0">
                <a:cs typeface="ＭＳ Ｐゴシック" charset="0"/>
              </a:rPr>
              <a:t>Doradztwo podatkowe</a:t>
            </a:r>
            <a:endParaRPr lang="pl-PL" sz="2400" cap="small" dirty="0">
              <a:cs typeface="ＭＳ Ｐゴシック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1609725" y="2708275"/>
            <a:ext cx="5891213" cy="2032000"/>
          </a:xfrm>
          <a:prstGeom prst="rect">
            <a:avLst/>
          </a:prstGeom>
          <a:noFill/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x-none" sz="30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Specjalność</a:t>
            </a:r>
            <a:r>
              <a:rPr lang="x-none" sz="3000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 </a:t>
            </a:r>
            <a:endParaRPr lang="x-none" sz="3000">
              <a:solidFill>
                <a:srgbClr val="EDBE12"/>
              </a:solidFill>
              <a:effectLst>
                <a:outerShdw blurRad="38100" dist="38100" dir="2700000" algn="tl">
                  <a:srgbClr val="DDDDDD"/>
                </a:outerShdw>
              </a:effectLst>
              <a:cs typeface="Helvetica" charset="0"/>
            </a:endParaRPr>
          </a:p>
          <a:p>
            <a:pPr algn="ctr">
              <a:lnSpc>
                <a:spcPct val="140000"/>
              </a:lnSpc>
            </a:pPr>
            <a:r>
              <a:rPr lang="x-none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INWESTYCJE </a:t>
            </a:r>
            <a:r>
              <a:rPr lang="pl-PL" sz="3000" b="1" dirty="0"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/>
            </a:r>
            <a:br>
              <a:rPr lang="pl-PL" sz="3000" b="1" dirty="0"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</a:br>
            <a:r>
              <a:rPr lang="x-none" sz="3000" b="1" dirty="0">
                <a:solidFill>
                  <a:srgbClr val="EDBE12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Helvetica" charset="0"/>
              </a:rPr>
              <a:t>I NIERUCHOMOŚCI</a:t>
            </a:r>
          </a:p>
        </p:txBody>
      </p:sp>
    </p:spTree>
    <p:extLst>
      <p:ext uri="{BB962C8B-B14F-4D97-AF65-F5344CB8AC3E}">
        <p14:creationId xmlns:p14="http://schemas.microsoft.com/office/powerpoint/2010/main" val="41893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 idx="4294967295"/>
          </p:nvPr>
        </p:nvSpPr>
        <p:spPr>
          <a:xfrm>
            <a:off x="134938" y="49213"/>
            <a:ext cx="8037512" cy="742950"/>
          </a:xfrm>
        </p:spPr>
        <p:txBody>
          <a:bodyPr>
            <a:normAutofit/>
          </a:bodyPr>
          <a:lstStyle/>
          <a:p>
            <a:pPr algn="l"/>
            <a:r>
              <a:rPr lang="x-none" sz="3000" b="1" noProof="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/>
                <a:cs typeface="Calibri"/>
              </a:rPr>
              <a:t>INWESTYCJE I NIERUCHOMOŚCI</a:t>
            </a:r>
          </a:p>
        </p:txBody>
      </p:sp>
      <p:sp>
        <p:nvSpPr>
          <p:cNvPr id="41987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Profil Absolwenta</a:t>
            </a:r>
          </a:p>
        </p:txBody>
      </p:sp>
      <p:sp>
        <p:nvSpPr>
          <p:cNvPr id="41988" name="Symbol zastępczy zawartości 2"/>
          <p:cNvSpPr txBox="1">
            <a:spLocks/>
          </p:cNvSpPr>
          <p:nvPr/>
        </p:nvSpPr>
        <p:spPr bwMode="auto">
          <a:xfrm>
            <a:off x="250825" y="1773238"/>
            <a:ext cx="86423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indent="-342900"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Oferta jest skierowana do osób, które zainteresowane są ścieżką rozwoju zawodowego w sektorze nieruchomości, usług finansowych związanych </a:t>
            </a:r>
            <a:br>
              <a:rPr lang="pl-PL" sz="2000" dirty="0"/>
            </a:br>
            <a:r>
              <a:rPr lang="pl-PL" sz="2000" dirty="0"/>
              <a:t>z sektorem nieruchomości, obsługą nieruchomości, branży deweloperskiej, spółdzielni mieszkaniowych, pośredników i zarządców nieruchomości, firm związanych z realizacją procesu inwestycyjnego, w tym w ramach partnerstwa publiczno-prywatnego, inwestycyjnych spółek celowych oraz pośredników finansowych związanych z realizowaniem inwestycji rzeczowych i finansowych</a:t>
            </a:r>
          </a:p>
          <a:p>
            <a:pPr indent="-342900"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Zajęcia wykładowe, ćwiczenia i laboratoria prowadzone na specjalności mają przygotować do roli pracownika firmy deweloperskiej, firmy obsługi nieruchomości, działów inwestycyjnych przedsiębiorstw. W ramach funkcjonowania specjalności studenci mogą rozwijać wiedzę praktyczną </a:t>
            </a:r>
            <a:br>
              <a:rPr lang="pl-PL" sz="2000" dirty="0"/>
            </a:br>
            <a:r>
              <a:rPr lang="pl-PL" sz="2000" dirty="0"/>
              <a:t>i aplikacyjną poprzez praktyki studenckie w instytucjach współpracujących </a:t>
            </a:r>
            <a:br>
              <a:rPr lang="pl-PL" sz="2000" dirty="0"/>
            </a:br>
            <a:r>
              <a:rPr lang="pl-PL" sz="2000" dirty="0"/>
              <a:t>oraz uczestniczenie w projektach współrealizowanych przez koła naukowe działające przy Katedrze Finansów.</a:t>
            </a:r>
          </a:p>
        </p:txBody>
      </p:sp>
    </p:spTree>
    <p:extLst>
      <p:ext uri="{BB962C8B-B14F-4D97-AF65-F5344CB8AC3E}">
        <p14:creationId xmlns:p14="http://schemas.microsoft.com/office/powerpoint/2010/main" val="264678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395288" y="1979613"/>
            <a:ext cx="8497887" cy="411321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WIEDZA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Pogłębiona wiedza o zakresie procesów finansowych na rynku nieruchomości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Zaawansowana wiedza o narzędziach oceny kosztów i korzyści inwestycji finansowych i rzeczowych, narzędziach inżynierii finansowej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Zaawansowana wiedza o regulacjach i konsekwencjach stosowania umów określających relacje na rynku nieruchomości</a:t>
            </a:r>
          </a:p>
          <a:p>
            <a:pPr indent="-342900">
              <a:lnSpc>
                <a:spcPct val="12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Rozszerzona wiedza o zagrożeniach finansowych dla uczestników rynku nieruchomości</a:t>
            </a:r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x-non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10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zawartości 2"/>
          <p:cNvSpPr>
            <a:spLocks noGrp="1"/>
          </p:cNvSpPr>
          <p:nvPr>
            <p:ph idx="4294967295"/>
          </p:nvPr>
        </p:nvSpPr>
        <p:spPr>
          <a:xfrm>
            <a:off x="539750" y="1268413"/>
            <a:ext cx="8362950" cy="576262"/>
          </a:xfrm>
        </p:spPr>
        <p:txBody>
          <a:bodyPr/>
          <a:lstStyle/>
          <a:p>
            <a:pPr indent="-395288">
              <a:spcBef>
                <a:spcPct val="0"/>
              </a:spcBef>
              <a:spcAft>
                <a:spcPts val="1800"/>
              </a:spcAft>
              <a:buClr>
                <a:srgbClr val="A4002E"/>
              </a:buClr>
              <a:buSzPct val="80000"/>
              <a:buFont typeface="Arial" charset="0"/>
              <a:buNone/>
            </a:pPr>
            <a:r>
              <a:rPr lang="pl-PL" sz="2400" b="1" noProof="0">
                <a:solidFill>
                  <a:srgbClr val="A4002E"/>
                </a:solidFill>
                <a:latin typeface="Calibri"/>
                <a:cs typeface="Calibri"/>
              </a:rPr>
              <a:t>Najważniejsze efekty kształcenia</a:t>
            </a:r>
          </a:p>
        </p:txBody>
      </p:sp>
      <p:sp>
        <p:nvSpPr>
          <p:cNvPr id="44035" name="Symbol zastępczy zawartości 2"/>
          <p:cNvSpPr txBox="1">
            <a:spLocks/>
          </p:cNvSpPr>
          <p:nvPr/>
        </p:nvSpPr>
        <p:spPr bwMode="auto">
          <a:xfrm>
            <a:off x="755650" y="1979613"/>
            <a:ext cx="8002588" cy="402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95288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</a:pPr>
            <a:r>
              <a:rPr lang="pl-PL" sz="2000" b="1" dirty="0"/>
              <a:t>UMIEJĘTNOŚCI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Samodzielne stawianie celów i analizowanie przyczyn i skutków konkretnych procesów i zjawisk finansowych w ramach procesów finansowych i inwestycyjnych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Prognozowanie i wykorzystanie instrumentarium inżynierii finansowej, w tym obliczania zyskowności transakcji finansowych i rzeczowych, </a:t>
            </a:r>
            <a:br>
              <a:rPr lang="pl-PL" sz="2000" dirty="0"/>
            </a:br>
            <a:r>
              <a:rPr lang="pl-PL" sz="2000" dirty="0"/>
              <a:t>w tym nieruchomości z uwzględnieniem wymogów rynkowych</a:t>
            </a:r>
          </a:p>
          <a:p>
            <a:pPr indent="-342900"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Arial"/>
              <a:buChar char="•"/>
            </a:pPr>
            <a:r>
              <a:rPr lang="pl-PL" sz="2000" dirty="0"/>
              <a:t>Ocena i analizowanie warunków oraz konsekwencji np. umów deweloperskich, odpowiedzialności stron i zasad ochrony nabywcy</a:t>
            </a:r>
          </a:p>
          <a:p>
            <a:pPr>
              <a:lnSpc>
                <a:spcPct val="130000"/>
              </a:lnSpc>
              <a:spcAft>
                <a:spcPts val="1200"/>
              </a:spcAft>
              <a:buClr>
                <a:srgbClr val="A4002E"/>
              </a:buClr>
              <a:buSzPct val="80000"/>
              <a:buFont typeface="Wingdings" charset="0"/>
              <a:buChar char="l"/>
            </a:pPr>
            <a:endParaRPr lang="pl-PL" sz="2000" dirty="0"/>
          </a:p>
        </p:txBody>
      </p:sp>
      <p:sp>
        <p:nvSpPr>
          <p:cNvPr id="6" name="Tytuł 7"/>
          <p:cNvSpPr txBox="1">
            <a:spLocks/>
          </p:cNvSpPr>
          <p:nvPr/>
        </p:nvSpPr>
        <p:spPr>
          <a:xfrm>
            <a:off x="134938" y="49213"/>
            <a:ext cx="8037512" cy="74295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x-none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INWESTYCJE I NIERUCHOMOŚCI</a:t>
            </a:r>
            <a:endParaRPr lang="pl-PL" sz="3000" b="1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69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1813</TotalTime>
  <Words>1447</Words>
  <Application>Microsoft Office PowerPoint</Application>
  <PresentationFormat>Pokaz na ekranie (4:3)</PresentationFormat>
  <Paragraphs>320</Paragraphs>
  <Slides>46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46</vt:i4>
      </vt:variant>
    </vt:vector>
  </HeadingPairs>
  <TitlesOfParts>
    <vt:vector size="55" baseType="lpstr">
      <vt:lpstr>ＭＳ Ｐゴシック</vt:lpstr>
      <vt:lpstr>Arial</vt:lpstr>
      <vt:lpstr>Calibri</vt:lpstr>
      <vt:lpstr>Corbel</vt:lpstr>
      <vt:lpstr>Helvetica</vt:lpstr>
      <vt:lpstr>Times New Roman</vt:lpstr>
      <vt:lpstr>Verdana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INWESTYCJE I NIERUCHOMOŚCI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BANKOWOŚĆ, UBEZPIECZENIA I DORADZTWO FINANSOWE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FINANSE, PODATKI I RACHUNKOWOŚĆ SPÓŁEK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RYNKI FINANSOWE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DORADZTWO PODATKOWE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Sylwia</dc:creator>
  <cp:lastModifiedBy>Sala 1A</cp:lastModifiedBy>
  <cp:revision>461</cp:revision>
  <dcterms:created xsi:type="dcterms:W3CDTF">2013-10-17T17:02:12Z</dcterms:created>
  <dcterms:modified xsi:type="dcterms:W3CDTF">2018-04-20T11:22:04Z</dcterms:modified>
</cp:coreProperties>
</file>