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300" r:id="rId3"/>
    <p:sldId id="297" r:id="rId4"/>
    <p:sldId id="333" r:id="rId5"/>
    <p:sldId id="287" r:id="rId6"/>
    <p:sldId id="289" r:id="rId7"/>
    <p:sldId id="281" r:id="rId8"/>
    <p:sldId id="286" r:id="rId9"/>
    <p:sldId id="292" r:id="rId10"/>
    <p:sldId id="329" r:id="rId11"/>
    <p:sldId id="334" r:id="rId12"/>
    <p:sldId id="290" r:id="rId13"/>
    <p:sldId id="298" r:id="rId14"/>
    <p:sldId id="307" r:id="rId15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A4002E"/>
    <a:srgbClr val="33CC33"/>
    <a:srgbClr val="DDDDDD"/>
    <a:srgbClr val="5C607A"/>
    <a:srgbClr val="008B2B"/>
    <a:srgbClr val="0C4686"/>
    <a:srgbClr val="EDBE12"/>
    <a:srgbClr val="3366CC"/>
    <a:srgbClr val="336699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68" autoAdjust="0"/>
    <p:restoredTop sz="86409" autoAdjust="0"/>
  </p:normalViewPr>
  <p:slideViewPr>
    <p:cSldViewPr>
      <p:cViewPr varScale="1">
        <p:scale>
          <a:sx n="77" d="100"/>
          <a:sy n="77" d="100"/>
        </p:scale>
        <p:origin x="101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4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EB739-3133-486F-B145-438CDCEA2014}" type="datetimeFigureOut">
              <a:rPr lang="pl-PL" smtClean="0"/>
              <a:pPr/>
              <a:t>2018-04-16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C0B707-C94D-481E-9E2E-60D99823675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70392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567605-D453-3645-96B1-72FEF7ABF678}" type="datetimeFigureOut">
              <a:rPr lang="en-US" smtClean="0"/>
              <a:pPr/>
              <a:t>4/16/2018</a:t>
            </a:fld>
            <a:endParaRPr lang="pl-P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597C98-4E29-E44D-89DE-A8655FEADDE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4656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597C98-4E29-E44D-89DE-A8655FEADDE0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0184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597C98-4E29-E44D-89DE-A8655FEADDE0}" type="slidenum">
              <a:rPr lang="pl-PL" smtClean="0"/>
              <a:pPr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4907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6" descr="brama 19a copy copy.JP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rgbClr val="3366CC">
                <a:tint val="45000"/>
                <a:satMod val="400000"/>
              </a:srgbClr>
            </a:duotone>
          </a:blip>
          <a:srcRect l="982" r="448"/>
          <a:stretch>
            <a:fillRect/>
          </a:stretch>
        </p:blipFill>
        <p:spPr bwMode="auto">
          <a:xfrm>
            <a:off x="0" y="1989384"/>
            <a:ext cx="9144000" cy="48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Obraz 8" descr="logo poziom.wm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44" y="265730"/>
            <a:ext cx="5703106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Prostokąt 12"/>
          <p:cNvSpPr/>
          <p:nvPr userDrawn="1"/>
        </p:nvSpPr>
        <p:spPr>
          <a:xfrm>
            <a:off x="0" y="1885768"/>
            <a:ext cx="9144000" cy="63500"/>
          </a:xfrm>
          <a:prstGeom prst="rect">
            <a:avLst/>
          </a:prstGeom>
          <a:solidFill>
            <a:srgbClr val="9C0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5" name="Prostokąt 4"/>
          <p:cNvSpPr/>
          <p:nvPr userDrawn="1"/>
        </p:nvSpPr>
        <p:spPr>
          <a:xfrm>
            <a:off x="4955025" y="1440072"/>
            <a:ext cx="418454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200" b="1" dirty="0">
                <a:solidFill>
                  <a:srgbClr val="A4002E"/>
                </a:solidFill>
              </a:rPr>
              <a:t>WYDZIAŁ NAUK EKONOMICZNYCH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9CAE-6BF0-491B-A55F-F17C054FD4A8}" type="datetimeFigureOut">
              <a:rPr lang="pl-PL" smtClean="0"/>
              <a:pPr/>
              <a:t>2018-04-16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851B1-EA11-48FC-80ED-59019F8D43B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9CAE-6BF0-491B-A55F-F17C054FD4A8}" type="datetimeFigureOut">
              <a:rPr lang="pl-PL" smtClean="0"/>
              <a:pPr/>
              <a:t>2018-04-16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851B1-EA11-48FC-80ED-59019F8D43B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 J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</a:blip>
          <a:srcRect l="9595" r="3370"/>
          <a:stretch>
            <a:fillRect/>
          </a:stretch>
        </p:blipFill>
        <p:spPr bwMode="auto">
          <a:xfrm>
            <a:off x="0" y="828675"/>
            <a:ext cx="9144000" cy="602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rrowheads="1"/>
          </p:cNvPicPr>
          <p:nvPr userDrawn="1"/>
        </p:nvPicPr>
        <p:blipFill>
          <a:blip r:embed="rId3" cstate="print">
            <a:duotone>
              <a:prstClr val="black"/>
              <a:srgbClr val="0C4686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-27384"/>
            <a:ext cx="9144000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736" y="102984"/>
            <a:ext cx="423750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rostokąt 9"/>
          <p:cNvSpPr/>
          <p:nvPr userDrawn="1"/>
        </p:nvSpPr>
        <p:spPr>
          <a:xfrm>
            <a:off x="5664474" y="6481705"/>
            <a:ext cx="3457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l-PL" b="1" dirty="0">
                <a:solidFill>
                  <a:srgbClr val="A4002E"/>
                </a:solidFill>
              </a:rPr>
              <a:t>WYDZIAŁ NAUK EKONOMICZNYCH</a:t>
            </a:r>
          </a:p>
        </p:txBody>
      </p:sp>
      <p:sp>
        <p:nvSpPr>
          <p:cNvPr id="11" name="Prostokąt 10"/>
          <p:cNvSpPr/>
          <p:nvPr userDrawn="1"/>
        </p:nvSpPr>
        <p:spPr>
          <a:xfrm>
            <a:off x="0" y="6389836"/>
            <a:ext cx="9144000" cy="63500"/>
          </a:xfrm>
          <a:prstGeom prst="rect">
            <a:avLst/>
          </a:prstGeom>
          <a:solidFill>
            <a:srgbClr val="9C0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12" name="Prostokąt 11"/>
          <p:cNvSpPr/>
          <p:nvPr userDrawn="1"/>
        </p:nvSpPr>
        <p:spPr>
          <a:xfrm>
            <a:off x="32254" y="6480632"/>
            <a:ext cx="28997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b="1" dirty="0">
                <a:solidFill>
                  <a:srgbClr val="A4002E"/>
                </a:solidFill>
              </a:rPr>
              <a:t>Studia II stopnia (magisterskie)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9CAE-6BF0-491B-A55F-F17C054FD4A8}" type="datetimeFigureOut">
              <a:rPr lang="pl-PL" smtClean="0"/>
              <a:pPr/>
              <a:t>2018-04-16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851B1-EA11-48FC-80ED-59019F8D43B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9CAE-6BF0-491B-A55F-F17C054FD4A8}" type="datetimeFigureOut">
              <a:rPr lang="pl-PL" smtClean="0"/>
              <a:pPr/>
              <a:t>2018-04-16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851B1-EA11-48FC-80ED-59019F8D43B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9CAE-6BF0-491B-A55F-F17C054FD4A8}" type="datetimeFigureOut">
              <a:rPr lang="pl-PL" smtClean="0"/>
              <a:pPr/>
              <a:t>2018-04-16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851B1-EA11-48FC-80ED-59019F8D43B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9CAE-6BF0-491B-A55F-F17C054FD4A8}" type="datetimeFigureOut">
              <a:rPr lang="pl-PL" smtClean="0"/>
              <a:pPr/>
              <a:t>2018-04-16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851B1-EA11-48FC-80ED-59019F8D43B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9CAE-6BF0-491B-A55F-F17C054FD4A8}" type="datetimeFigureOut">
              <a:rPr lang="pl-PL" smtClean="0"/>
              <a:pPr/>
              <a:t>2018-04-16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851B1-EA11-48FC-80ED-59019F8D43B0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</a:blip>
          <a:srcRect l="9595" r="3370"/>
          <a:stretch>
            <a:fillRect/>
          </a:stretch>
        </p:blipFill>
        <p:spPr bwMode="auto">
          <a:xfrm>
            <a:off x="0" y="828675"/>
            <a:ext cx="9144000" cy="602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rrowheads="1"/>
          </p:cNvPicPr>
          <p:nvPr userDrawn="1"/>
        </p:nvPicPr>
        <p:blipFill>
          <a:blip r:embed="rId3" cstate="print">
            <a:duotone>
              <a:prstClr val="black"/>
              <a:srgbClr val="0C4686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-27384"/>
            <a:ext cx="9144000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736" y="102984"/>
            <a:ext cx="423750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9CAE-6BF0-491B-A55F-F17C054FD4A8}" type="datetimeFigureOut">
              <a:rPr lang="pl-PL" smtClean="0"/>
              <a:pPr/>
              <a:t>2018-04-16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851B1-EA11-48FC-80ED-59019F8D43B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9CAE-6BF0-491B-A55F-F17C054FD4A8}" type="datetimeFigureOut">
              <a:rPr lang="pl-PL" smtClean="0"/>
              <a:pPr/>
              <a:t>2018-04-16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851B1-EA11-48FC-80ED-59019F8D43B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99CAE-6BF0-491B-A55F-F17C054FD4A8}" type="datetimeFigureOut">
              <a:rPr lang="pl-PL" smtClean="0"/>
              <a:pPr/>
              <a:t>2018-04-16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851B1-EA11-48FC-80ED-59019F8D43B0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e.wroc.pl/" TargetMode="External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karwowski.edu.p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043462" y="2839576"/>
            <a:ext cx="703122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pl-PL" sz="3000" spc="1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charset="0"/>
                <a:ea typeface="Corbel" charset="0"/>
                <a:cs typeface="Corbel" charset="0"/>
              </a:rPr>
              <a:t>Studia II stopnia (magisterskie)</a:t>
            </a:r>
          </a:p>
          <a:p>
            <a:pPr algn="ctr">
              <a:lnSpc>
                <a:spcPct val="140000"/>
              </a:lnSpc>
            </a:pPr>
            <a:r>
              <a:rPr lang="pl-PL" sz="3000" spc="1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charset="0"/>
                <a:ea typeface="Corbel" charset="0"/>
                <a:cs typeface="Corbel" charset="0"/>
              </a:rPr>
              <a:t>rok akademicki 2018/2019</a:t>
            </a:r>
          </a:p>
          <a:p>
            <a:pPr algn="ctr">
              <a:lnSpc>
                <a:spcPct val="140000"/>
              </a:lnSpc>
            </a:pPr>
            <a:r>
              <a:rPr lang="pl-PL" sz="3000" spc="1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charset="0"/>
                <a:ea typeface="Corbel" charset="0"/>
                <a:cs typeface="Corbel" charset="0"/>
              </a:rPr>
              <a:t>Wybór promotorów prac magisterskich</a:t>
            </a:r>
          </a:p>
          <a:p>
            <a:pPr algn="ctr">
              <a:lnSpc>
                <a:spcPct val="140000"/>
              </a:lnSpc>
            </a:pPr>
            <a:r>
              <a:rPr lang="pl-PL" sz="3000" spc="1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charset="0"/>
                <a:ea typeface="Corbel" charset="0"/>
                <a:cs typeface="Corbel" charset="0"/>
              </a:rPr>
              <a:t>na kierunku </a:t>
            </a:r>
            <a:r>
              <a:rPr lang="pl-PL" sz="3000" b="1" i="1" dirty="0">
                <a:solidFill>
                  <a:srgbClr val="FFC000"/>
                </a:solidFill>
                <a:latin typeface="Corbel" charset="0"/>
                <a:ea typeface="Corbel" charset="0"/>
                <a:cs typeface="Corbel" charset="0"/>
              </a:rPr>
              <a:t>Finanse i rachunkowość</a:t>
            </a:r>
            <a:endParaRPr lang="pl-PL" sz="3000" b="1" i="1" spc="120" dirty="0">
              <a:solidFill>
                <a:srgbClr val="EDBE1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charset="0"/>
              <a:ea typeface="Corbel" charset="0"/>
              <a:cs typeface="Corbe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/>
          <p:cNvSpPr txBox="1">
            <a:spLocks/>
          </p:cNvSpPr>
          <p:nvPr/>
        </p:nvSpPr>
        <p:spPr>
          <a:xfrm>
            <a:off x="539088" y="1268760"/>
            <a:ext cx="8363272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9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A4002E"/>
              </a:buClr>
              <a:buSzPct val="80000"/>
              <a:buFont typeface="Arial" pitchFamily="34" charset="0"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A4002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 hab. prof. UE Joanna Krupowicz</a:t>
            </a:r>
          </a:p>
        </p:txBody>
      </p:sp>
      <p:sp>
        <p:nvSpPr>
          <p:cNvPr id="3" name="Tytuł 7"/>
          <p:cNvSpPr txBox="1">
            <a:spLocks/>
          </p:cNvSpPr>
          <p:nvPr/>
        </p:nvSpPr>
        <p:spPr>
          <a:xfrm>
            <a:off x="134800" y="48876"/>
            <a:ext cx="8037600" cy="743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000" b="1" i="0" u="none" strike="noStrike" kern="1200" cap="none" spc="12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KIERUNEK FINANSE I RACHUNKOWOŚĆ</a:t>
            </a:r>
            <a:endParaRPr kumimoji="0" lang="pl-PL" sz="3000" b="1" i="0" u="none" strike="noStrike" kern="1200" cap="none" spc="12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Symbol zastępczy zawartości 5"/>
          <p:cNvSpPr txBox="1">
            <a:spLocks/>
          </p:cNvSpPr>
          <p:nvPr/>
        </p:nvSpPr>
        <p:spPr>
          <a:xfrm>
            <a:off x="3491880" y="2132856"/>
            <a:ext cx="5148064" cy="3888432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ts val="600"/>
              </a:spcBef>
            </a:pPr>
            <a:r>
              <a:rPr lang="pl-PL" b="1" dirty="0">
                <a:latin typeface="Corbel" charset="0"/>
                <a:ea typeface="Corbel" charset="0"/>
                <a:cs typeface="Corbel" charset="0"/>
              </a:rPr>
              <a:t>Zakres tematyczny seminarium</a:t>
            </a:r>
          </a:p>
          <a:p>
            <a:pPr marL="257175" indent="-257175">
              <a:spcBef>
                <a:spcPts val="600"/>
              </a:spcBef>
              <a:buFont typeface="Arial" pitchFamily="34" charset="0"/>
              <a:buChar char="•"/>
            </a:pPr>
            <a:r>
              <a:rPr lang="pl-PL" dirty="0">
                <a:solidFill>
                  <a:prstClr val="black"/>
                </a:solidFill>
                <a:latin typeface="Corbel" charset="0"/>
                <a:ea typeface="Corbel" charset="0"/>
                <a:cs typeface="Corbel" charset="0"/>
              </a:rPr>
              <a:t>metody ilościowe wykorzystywane do analizy i prognozowania sytuacji ekonomiczno-finansowej przedsiębiorstwa </a:t>
            </a:r>
          </a:p>
          <a:p>
            <a:pPr marL="257175" indent="-257175">
              <a:spcBef>
                <a:spcPts val="600"/>
              </a:spcBef>
              <a:buFont typeface="Arial" pitchFamily="34" charset="0"/>
              <a:buChar char="•"/>
            </a:pPr>
            <a:r>
              <a:rPr lang="pl-PL" dirty="0">
                <a:solidFill>
                  <a:prstClr val="black"/>
                </a:solidFill>
                <a:latin typeface="Corbel" charset="0"/>
                <a:ea typeface="Corbel" charset="0"/>
                <a:cs typeface="Corbel" charset="0"/>
              </a:rPr>
              <a:t>wielowymiarowa analiza porównawcza dla oceny kondycji ekonomiczno-finansowej przedsiębiorstw </a:t>
            </a:r>
          </a:p>
          <a:p>
            <a:pPr marL="257175" indent="-257175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pl-PL" dirty="0">
                <a:solidFill>
                  <a:prstClr val="black"/>
                </a:solidFill>
                <a:latin typeface="Corbel" charset="0"/>
                <a:ea typeface="Corbel" charset="0"/>
                <a:cs typeface="Corbel" charset="0"/>
              </a:rPr>
              <a:t>mikro- i </a:t>
            </a:r>
            <a:r>
              <a:rPr lang="pl-PL" dirty="0" err="1">
                <a:solidFill>
                  <a:prstClr val="black"/>
                </a:solidFill>
                <a:latin typeface="Corbel" charset="0"/>
                <a:ea typeface="Corbel" charset="0"/>
                <a:cs typeface="Corbel" charset="0"/>
              </a:rPr>
              <a:t>makrootoczenie</a:t>
            </a:r>
            <a:r>
              <a:rPr lang="pl-PL" dirty="0">
                <a:solidFill>
                  <a:prstClr val="black"/>
                </a:solidFill>
                <a:latin typeface="Corbel" charset="0"/>
                <a:ea typeface="Corbel" charset="0"/>
                <a:cs typeface="Corbel" charset="0"/>
              </a:rPr>
              <a:t> przedsiębiorstwa a kondycja finansowa firmy </a:t>
            </a:r>
          </a:p>
          <a:p>
            <a:pPr marL="257175" indent="-257175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pl-PL" dirty="0">
                <a:solidFill>
                  <a:prstClr val="black"/>
                </a:solidFill>
                <a:latin typeface="Corbel" charset="0"/>
                <a:ea typeface="Corbel" charset="0"/>
                <a:cs typeface="Corbel" charset="0"/>
              </a:rPr>
              <a:t>sytuacja finansowa gospodarstw domowych</a:t>
            </a:r>
          </a:p>
          <a:p>
            <a:pPr marL="257175" indent="-257175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pl-PL" dirty="0">
                <a:solidFill>
                  <a:prstClr val="black"/>
                </a:solidFill>
                <a:latin typeface="Corbel" charset="0"/>
                <a:ea typeface="Corbel" charset="0"/>
                <a:cs typeface="Corbel" charset="0"/>
              </a:rPr>
              <a:t>analiza, modelowanie i prognozowanie procesów demograficznych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15" y="2072610"/>
            <a:ext cx="2248409" cy="337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95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>
            <a:extLst>
              <a:ext uri="{FF2B5EF4-FFF2-40B4-BE49-F238E27FC236}">
                <a16:creationId xmlns:a16="http://schemas.microsoft.com/office/drawing/2014/main" id="{5B77F613-503D-AF40-B0B4-9193A4C235E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4938" y="49213"/>
            <a:ext cx="8037512" cy="742950"/>
          </a:xfrm>
        </p:spPr>
        <p:txBody>
          <a:bodyPr>
            <a:normAutofit/>
          </a:bodyPr>
          <a:lstStyle/>
          <a:p>
            <a:pPr algn="l"/>
            <a:r>
              <a:rPr lang="pl-PL" altLang="pl-PL" sz="3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rPr>
              <a:t>KIERUNEK FINANSE I RACHUNKOWOŚĆ</a:t>
            </a:r>
          </a:p>
        </p:txBody>
      </p:sp>
      <p:sp>
        <p:nvSpPr>
          <p:cNvPr id="26626" name="Symbol zastępczy zawartości 2">
            <a:extLst>
              <a:ext uri="{FF2B5EF4-FFF2-40B4-BE49-F238E27FC236}">
                <a16:creationId xmlns:a16="http://schemas.microsoft.com/office/drawing/2014/main" id="{999A375C-4710-8946-AAF6-E676331F9F1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39750" y="1268413"/>
            <a:ext cx="8362950" cy="576262"/>
          </a:xfrm>
        </p:spPr>
        <p:txBody>
          <a:bodyPr/>
          <a:lstStyle/>
          <a:p>
            <a:pPr indent="-395288">
              <a:spcBef>
                <a:spcPct val="0"/>
              </a:spcBef>
              <a:spcAft>
                <a:spcPts val="1800"/>
              </a:spcAft>
              <a:buClr>
                <a:srgbClr val="A4002E"/>
              </a:buClr>
              <a:buSzPct val="80000"/>
              <a:buFont typeface="Arial" panose="020B0604020202020204" pitchFamily="34" charset="0"/>
              <a:buNone/>
            </a:pPr>
            <a:r>
              <a:rPr lang="pl-PL" altLang="pl-PL" sz="2400" b="1">
                <a:solidFill>
                  <a:srgbClr val="A4002E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rPr>
              <a:t>dr hab. prof. UE Adam Kubów</a:t>
            </a:r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25D213F-7C7A-8543-8E48-13D5C7E5FE2E}"/>
              </a:ext>
            </a:extLst>
          </p:cNvPr>
          <p:cNvSpPr txBox="1">
            <a:spLocks/>
          </p:cNvSpPr>
          <p:nvPr/>
        </p:nvSpPr>
        <p:spPr>
          <a:xfrm>
            <a:off x="3276600" y="1828800"/>
            <a:ext cx="5611813" cy="4480520"/>
          </a:xfrm>
          <a:prstGeom prst="rect">
            <a:avLst/>
          </a:prstGeom>
        </p:spPr>
        <p:txBody>
          <a:bodyPr/>
          <a:lstStyle>
            <a:lvl1pPr marL="342900" indent="-3952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1200"/>
              </a:spcAft>
              <a:buClr>
                <a:srgbClr val="A4002E"/>
              </a:buClr>
              <a:buSzPct val="80000"/>
            </a:pPr>
            <a:r>
              <a:rPr lang="pl-PL" altLang="pl-PL" b="1" dirty="0"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rPr>
              <a:t>Zakres tematyczny seminarium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altLang="pl-PL" sz="1500" dirty="0"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rPr>
              <a:t>usługi społeczne (ochron</a:t>
            </a:r>
            <a:r>
              <a:rPr lang="pl-PL" altLang="pl-PL" sz="1500" dirty="0">
                <a:latin typeface="Corbel" panose="020B0503020204020204" pitchFamily="34" charset="0"/>
              </a:rPr>
              <a:t>a</a:t>
            </a:r>
            <a:r>
              <a:rPr lang="pl-PL" altLang="pl-PL" sz="1500" dirty="0"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rPr>
              <a:t> zdrowia, opiek</a:t>
            </a:r>
            <a:r>
              <a:rPr lang="pl-PL" altLang="pl-PL" sz="1500" dirty="0">
                <a:latin typeface="Corbel" panose="020B0503020204020204" pitchFamily="34" charset="0"/>
              </a:rPr>
              <a:t>a</a:t>
            </a:r>
            <a:r>
              <a:rPr lang="pl-PL" altLang="pl-PL" sz="1500" dirty="0"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rPr>
              <a:t> społeczn</a:t>
            </a:r>
            <a:r>
              <a:rPr lang="pl-PL" altLang="pl-PL" sz="1500" dirty="0">
                <a:latin typeface="Corbel" panose="020B0503020204020204" pitchFamily="34" charset="0"/>
              </a:rPr>
              <a:t>a</a:t>
            </a:r>
            <a:r>
              <a:rPr lang="pl-PL" altLang="pl-PL" sz="1500" dirty="0"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rPr>
              <a:t>, sport, kultur</a:t>
            </a:r>
            <a:r>
              <a:rPr lang="pl-PL" altLang="pl-PL" sz="1500" dirty="0">
                <a:latin typeface="Corbel" panose="020B0503020204020204" pitchFamily="34" charset="0"/>
              </a:rPr>
              <a:t>a – dostępność usług, finansowanie)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altLang="pl-PL" sz="1500" dirty="0">
                <a:latin typeface="Corbel" panose="020B0503020204020204" pitchFamily="34" charset="0"/>
              </a:rPr>
              <a:t>polityka rodzinna i jej instrumenty</a:t>
            </a:r>
            <a:r>
              <a:rPr lang="pl-PL" altLang="pl-PL" sz="1500" dirty="0"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pl-PL" altLang="pl-PL" sz="1500" dirty="0">
                <a:latin typeface="Corbel" panose="020B0503020204020204" pitchFamily="34" charset="0"/>
              </a:rPr>
              <a:t>(np. podatki, świadczenia rodzinne, 500+)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altLang="pl-PL" sz="1500" dirty="0"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rPr>
              <a:t>aktywizacja zawodowa (</a:t>
            </a:r>
            <a:r>
              <a:rPr lang="pl-PL" altLang="pl-PL" sz="1500" dirty="0">
                <a:latin typeface="Corbel" panose="020B0503020204020204" pitchFamily="34" charset="0"/>
              </a:rPr>
              <a:t>osób </a:t>
            </a:r>
            <a:r>
              <a:rPr lang="pl-PL" altLang="pl-PL" sz="1500" dirty="0"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rPr>
              <a:t>niepełnosprawnych, kobiet</a:t>
            </a:r>
            <a:r>
              <a:rPr lang="pl-PL" altLang="pl-PL" sz="1500" dirty="0">
                <a:latin typeface="Corbel" panose="020B0503020204020204" pitchFamily="34" charset="0"/>
              </a:rPr>
              <a:t>, osób starszych, rynek pracy a migracje</a:t>
            </a:r>
            <a:r>
              <a:rPr lang="pl-PL" altLang="pl-PL" sz="1500" dirty="0"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rPr>
              <a:t>)</a:t>
            </a:r>
            <a:endParaRPr lang="pl-PL" altLang="pl-PL" sz="1500" dirty="0">
              <a:latin typeface="Corbel" panose="020B05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altLang="pl-PL" sz="1500" dirty="0"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rPr>
              <a:t>polityka mieszkaniowa i jej instrumenty (programy mieszkaniowe)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altLang="pl-PL" sz="1500" dirty="0"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rPr>
              <a:t>organizacje pozarządowe jako podmioty polityki społecznej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altLang="pl-PL" sz="1500" dirty="0"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rPr>
              <a:t>uwarunkowania poziomu życia ludności (np. podatki a poziom życia)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altLang="pl-PL" sz="1500" dirty="0"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rPr>
              <a:t>ubezpieczenia społeczne jako narzędzie polityki społecznej</a:t>
            </a:r>
            <a:r>
              <a:rPr lang="pl-PL" altLang="pl-PL" sz="1500" dirty="0">
                <a:latin typeface="Corbel" panose="020B0503020204020204" pitchFamily="34" charset="0"/>
              </a:rPr>
              <a:t> (np. system ubezpieczeń emerytalnych)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altLang="pl-PL" sz="1500" dirty="0"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rPr>
              <a:t>uwarunkowania i skutki społeczeństwa informacyjnego (np. postawy klientów wobec </a:t>
            </a:r>
            <a:r>
              <a:rPr lang="pl-PL" altLang="pl-PL" sz="1500" dirty="0">
                <a:latin typeface="Corbel" panose="020B0503020204020204" pitchFamily="34" charset="0"/>
              </a:rPr>
              <a:t>nowych </a:t>
            </a:r>
            <a:r>
              <a:rPr lang="pl-PL" altLang="pl-PL" sz="1500" dirty="0"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rPr>
              <a:t>produktów bankowych)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altLang="pl-PL" sz="1500" dirty="0"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rPr>
              <a:t>problemy społeczne w zakładzie pracy (szkolenia, społeczne aspekty motywacji, system oceniania, warunki pracy</a:t>
            </a:r>
            <a:r>
              <a:rPr lang="pl-PL" altLang="pl-PL" sz="1500" dirty="0">
                <a:latin typeface="Corbel" panose="020B0503020204020204" pitchFamily="34" charset="0"/>
              </a:rPr>
              <a:t>)</a:t>
            </a:r>
          </a:p>
        </p:txBody>
      </p:sp>
      <p:sp>
        <p:nvSpPr>
          <p:cNvPr id="26628" name="pole tekstowe 4">
            <a:extLst>
              <a:ext uri="{FF2B5EF4-FFF2-40B4-BE49-F238E27FC236}">
                <a16:creationId xmlns:a16="http://schemas.microsoft.com/office/drawing/2014/main" id="{A2540BB4-0DBF-754B-BB28-3FB01B693E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2636838"/>
            <a:ext cx="901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/>
              <a:t>Zdjęcie </a:t>
            </a:r>
          </a:p>
        </p:txBody>
      </p:sp>
      <p:pic>
        <p:nvPicPr>
          <p:cNvPr id="26629" name="Picture 5" descr="E:\DSC_6404.jpg">
            <a:extLst>
              <a:ext uri="{FF2B5EF4-FFF2-40B4-BE49-F238E27FC236}">
                <a16:creationId xmlns:a16="http://schemas.microsoft.com/office/drawing/2014/main" id="{4668DF42-9D17-114A-9248-B3911348B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060575"/>
            <a:ext cx="2881313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4342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 idx="4294967295"/>
          </p:nvPr>
        </p:nvSpPr>
        <p:spPr>
          <a:xfrm>
            <a:off x="134800" y="48876"/>
            <a:ext cx="8037600" cy="743124"/>
          </a:xfrm>
        </p:spPr>
        <p:txBody>
          <a:bodyPr>
            <a:normAutofit/>
          </a:bodyPr>
          <a:lstStyle/>
          <a:p>
            <a:pPr algn="l"/>
            <a:r>
              <a:rPr lang="pl-PL" sz="3000" b="1" spc="1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ea typeface="Corbel" charset="0"/>
                <a:cs typeface="Corbel" charset="0"/>
              </a:rPr>
              <a:t>KIERUNEK FINANSE I RACHUNKOWOŚĆ</a:t>
            </a:r>
          </a:p>
        </p:txBody>
      </p:sp>
      <p:sp>
        <p:nvSpPr>
          <p:cNvPr id="15" name="Symbol zastępczy zawartości 2"/>
          <p:cNvSpPr>
            <a:spLocks noGrp="1"/>
          </p:cNvSpPr>
          <p:nvPr>
            <p:ph idx="4294967295"/>
          </p:nvPr>
        </p:nvSpPr>
        <p:spPr>
          <a:xfrm>
            <a:off x="539088" y="1268760"/>
            <a:ext cx="8363272" cy="576064"/>
          </a:xfrm>
        </p:spPr>
        <p:txBody>
          <a:bodyPr>
            <a:normAutofit/>
          </a:bodyPr>
          <a:lstStyle/>
          <a:p>
            <a:pPr indent="-396000">
              <a:spcBef>
                <a:spcPts val="0"/>
              </a:spcBef>
              <a:spcAft>
                <a:spcPts val="1800"/>
              </a:spcAft>
              <a:buClr>
                <a:srgbClr val="A4002E"/>
              </a:buClr>
              <a:buSzPct val="80000"/>
              <a:buNone/>
            </a:pPr>
            <a:r>
              <a:rPr lang="pl-PL" sz="2400" b="1" dirty="0">
                <a:solidFill>
                  <a:srgbClr val="A4002E"/>
                </a:solidFill>
                <a:latin typeface="Corbel" panose="020B0503020204020204" pitchFamily="34" charset="0"/>
                <a:ea typeface="Corbel" charset="0"/>
                <a:cs typeface="Corbel" charset="0"/>
              </a:rPr>
              <a:t>dr hab. prof. UE Olga Kowalczyk 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4211960" y="1988840"/>
            <a:ext cx="4392488" cy="40324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9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4002E"/>
              </a:buClr>
              <a:buSzPct val="80000"/>
              <a:tabLst/>
              <a:defRPr/>
            </a:pPr>
            <a:r>
              <a:rPr lang="pl-PL" sz="1900" b="1" dirty="0">
                <a:latin typeface="Corbel" charset="0"/>
                <a:ea typeface="Corbel" charset="0"/>
                <a:cs typeface="Corbel" charset="0"/>
              </a:rPr>
              <a:t>Zakres tematyczny seminarium</a:t>
            </a:r>
          </a:p>
          <a:p>
            <a:pPr marL="285750" indent="-285750">
              <a:spcBef>
                <a:spcPts val="0"/>
              </a:spcBef>
              <a:buFont typeface="Arial"/>
              <a:buChar char="•"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problemy społeczne w skali makro i mikro </a:t>
            </a:r>
          </a:p>
          <a:p>
            <a:pPr marL="285750" indent="-285750">
              <a:spcBef>
                <a:spcPts val="0"/>
              </a:spcBef>
              <a:buFont typeface="Arial"/>
              <a:buChar char="•"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trzeci sektor  - rola organizacji pozarządowych</a:t>
            </a:r>
          </a:p>
          <a:p>
            <a:pPr marL="285750" indent="-285750">
              <a:spcBef>
                <a:spcPts val="0"/>
              </a:spcBef>
              <a:buFont typeface="Arial"/>
              <a:buChar char="•"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przedsiębiorstwo - jako podmiot gospodarczy i społeczny  </a:t>
            </a:r>
          </a:p>
          <a:p>
            <a:pPr marL="285750" indent="-285750">
              <a:spcBef>
                <a:spcPts val="0"/>
              </a:spcBef>
              <a:buFont typeface="Arial"/>
              <a:buChar char="•"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zagadnienia socjologiczne: motywacja do pracy, style kierowania, konflikty, itp. </a:t>
            </a:r>
          </a:p>
          <a:p>
            <a:pPr marL="285750" indent="-285750">
              <a:spcBef>
                <a:spcPts val="0"/>
              </a:spcBef>
              <a:buFont typeface="Arial"/>
              <a:buChar char="•"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rodzina, kobieta - przeobrażenia we współczesnym świecie, polityka </a:t>
            </a:r>
            <a:r>
              <a:rPr lang="pl-PL" i="1" dirty="0" err="1">
                <a:latin typeface="Corbel" charset="0"/>
                <a:ea typeface="Corbel" charset="0"/>
                <a:cs typeface="Corbel" charset="0"/>
              </a:rPr>
              <a:t>gender</a:t>
            </a:r>
            <a:endParaRPr lang="pl-PL" i="1" dirty="0">
              <a:latin typeface="Corbel" charset="0"/>
              <a:ea typeface="Corbel" charset="0"/>
              <a:cs typeface="Corbel" charset="0"/>
            </a:endParaRPr>
          </a:p>
          <a:p>
            <a:pPr marL="285750" indent="-285750">
              <a:spcBef>
                <a:spcPts val="0"/>
              </a:spcBef>
              <a:buFont typeface="Arial"/>
              <a:buChar char="•"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społeczne standardy UE i ich wpływ na politykę społeczną w Polsce</a:t>
            </a:r>
          </a:p>
          <a:p>
            <a:pPr marL="285750" indent="-285750">
              <a:spcBef>
                <a:spcPts val="0"/>
              </a:spcBef>
              <a:buFont typeface="Arial"/>
              <a:buChar char="•"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migracje, emigracje – szanse i zagrożenia</a:t>
            </a:r>
          </a:p>
          <a:p>
            <a:pPr marL="285750" indent="-285750">
              <a:spcBef>
                <a:spcPts val="0"/>
              </a:spcBef>
              <a:buFont typeface="Arial"/>
              <a:buChar char="•"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system ubezpieczeń społecznych i gospodarczych</a:t>
            </a:r>
          </a:p>
          <a:p>
            <a:pPr marL="285750" indent="-285750">
              <a:spcBef>
                <a:spcPts val="0"/>
              </a:spcBef>
              <a:buFont typeface="Arial"/>
              <a:buChar char="•"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samorząd i jego zadania </a:t>
            </a:r>
          </a:p>
          <a:p>
            <a:pPr marL="285750" indent="-285750">
              <a:spcBef>
                <a:spcPts val="0"/>
              </a:spcBef>
              <a:buFont typeface="Arial"/>
              <a:buChar char="•"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temat własny</a:t>
            </a:r>
          </a:p>
          <a:p>
            <a:pPr marL="342900" marR="0" lvl="0" indent="-39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4002E"/>
              </a:buClr>
              <a:buSzPct val="80000"/>
              <a:buFont typeface="Wingdings" pitchFamily="2" charset="2"/>
              <a:buChar char="l"/>
              <a:tabLst/>
              <a:defRPr/>
            </a:pPr>
            <a:endParaRPr lang="pl-PL" dirty="0"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259632" y="2636912"/>
            <a:ext cx="900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Zdjęcie </a:t>
            </a:r>
          </a:p>
        </p:txBody>
      </p:sp>
      <p:pic>
        <p:nvPicPr>
          <p:cNvPr id="6" name="Symbol zastępczy zawartości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6263" y="2174875"/>
            <a:ext cx="2500312" cy="354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17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 idx="4294967295"/>
          </p:nvPr>
        </p:nvSpPr>
        <p:spPr>
          <a:xfrm>
            <a:off x="134800" y="48876"/>
            <a:ext cx="8037600" cy="743124"/>
          </a:xfrm>
        </p:spPr>
        <p:txBody>
          <a:bodyPr>
            <a:normAutofit/>
          </a:bodyPr>
          <a:lstStyle/>
          <a:p>
            <a:pPr algn="l"/>
            <a:r>
              <a:rPr lang="pl-PL" sz="3000" b="1" spc="1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cs typeface="Calibri"/>
              </a:rPr>
              <a:t>KIERUNEK FINANSE I RACHUNKOWOŚĆ</a:t>
            </a:r>
          </a:p>
        </p:txBody>
      </p:sp>
      <p:sp>
        <p:nvSpPr>
          <p:cNvPr id="15" name="Symbol zastępczy zawartości 2"/>
          <p:cNvSpPr>
            <a:spLocks noGrp="1"/>
          </p:cNvSpPr>
          <p:nvPr>
            <p:ph idx="4294967295"/>
          </p:nvPr>
        </p:nvSpPr>
        <p:spPr>
          <a:xfrm>
            <a:off x="539088" y="1268760"/>
            <a:ext cx="8363272" cy="576064"/>
          </a:xfrm>
        </p:spPr>
        <p:txBody>
          <a:bodyPr>
            <a:normAutofit/>
          </a:bodyPr>
          <a:lstStyle/>
          <a:p>
            <a:pPr indent="-396000">
              <a:spcBef>
                <a:spcPts val="0"/>
              </a:spcBef>
              <a:spcAft>
                <a:spcPts val="1800"/>
              </a:spcAft>
              <a:buClr>
                <a:srgbClr val="A4002E"/>
              </a:buClr>
              <a:buSzPct val="80000"/>
              <a:buNone/>
            </a:pPr>
            <a:r>
              <a:rPr lang="pl-PL" sz="2400" b="1" dirty="0">
                <a:solidFill>
                  <a:srgbClr val="A4002E"/>
                </a:solidFill>
                <a:latin typeface="Corbel" panose="020B0503020204020204" pitchFamily="34" charset="0"/>
                <a:cs typeface="Calibri"/>
              </a:rPr>
              <a:t>prof. zw. dr hab. Stefan </a:t>
            </a:r>
            <a:r>
              <a:rPr lang="pl-PL" sz="2400" b="1" dirty="0" err="1">
                <a:solidFill>
                  <a:srgbClr val="A4002E"/>
                </a:solidFill>
                <a:latin typeface="Corbel" panose="020B0503020204020204" pitchFamily="34" charset="0"/>
                <a:cs typeface="Calibri"/>
              </a:rPr>
              <a:t>Wrzosek</a:t>
            </a:r>
            <a:endParaRPr lang="pl-PL" sz="2400" b="1" dirty="0">
              <a:solidFill>
                <a:srgbClr val="A4002E"/>
              </a:solidFill>
              <a:latin typeface="Corbel" panose="020B0503020204020204" pitchFamily="34" charset="0"/>
              <a:cs typeface="Calibri"/>
            </a:endParaRP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4211960" y="1988840"/>
            <a:ext cx="4392488" cy="3672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9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4002E"/>
              </a:buClr>
              <a:buSzPct val="80000"/>
              <a:tabLst/>
              <a:defRPr/>
            </a:pPr>
            <a:r>
              <a:rPr lang="pl-PL" sz="1900" b="1" dirty="0">
                <a:cs typeface="Times New Roman" pitchFamily="18" charset="0"/>
              </a:rPr>
              <a:t>Zakres tematyczny seminarium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</a:pPr>
            <a:r>
              <a:rPr lang="pl-PL" dirty="0">
                <a:latin typeface="Corbel"/>
                <a:cs typeface="Corbel"/>
              </a:rPr>
              <a:t>analiza finansowa przedsiębiorstwa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</a:pPr>
            <a:r>
              <a:rPr lang="pl-PL" dirty="0">
                <a:latin typeface="Corbel"/>
                <a:cs typeface="Corbel"/>
              </a:rPr>
              <a:t>efektywność inwestycji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</a:pPr>
            <a:r>
              <a:rPr lang="pl-PL" dirty="0">
                <a:latin typeface="Corbel"/>
                <a:cs typeface="Corbel"/>
              </a:rPr>
              <a:t>wycena przedsiębiorstwa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</a:pPr>
            <a:r>
              <a:rPr lang="pl-PL" dirty="0">
                <a:latin typeface="Corbel"/>
                <a:cs typeface="Corbel"/>
              </a:rPr>
              <a:t>efektywność fuzji i przejęć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</a:pPr>
            <a:r>
              <a:rPr lang="pl-PL" dirty="0">
                <a:latin typeface="Corbel"/>
                <a:cs typeface="Corbel"/>
              </a:rPr>
              <a:t>struktura finansowania i koszt kapitału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</a:pPr>
            <a:r>
              <a:rPr lang="pl-PL" dirty="0">
                <a:latin typeface="Corbel"/>
                <a:cs typeface="Corbel"/>
              </a:rPr>
              <a:t>zarządzanie kapitałem pracującym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</a:pPr>
            <a:r>
              <a:rPr lang="pl-PL" dirty="0">
                <a:latin typeface="Corbel"/>
                <a:cs typeface="Corbel"/>
              </a:rPr>
              <a:t>wykorzystanie potencjału przedsiębiorstwa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</a:pPr>
            <a:r>
              <a:rPr lang="pl-PL" dirty="0">
                <a:latin typeface="Corbel"/>
                <a:cs typeface="Corbel"/>
              </a:rPr>
              <a:t>problemy koncentracji, specjalizacji i dywersyfikacji produkcji</a:t>
            </a:r>
            <a:endParaRPr lang="pl-PL" dirty="0">
              <a:cs typeface="Times New Roman" pitchFamily="18" charset="0"/>
            </a:endParaRPr>
          </a:p>
          <a:p>
            <a:pPr marL="342900" marR="0" lvl="0" indent="-39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4002E"/>
              </a:buClr>
              <a:buSzPct val="80000"/>
              <a:buFont typeface="Wingdings" pitchFamily="2" charset="2"/>
              <a:buChar char="l"/>
              <a:tabLst/>
              <a:defRPr/>
            </a:pP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259632" y="2636912"/>
            <a:ext cx="900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Zdjęcie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7" y="2124301"/>
            <a:ext cx="3645045" cy="360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903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scontent-b-vie.xx.fbcdn.net/hphotos-ash3/1173687_455847414529991_1744867044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4744" y="1916832"/>
            <a:ext cx="2438400" cy="1619251"/>
          </a:xfrm>
          <a:prstGeom prst="rect">
            <a:avLst/>
          </a:prstGeom>
          <a:noFill/>
        </p:spPr>
      </p:pic>
      <p:pic>
        <p:nvPicPr>
          <p:cNvPr id="3" name="Picture 8" descr="Centrum Kształcenia Ustawiczne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4744" y="3717032"/>
            <a:ext cx="1143000" cy="762000"/>
          </a:xfrm>
          <a:prstGeom prst="rect">
            <a:avLst/>
          </a:prstGeom>
          <a:noFill/>
        </p:spPr>
      </p:pic>
      <p:pic>
        <p:nvPicPr>
          <p:cNvPr id="4" name="Picture 10" descr="Sala dydaktyczn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0888" y="3717032"/>
            <a:ext cx="1143000" cy="762000"/>
          </a:xfrm>
          <a:prstGeom prst="rect">
            <a:avLst/>
          </a:prstGeom>
          <a:noFill/>
        </p:spPr>
      </p:pic>
      <p:pic>
        <p:nvPicPr>
          <p:cNvPr id="5" name="Picture 12" descr="Sala konferencyjn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24744" y="4653136"/>
            <a:ext cx="1143000" cy="762000"/>
          </a:xfrm>
          <a:prstGeom prst="rect">
            <a:avLst/>
          </a:prstGeom>
          <a:noFill/>
        </p:spPr>
      </p:pic>
      <p:pic>
        <p:nvPicPr>
          <p:cNvPr id="6" name="Picture 14" descr="Sala audytoryjn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20888" y="4653136"/>
            <a:ext cx="1143000" cy="762000"/>
          </a:xfrm>
          <a:prstGeom prst="rect">
            <a:avLst/>
          </a:prstGeom>
          <a:noFill/>
        </p:spPr>
      </p:pic>
      <p:sp>
        <p:nvSpPr>
          <p:cNvPr id="7" name="Symbol zastępczy zawartości 2"/>
          <p:cNvSpPr txBox="1">
            <a:spLocks/>
          </p:cNvSpPr>
          <p:nvPr/>
        </p:nvSpPr>
        <p:spPr>
          <a:xfrm>
            <a:off x="4499992" y="1844824"/>
            <a:ext cx="3672408" cy="3748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9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3600" b="1" i="0" u="none" strike="noStrike" kern="1200" cap="none" spc="140" normalizeH="0" noProof="0" dirty="0">
                <a:ln>
                  <a:noFill/>
                </a:ln>
                <a:solidFill>
                  <a:srgbClr val="A400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Zapraszamy</a:t>
            </a:r>
          </a:p>
          <a:p>
            <a:pPr>
              <a:spcAft>
                <a:spcPts val="600"/>
              </a:spcAft>
            </a:pPr>
            <a:r>
              <a:rPr lang="pl-PL" sz="2500" b="1" dirty="0"/>
              <a:t>Uniwersytet Ekonomiczny we Wrocławiu</a:t>
            </a:r>
            <a:r>
              <a:rPr lang="pl-PL" sz="2400" b="1" dirty="0"/>
              <a:t/>
            </a:r>
            <a:br>
              <a:rPr lang="pl-PL" sz="2400" b="1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dirty="0"/>
              <a:t>ul. Komandorska 118/120</a:t>
            </a:r>
            <a:br>
              <a:rPr lang="pl-PL" dirty="0"/>
            </a:br>
            <a:r>
              <a:rPr lang="pl-PL" dirty="0"/>
              <a:t>53-345 Wrocław</a:t>
            </a:r>
          </a:p>
          <a:p>
            <a:r>
              <a:rPr lang="pl-PL" dirty="0"/>
              <a:t>tel.: 71 368 01 00</a:t>
            </a:r>
            <a:br>
              <a:rPr lang="pl-PL" dirty="0"/>
            </a:br>
            <a:r>
              <a:rPr lang="pl-PL" dirty="0" err="1"/>
              <a:t>fax</a:t>
            </a:r>
            <a:r>
              <a:rPr lang="pl-PL" dirty="0"/>
              <a:t>: 71 367 27 78</a:t>
            </a:r>
            <a:br>
              <a:rPr lang="pl-PL" dirty="0"/>
            </a:br>
            <a:r>
              <a:rPr lang="pl-PL" dirty="0"/>
              <a:t>e-mail: </a:t>
            </a:r>
            <a:r>
              <a:rPr lang="pl-PL" dirty="0">
                <a:solidFill>
                  <a:srgbClr val="A4002E"/>
                </a:solidFill>
              </a:rPr>
              <a:t>kontakt@ue.wroc.pl  </a:t>
            </a:r>
          </a:p>
          <a:p>
            <a:r>
              <a:rPr lang="pl-PL" dirty="0">
                <a:solidFill>
                  <a:srgbClr val="C00000"/>
                </a:solidFill>
                <a:hlinkClick r:id="rId8"/>
              </a:rPr>
              <a:t>www.ue.wroc.pl/wydzial_ne</a:t>
            </a:r>
            <a:r>
              <a:rPr lang="pl-PL" dirty="0">
                <a:solidFill>
                  <a:srgbClr val="C00000"/>
                </a:solidFill>
              </a:rPr>
              <a:t>  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1022220" y="5877272"/>
            <a:ext cx="64708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>
                <a:solidFill>
                  <a:srgbClr val="A4002E"/>
                </a:solidFill>
              </a:rPr>
              <a:t>Studia na WNE to szansa na lepszą pracę i wyższe zarobki!</a:t>
            </a:r>
          </a:p>
        </p:txBody>
      </p:sp>
      <p:sp>
        <p:nvSpPr>
          <p:cNvPr id="9" name="Tytuł 7"/>
          <p:cNvSpPr txBox="1">
            <a:spLocks/>
          </p:cNvSpPr>
          <p:nvPr/>
        </p:nvSpPr>
        <p:spPr>
          <a:xfrm>
            <a:off x="1160" y="48876"/>
            <a:ext cx="7941568" cy="743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400" b="1" i="0" u="none" strike="noStrike" kern="1200" cap="none" spc="12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WYDZIAŁ  NAUK  EKONOMICZNYCH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6336" y="5301208"/>
            <a:ext cx="1274528" cy="1301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98717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 idx="4294967295"/>
          </p:nvPr>
        </p:nvSpPr>
        <p:spPr>
          <a:xfrm>
            <a:off x="134800" y="48876"/>
            <a:ext cx="8037600" cy="743124"/>
          </a:xfrm>
        </p:spPr>
        <p:txBody>
          <a:bodyPr>
            <a:normAutofit/>
          </a:bodyPr>
          <a:lstStyle/>
          <a:p>
            <a:pPr algn="l"/>
            <a:r>
              <a:rPr lang="pl-PL" sz="3000" b="1" spc="1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ea typeface="Corbel" charset="0"/>
                <a:cs typeface="Corbel" charset="0"/>
              </a:rPr>
              <a:t>KIERUNEK FINANSE I RACHUNKOWOŚĆ</a:t>
            </a:r>
          </a:p>
        </p:txBody>
      </p:sp>
      <p:sp>
        <p:nvSpPr>
          <p:cNvPr id="15" name="Symbol zastępczy zawartości 2"/>
          <p:cNvSpPr>
            <a:spLocks noGrp="1"/>
          </p:cNvSpPr>
          <p:nvPr>
            <p:ph idx="4294967295"/>
          </p:nvPr>
        </p:nvSpPr>
        <p:spPr>
          <a:xfrm>
            <a:off x="539088" y="1268760"/>
            <a:ext cx="8363272" cy="576064"/>
          </a:xfrm>
        </p:spPr>
        <p:txBody>
          <a:bodyPr>
            <a:normAutofit/>
          </a:bodyPr>
          <a:lstStyle/>
          <a:p>
            <a:pPr indent="-396000">
              <a:spcBef>
                <a:spcPts val="0"/>
              </a:spcBef>
              <a:spcAft>
                <a:spcPts val="1800"/>
              </a:spcAft>
              <a:buClr>
                <a:srgbClr val="A4002E"/>
              </a:buClr>
              <a:buSzPct val="80000"/>
              <a:buNone/>
            </a:pPr>
            <a:r>
              <a:rPr lang="pl-PL" sz="2400" b="1" dirty="0">
                <a:solidFill>
                  <a:srgbClr val="A4002E"/>
                </a:solidFill>
                <a:latin typeface="Corbel" panose="020B0503020204020204" pitchFamily="34" charset="0"/>
                <a:ea typeface="Corbel" charset="0"/>
                <a:cs typeface="Corbel" charset="0"/>
              </a:rPr>
              <a:t>prof. zw. dr hab. inż. Dorota Korenik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3381374" y="2114550"/>
            <a:ext cx="5439097" cy="405075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342900" marR="0" lvl="0" indent="-39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4002E"/>
              </a:buClr>
              <a:buSzPct val="80000"/>
              <a:tabLst/>
              <a:defRPr/>
            </a:pPr>
            <a:r>
              <a:rPr lang="x-none" sz="1900" b="1" dirty="0">
                <a:latin typeface="Corbel" charset="0"/>
                <a:ea typeface="Corbel" charset="0"/>
                <a:cs typeface="Corbel" charset="0"/>
              </a:rPr>
              <a:t>Zakres tematyczny seminarium</a:t>
            </a:r>
          </a:p>
          <a:p>
            <a:pPr marL="285750" indent="-285750">
              <a:buSzPct val="100000"/>
              <a:buFont typeface="Arial"/>
              <a:buChar char="•"/>
            </a:pPr>
            <a:r>
              <a:rPr lang="x-none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produkty i usługi finansowe (wykorzystanie, ocena atrakcyjności)</a:t>
            </a:r>
          </a:p>
          <a:p>
            <a:pPr marL="285750" indent="-285750">
              <a:buSzPct val="100000"/>
              <a:buFont typeface="Arial"/>
              <a:buChar char="•"/>
            </a:pPr>
            <a:r>
              <a:rPr lang="x-none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finansowanie na rynku nieruchomości</a:t>
            </a:r>
          </a:p>
          <a:p>
            <a:pPr marL="285750" indent="-285750">
              <a:buSzPct val="100000"/>
              <a:buFont typeface="Arial"/>
              <a:buChar char="•"/>
            </a:pPr>
            <a:r>
              <a:rPr lang="x-none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pośrednictwo i doradztwo finansowe (banki, parabanki, ubezpieczyciele etc.)</a:t>
            </a:r>
          </a:p>
          <a:p>
            <a:pPr marL="285750" indent="-285750">
              <a:buSzPct val="100000"/>
              <a:buFont typeface="Arial"/>
              <a:buChar char="•"/>
            </a:pPr>
            <a:r>
              <a:rPr lang="x-none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współpraca banku z klientami</a:t>
            </a:r>
          </a:p>
          <a:p>
            <a:pPr marL="285750" indent="-285750">
              <a:buSzPct val="100000"/>
              <a:buFont typeface="Arial"/>
              <a:buChar char="•"/>
            </a:pPr>
            <a:r>
              <a:rPr lang="x-none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finanse, ekonomika i zarządzanie bankiem</a:t>
            </a:r>
            <a:endParaRPr lang="x-none" b="1" dirty="0">
              <a:solidFill>
                <a:srgbClr val="000000"/>
              </a:solidFill>
              <a:latin typeface="Corbel" charset="0"/>
              <a:ea typeface="Corbel" charset="0"/>
              <a:cs typeface="Corbel" charset="0"/>
            </a:endParaRPr>
          </a:p>
          <a:p>
            <a:pPr marL="285750" indent="-285750">
              <a:buSzPct val="100000"/>
              <a:buFont typeface="Arial"/>
              <a:buChar char="•"/>
            </a:pPr>
            <a:r>
              <a:rPr lang="x-none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formy bankowości (elektroniczna, tradycyjna, </a:t>
            </a:r>
            <a:r>
              <a:rPr lang="x-none" dirty="0" err="1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bancassurrance</a:t>
            </a:r>
            <a:r>
              <a:rPr lang="x-none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, inwestycyjna, komercyjna, etc.)</a:t>
            </a:r>
            <a:endParaRPr lang="x-none" b="1" dirty="0">
              <a:solidFill>
                <a:srgbClr val="000000"/>
              </a:solidFill>
              <a:latin typeface="Corbel" charset="0"/>
              <a:ea typeface="Corbel" charset="0"/>
              <a:cs typeface="Corbel" charset="0"/>
            </a:endParaRPr>
          </a:p>
          <a:p>
            <a:pPr marL="285750" indent="-285750">
              <a:buSzPct val="100000"/>
              <a:buFont typeface="Arial"/>
              <a:buChar char="•"/>
            </a:pPr>
            <a:r>
              <a:rPr lang="x-none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działalność różnych pośredników na rynku ubezpieczeniowym (ubezpieczyciel, agent, broker, reasekurator)</a:t>
            </a:r>
          </a:p>
          <a:p>
            <a:pPr marL="285750" indent="-285750">
              <a:buSzPct val="100000"/>
              <a:buFont typeface="Arial"/>
              <a:buChar char="•"/>
            </a:pPr>
            <a:r>
              <a:rPr lang="x-none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zarządzanie budżetem domowym / finanse osobiste</a:t>
            </a:r>
          </a:p>
          <a:p>
            <a:pPr marL="285750" indent="-285750">
              <a:buSzPct val="100000"/>
              <a:buFont typeface="Arial"/>
              <a:buChar char="•"/>
            </a:pPr>
            <a:r>
              <a:rPr lang="x-none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pozyskiwanie funduszy w  przedsiębiorstwie i samorządzie terytorialnym</a:t>
            </a:r>
          </a:p>
          <a:p>
            <a:pPr marL="285750" indent="-285750">
              <a:buSzPct val="100000"/>
              <a:buFont typeface="Arial"/>
              <a:buChar char="•"/>
            </a:pPr>
            <a:r>
              <a:rPr lang="x-none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partnerstwo publiczno-prywatne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4002E"/>
              </a:buClr>
              <a:buSzPct val="80000"/>
              <a:buFont typeface="Arial"/>
              <a:buChar char="•"/>
              <a:tabLst/>
              <a:defRPr/>
            </a:pPr>
            <a:endParaRPr lang="pl-PL" dirty="0">
              <a:latin typeface="Corbel" charset="0"/>
              <a:ea typeface="Corbel" charset="0"/>
              <a:cs typeface="Corbel" charset="0"/>
            </a:endParaRPr>
          </a:p>
          <a:p>
            <a:pPr marL="342900" marR="0" lvl="0" indent="-39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4002E"/>
              </a:buClr>
              <a:buSzPct val="80000"/>
              <a:buFont typeface="Wingdings" pitchFamily="2" charset="2"/>
              <a:buChar char="l"/>
              <a:tabLst/>
              <a:defRPr/>
            </a:pPr>
            <a:endParaRPr lang="pl-PL" dirty="0"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259632" y="2636912"/>
            <a:ext cx="900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Zdjęcie 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60848"/>
            <a:ext cx="2447907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2838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 idx="4294967295"/>
          </p:nvPr>
        </p:nvSpPr>
        <p:spPr>
          <a:xfrm>
            <a:off x="134800" y="48876"/>
            <a:ext cx="8037600" cy="743124"/>
          </a:xfrm>
        </p:spPr>
        <p:txBody>
          <a:bodyPr>
            <a:normAutofit/>
          </a:bodyPr>
          <a:lstStyle/>
          <a:p>
            <a:pPr algn="l"/>
            <a:r>
              <a:rPr lang="pl-PL" sz="3000" b="1" spc="1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ea typeface="Corbel" charset="0"/>
                <a:cs typeface="Corbel" charset="0"/>
              </a:rPr>
              <a:t>KIERUNEK FINANSE I RACHUNKOWOŚĆ</a:t>
            </a:r>
          </a:p>
        </p:txBody>
      </p:sp>
      <p:sp>
        <p:nvSpPr>
          <p:cNvPr id="15" name="Symbol zastępczy zawartości 2"/>
          <p:cNvSpPr>
            <a:spLocks noGrp="1"/>
          </p:cNvSpPr>
          <p:nvPr>
            <p:ph idx="4294967295"/>
          </p:nvPr>
        </p:nvSpPr>
        <p:spPr>
          <a:xfrm>
            <a:off x="539088" y="1268760"/>
            <a:ext cx="8363272" cy="5760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396000">
              <a:spcBef>
                <a:spcPts val="0"/>
              </a:spcBef>
              <a:spcAft>
                <a:spcPts val="1800"/>
              </a:spcAft>
              <a:buClr>
                <a:srgbClr val="A4002E"/>
              </a:buClr>
              <a:buSzPct val="80000"/>
              <a:buNone/>
            </a:pPr>
            <a:r>
              <a:rPr lang="x-none" sz="2400" b="1" dirty="0">
                <a:solidFill>
                  <a:srgbClr val="A4002E"/>
                </a:solidFill>
                <a:latin typeface="Corbel" panose="020B0503020204020204" pitchFamily="34" charset="0"/>
                <a:ea typeface="Corbel" charset="0"/>
                <a:cs typeface="Corbel" charset="0"/>
              </a:rPr>
              <a:t>dr hab. prof. UE Maria Węgrzyn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3995936" y="1844824"/>
            <a:ext cx="4608512" cy="424847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342900" marR="0" lvl="0" indent="-39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4002E"/>
              </a:buClr>
              <a:buSzPct val="80000"/>
              <a:tabLst/>
              <a:defRPr/>
            </a:pPr>
            <a:r>
              <a:rPr lang="x-none" sz="1900" b="1" dirty="0">
                <a:latin typeface="Corbel" charset="0"/>
                <a:ea typeface="Corbel" charset="0"/>
                <a:cs typeface="Corbel" charset="0"/>
              </a:rPr>
              <a:t>Zakres tematyczny seminarium</a:t>
            </a:r>
            <a:endParaRPr lang="pl-PL" sz="1900" b="1" dirty="0">
              <a:latin typeface="Corbel" charset="0"/>
              <a:ea typeface="Corbel" charset="0"/>
              <a:cs typeface="Corbel" charset="0"/>
            </a:endParaRPr>
          </a:p>
          <a:p>
            <a:pPr marL="285750" indent="-285750">
              <a:buFont typeface="Arial"/>
              <a:buChar char="•"/>
            </a:pPr>
            <a:r>
              <a:rPr lang="x-none" sz="1900" dirty="0">
                <a:latin typeface="Corbel" charset="0"/>
                <a:ea typeface="Corbel" charset="0"/>
                <a:cs typeface="Corbel" charset="0"/>
              </a:rPr>
              <a:t>produkty i usługi finansowe</a:t>
            </a:r>
            <a:endParaRPr lang="pl-PL" sz="1900" dirty="0">
              <a:latin typeface="Corbel" charset="0"/>
              <a:ea typeface="Corbel" charset="0"/>
              <a:cs typeface="Corbel" charset="0"/>
            </a:endParaRPr>
          </a:p>
          <a:p>
            <a:pPr marL="285750" indent="-285750">
              <a:buFont typeface="Arial"/>
              <a:buChar char="•"/>
            </a:pPr>
            <a:r>
              <a:rPr lang="x-none" dirty="0">
                <a:latin typeface="Corbel" charset="0"/>
                <a:ea typeface="Corbel" charset="0"/>
                <a:cs typeface="Corbel" charset="0"/>
              </a:rPr>
              <a:t>ubezpieczenia gospodarcze i na życie</a:t>
            </a:r>
          </a:p>
          <a:p>
            <a:pPr marL="285750" indent="-285750">
              <a:buFont typeface="Arial"/>
              <a:buChar char="•"/>
            </a:pPr>
            <a:r>
              <a:rPr lang="x-none" dirty="0">
                <a:latin typeface="Corbel" charset="0"/>
                <a:ea typeface="Corbel" charset="0"/>
                <a:cs typeface="Corbel" charset="0"/>
              </a:rPr>
              <a:t>umowy ubezpieczeniowe, ocena atrakcyjności produktów ubezpieczeniowych</a:t>
            </a:r>
          </a:p>
          <a:p>
            <a:pPr marL="285750" indent="-285750">
              <a:buFont typeface="Arial"/>
              <a:buChar char="•"/>
            </a:pPr>
            <a:r>
              <a:rPr lang="x-none" dirty="0">
                <a:latin typeface="Corbel" charset="0"/>
                <a:ea typeface="Corbel" charset="0"/>
                <a:cs typeface="Corbel" charset="0"/>
              </a:rPr>
              <a:t>bancassurance</a:t>
            </a:r>
            <a:endParaRPr lang="pl-PL" dirty="0">
              <a:latin typeface="Corbel" charset="0"/>
              <a:ea typeface="Corbel" charset="0"/>
              <a:cs typeface="Corbel" charset="0"/>
            </a:endParaRPr>
          </a:p>
          <a:p>
            <a:pPr marL="285750" indent="-285750">
              <a:buFont typeface="Arial"/>
              <a:buChar char="•"/>
            </a:pPr>
            <a:r>
              <a:rPr lang="x-none" dirty="0">
                <a:latin typeface="Corbel" charset="0"/>
                <a:ea typeface="Corbel" charset="0"/>
                <a:cs typeface="Corbel" charset="0"/>
              </a:rPr>
              <a:t>ubezpieczenia społeczne w systemie zabezpieczenia społecznego ; filary systemu</a:t>
            </a:r>
          </a:p>
          <a:p>
            <a:pPr marL="285750" indent="-285750">
              <a:buFont typeface="Arial"/>
              <a:buChar char="•"/>
            </a:pPr>
            <a:r>
              <a:rPr lang="x-none" dirty="0">
                <a:latin typeface="Corbel" charset="0"/>
                <a:ea typeface="Corbel" charset="0"/>
                <a:cs typeface="Corbel" charset="0"/>
              </a:rPr>
              <a:t>ekonomika i finansowanie systemu ochrony zdrowia</a:t>
            </a:r>
            <a:endParaRPr lang="pl-PL" dirty="0">
              <a:latin typeface="Corbel" charset="0"/>
              <a:ea typeface="Corbel" charset="0"/>
              <a:cs typeface="Corbe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dirty="0">
                <a:latin typeface="Corbel" charset="0"/>
                <a:ea typeface="Corbel" charset="0"/>
                <a:cs typeface="Corbel" charset="0"/>
              </a:rPr>
              <a:t>pozyskiwanie funduszy dla  firm  (w tym pozyskiwanie funduszy z Unii Europejskiej) </a:t>
            </a:r>
            <a:endParaRPr lang="pl-PL" dirty="0">
              <a:latin typeface="Corbel" charset="0"/>
              <a:ea typeface="Corbel" charset="0"/>
              <a:cs typeface="Corbe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dirty="0">
                <a:latin typeface="Corbel" charset="0"/>
                <a:ea typeface="Corbel" charset="0"/>
                <a:cs typeface="Corbel" charset="0"/>
              </a:rPr>
              <a:t>finanse jednostek samorządu terytorialnego, zadania</a:t>
            </a:r>
          </a:p>
          <a:p>
            <a:pPr marL="285750" indent="-285750">
              <a:buFont typeface="Arial"/>
              <a:buChar char="•"/>
            </a:pPr>
            <a:r>
              <a:rPr lang="x-none" dirty="0">
                <a:latin typeface="Corbel" charset="0"/>
                <a:ea typeface="Corbel" charset="0"/>
                <a:cs typeface="Corbel" charset="0"/>
              </a:rPr>
              <a:t>zarządzanie finansami firm, ocena efektywności podejmowanych działań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1259632" y="2636912"/>
            <a:ext cx="900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Zdjęcie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988840"/>
            <a:ext cx="2567186" cy="3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822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 idx="4294967295"/>
          </p:nvPr>
        </p:nvSpPr>
        <p:spPr>
          <a:xfrm>
            <a:off x="134800" y="48876"/>
            <a:ext cx="8037600" cy="743124"/>
          </a:xfrm>
        </p:spPr>
        <p:txBody>
          <a:bodyPr>
            <a:normAutofit/>
          </a:bodyPr>
          <a:lstStyle/>
          <a:p>
            <a:pPr algn="l"/>
            <a:r>
              <a:rPr lang="pl-PL" sz="3000" b="1" spc="1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ea typeface="Corbel" charset="0"/>
                <a:cs typeface="Corbel" charset="0"/>
              </a:rPr>
              <a:t>KIERUNEK FINANSE I RACHUNKOWOŚĆ</a:t>
            </a:r>
          </a:p>
        </p:txBody>
      </p:sp>
      <p:sp>
        <p:nvSpPr>
          <p:cNvPr id="15" name="Symbol zastępczy zawartości 2"/>
          <p:cNvSpPr>
            <a:spLocks noGrp="1"/>
          </p:cNvSpPr>
          <p:nvPr>
            <p:ph idx="4294967295"/>
          </p:nvPr>
        </p:nvSpPr>
        <p:spPr>
          <a:xfrm>
            <a:off x="539088" y="1268760"/>
            <a:ext cx="8363272" cy="576064"/>
          </a:xfrm>
        </p:spPr>
        <p:txBody>
          <a:bodyPr>
            <a:normAutofit/>
          </a:bodyPr>
          <a:lstStyle/>
          <a:p>
            <a:pPr indent="-396000">
              <a:spcBef>
                <a:spcPts val="0"/>
              </a:spcBef>
              <a:spcAft>
                <a:spcPts val="1800"/>
              </a:spcAft>
              <a:buClr>
                <a:srgbClr val="A4002E"/>
              </a:buClr>
              <a:buSzPct val="80000"/>
              <a:buNone/>
            </a:pPr>
            <a:r>
              <a:rPr lang="pl-PL" sz="2400" b="1" dirty="0">
                <a:solidFill>
                  <a:srgbClr val="A4002E"/>
                </a:solidFill>
                <a:latin typeface="Corbel" panose="020B0503020204020204" pitchFamily="34" charset="0"/>
                <a:ea typeface="Corbel" charset="0"/>
                <a:cs typeface="Corbel" charset="0"/>
              </a:rPr>
              <a:t>prof. zw. dr hab. Leszek Patrzałek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4211960" y="1988840"/>
            <a:ext cx="4392488" cy="36724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9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4002E"/>
              </a:buClr>
              <a:buSzPct val="80000"/>
              <a:tabLst/>
              <a:defRPr/>
            </a:pPr>
            <a:r>
              <a:rPr lang="pl-PL" sz="1900" b="1" dirty="0">
                <a:latin typeface="Corbel" charset="0"/>
                <a:ea typeface="Corbel" charset="0"/>
                <a:cs typeface="Corbel" charset="0"/>
              </a:rPr>
              <a:t>Zakres tematyczny seminarium</a:t>
            </a:r>
          </a:p>
          <a:p>
            <a:pPr marL="285750" indent="-285750">
              <a:buFont typeface="Arial"/>
              <a:buChar char="•"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finanse jednostki samorządu terytorialnego</a:t>
            </a:r>
          </a:p>
          <a:p>
            <a:pPr marL="285750" indent="-285750">
              <a:buFont typeface="Arial"/>
              <a:buChar char="•"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analiza i ocena gospodarki finansowej  podmiotów sektora finansów publicznych</a:t>
            </a:r>
          </a:p>
          <a:p>
            <a:pPr marL="285750" indent="-285750">
              <a:buFont typeface="Arial"/>
              <a:buChar char="•"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podatki jako instrumenty polityki fiskalnej</a:t>
            </a:r>
          </a:p>
          <a:p>
            <a:pPr marL="285750" indent="-285750">
              <a:buFont typeface="Arial"/>
              <a:buChar char="•"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gospodarka finansowa funduszy celowych</a:t>
            </a:r>
          </a:p>
          <a:p>
            <a:pPr marL="285750" indent="-285750">
              <a:buFont typeface="Arial"/>
              <a:buChar char="•"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finanse Unii Europejskiej</a:t>
            </a:r>
          </a:p>
          <a:p>
            <a:pPr marL="285750" indent="-285750">
              <a:buFont typeface="Arial"/>
              <a:buChar char="•"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polityka fiskalna krajów Unii Europejskiej</a:t>
            </a:r>
          </a:p>
          <a:p>
            <a:pPr marL="285750" indent="-285750">
              <a:buFont typeface="Arial"/>
              <a:buChar char="•"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efektywność wydatków publicznych</a:t>
            </a:r>
          </a:p>
          <a:p>
            <a:pPr marL="285750" indent="-285750">
              <a:buFont typeface="Arial"/>
              <a:buChar char="•"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instrumenty finansowania deficytu i długu publicznego</a:t>
            </a:r>
          </a:p>
          <a:p>
            <a:pPr marL="285750" indent="-285750">
              <a:buFont typeface="Arial"/>
              <a:buChar char="•"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zasady i procedury gromadzenia i rozdysponowania publicznych środków finansowych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1259632" y="2636912"/>
            <a:ext cx="900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Zdjęcie 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90" y="1988840"/>
            <a:ext cx="2459202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702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 idx="4294967295"/>
          </p:nvPr>
        </p:nvSpPr>
        <p:spPr>
          <a:xfrm>
            <a:off x="134800" y="48876"/>
            <a:ext cx="8037600" cy="743124"/>
          </a:xfrm>
        </p:spPr>
        <p:txBody>
          <a:bodyPr>
            <a:normAutofit/>
          </a:bodyPr>
          <a:lstStyle/>
          <a:p>
            <a:pPr algn="l"/>
            <a:r>
              <a:rPr lang="pl-PL" sz="3000" b="1" spc="1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ea typeface="Corbel" charset="0"/>
                <a:cs typeface="Corbel" charset="0"/>
              </a:rPr>
              <a:t>KIERUNEK FINANSE I RACHUNKOWOŚĆ</a:t>
            </a:r>
          </a:p>
        </p:txBody>
      </p:sp>
      <p:sp>
        <p:nvSpPr>
          <p:cNvPr id="15" name="Symbol zastępczy zawartości 2"/>
          <p:cNvSpPr>
            <a:spLocks noGrp="1"/>
          </p:cNvSpPr>
          <p:nvPr>
            <p:ph idx="4294967295"/>
          </p:nvPr>
        </p:nvSpPr>
        <p:spPr>
          <a:xfrm>
            <a:off x="539088" y="1268760"/>
            <a:ext cx="8363272" cy="576064"/>
          </a:xfrm>
        </p:spPr>
        <p:txBody>
          <a:bodyPr>
            <a:normAutofit/>
          </a:bodyPr>
          <a:lstStyle/>
          <a:p>
            <a:pPr indent="-396000">
              <a:spcBef>
                <a:spcPts val="0"/>
              </a:spcBef>
              <a:spcAft>
                <a:spcPts val="1800"/>
              </a:spcAft>
              <a:buClr>
                <a:srgbClr val="A4002E"/>
              </a:buClr>
              <a:buSzPct val="80000"/>
              <a:buNone/>
            </a:pPr>
            <a:r>
              <a:rPr lang="pl-PL" sz="2400" b="1" dirty="0">
                <a:solidFill>
                  <a:srgbClr val="A4002E"/>
                </a:solidFill>
                <a:latin typeface="Corbel" panose="020B0503020204020204" pitchFamily="34" charset="0"/>
                <a:ea typeface="Corbel" charset="0"/>
                <a:cs typeface="Corbel" charset="0"/>
              </a:rPr>
              <a:t>prof. zw. dr hab. Jacek Karwowski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3779912" y="1844824"/>
            <a:ext cx="4968552" cy="4248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8000" marR="0" lvl="0" indent="-396000" algn="l" defTabSz="914400" rtl="0" eaLnBrk="1" fontAlgn="auto" latinLnBrk="0" hangingPunct="1">
              <a:lnSpc>
                <a:spcPct val="120000"/>
              </a:lnSpc>
              <a:buClr>
                <a:srgbClr val="A4002E"/>
              </a:buClr>
              <a:buSzPct val="80000"/>
              <a:tabLst/>
              <a:defRPr/>
            </a:pPr>
            <a:r>
              <a:rPr lang="pl-PL" sz="1400" b="1" dirty="0">
                <a:latin typeface="Corbel" charset="0"/>
                <a:ea typeface="Corbel" charset="0"/>
                <a:cs typeface="Corbel" charset="0"/>
              </a:rPr>
              <a:t>Zakres tematyczny seminarium</a:t>
            </a:r>
          </a:p>
          <a:p>
            <a:pPr marL="288000" indent="-285750">
              <a:lnSpc>
                <a:spcPct val="120000"/>
              </a:lnSpc>
              <a:buFont typeface="Arial"/>
              <a:buChar char="•"/>
            </a:pPr>
            <a:r>
              <a:rPr lang="pl-PL" sz="1400" dirty="0">
                <a:latin typeface="Corbel" charset="0"/>
                <a:ea typeface="Corbel" charset="0"/>
                <a:cs typeface="Corbel" charset="0"/>
              </a:rPr>
              <a:t>wykorzystanie instrumentów rynków finansowych, zwłaszcza rynków międzynarodowych</a:t>
            </a:r>
          </a:p>
          <a:p>
            <a:pPr marL="288000" indent="-285750">
              <a:lnSpc>
                <a:spcPct val="120000"/>
              </a:lnSpc>
              <a:buFont typeface="Arial"/>
              <a:buChar char="•"/>
            </a:pPr>
            <a:r>
              <a:rPr lang="pl-PL" sz="1400" dirty="0">
                <a:latin typeface="Corbel" charset="0"/>
                <a:ea typeface="Corbel" charset="0"/>
                <a:cs typeface="Corbel" charset="0"/>
              </a:rPr>
              <a:t>podatki w przedsiębiorstwie, zwłaszcza w obrocie międzynarodowym</a:t>
            </a:r>
          </a:p>
          <a:p>
            <a:pPr marL="288000" indent="-285750">
              <a:lnSpc>
                <a:spcPct val="120000"/>
              </a:lnSpc>
              <a:buFont typeface="Arial"/>
              <a:buChar char="•"/>
            </a:pPr>
            <a:r>
              <a:rPr lang="pl-PL" sz="1400" dirty="0">
                <a:latin typeface="Corbel" charset="0"/>
                <a:ea typeface="Corbel" charset="0"/>
                <a:cs typeface="Corbel" charset="0"/>
              </a:rPr>
              <a:t>bankowość komercyjna, w tym </a:t>
            </a:r>
            <a:r>
              <a:rPr lang="pl-PL" sz="1400" i="1" dirty="0">
                <a:latin typeface="Corbel" charset="0"/>
                <a:ea typeface="Corbel" charset="0"/>
                <a:cs typeface="Corbel" charset="0"/>
              </a:rPr>
              <a:t>private banking</a:t>
            </a:r>
            <a:endParaRPr lang="pl-PL" sz="1400" dirty="0">
              <a:latin typeface="Corbel" charset="0"/>
              <a:ea typeface="Corbel" charset="0"/>
              <a:cs typeface="Corbel" charset="0"/>
            </a:endParaRPr>
          </a:p>
          <a:p>
            <a:pPr marL="288000" indent="-285750">
              <a:lnSpc>
                <a:spcPct val="120000"/>
              </a:lnSpc>
              <a:buFont typeface="Arial"/>
              <a:buChar char="•"/>
            </a:pPr>
            <a:r>
              <a:rPr lang="pl-PL" sz="1400" dirty="0">
                <a:latin typeface="Corbel" charset="0"/>
                <a:ea typeface="Corbel" charset="0"/>
                <a:cs typeface="Corbel" charset="0"/>
              </a:rPr>
              <a:t>finanse islamskie</a:t>
            </a:r>
          </a:p>
          <a:p>
            <a:pPr marL="288000" indent="-285750">
              <a:lnSpc>
                <a:spcPct val="120000"/>
              </a:lnSpc>
              <a:buFont typeface="Arial"/>
              <a:buChar char="•"/>
            </a:pPr>
            <a:r>
              <a:rPr lang="pl-PL" sz="1400" dirty="0">
                <a:latin typeface="Corbel" charset="0"/>
                <a:ea typeface="Corbel" charset="0"/>
                <a:cs typeface="Corbel" charset="0"/>
              </a:rPr>
              <a:t>centra finansowe </a:t>
            </a:r>
            <a:r>
              <a:rPr lang="pl-PL" sz="1400" i="1" dirty="0">
                <a:latin typeface="Corbel" charset="0"/>
                <a:ea typeface="Corbel" charset="0"/>
                <a:cs typeface="Corbel" charset="0"/>
              </a:rPr>
              <a:t>offshore</a:t>
            </a:r>
          </a:p>
          <a:p>
            <a:pPr marL="288000" indent="-285750">
              <a:lnSpc>
                <a:spcPct val="120000"/>
              </a:lnSpc>
              <a:buFont typeface="Arial"/>
              <a:buChar char="•"/>
            </a:pPr>
            <a:r>
              <a:rPr lang="pl-PL" sz="1400" dirty="0">
                <a:latin typeface="Corbel" charset="0"/>
                <a:ea typeface="Corbel" charset="0"/>
                <a:cs typeface="Corbel" charset="0"/>
              </a:rPr>
              <a:t>międzynarodowe organizacje finansowe</a:t>
            </a:r>
          </a:p>
          <a:p>
            <a:pPr marL="288000" indent="-285750">
              <a:lnSpc>
                <a:spcPct val="120000"/>
              </a:lnSpc>
              <a:buFont typeface="Arial"/>
              <a:buChar char="•"/>
            </a:pPr>
            <a:r>
              <a:rPr lang="pl-PL" sz="1400" dirty="0">
                <a:latin typeface="Corbel" charset="0"/>
                <a:ea typeface="Corbel" charset="0"/>
                <a:cs typeface="Corbel" charset="0"/>
              </a:rPr>
              <a:t>cele, funkcje i instrumenty banków centralnych</a:t>
            </a:r>
          </a:p>
          <a:p>
            <a:pPr marL="288000" indent="-285750">
              <a:lnSpc>
                <a:spcPct val="120000"/>
              </a:lnSpc>
              <a:buFont typeface="Arial"/>
              <a:buChar char="•"/>
            </a:pPr>
            <a:r>
              <a:rPr lang="pl-PL" sz="1400" dirty="0">
                <a:latin typeface="Corbel" charset="0"/>
                <a:ea typeface="Corbel" charset="0"/>
                <a:cs typeface="Corbel" charset="0"/>
              </a:rPr>
              <a:t>polityka pieniężna</a:t>
            </a:r>
            <a:endParaRPr lang="pl-PL" sz="1400" b="1" dirty="0">
              <a:latin typeface="Corbel" charset="0"/>
              <a:ea typeface="Corbel" charset="0"/>
              <a:cs typeface="Corbel" charset="0"/>
            </a:endParaRPr>
          </a:p>
          <a:p>
            <a:pPr marL="288000" indent="-285750">
              <a:lnSpc>
                <a:spcPct val="120000"/>
              </a:lnSpc>
              <a:buFont typeface="Arial"/>
              <a:buChar char="•"/>
            </a:pPr>
            <a:r>
              <a:rPr lang="pl-PL" sz="1400" dirty="0">
                <a:latin typeface="Corbel" charset="0"/>
                <a:ea typeface="Corbel" charset="0"/>
                <a:cs typeface="Corbel" charset="0"/>
              </a:rPr>
              <a:t>pranie brudnych pieniędzy</a:t>
            </a:r>
          </a:p>
          <a:p>
            <a:pPr marL="288000" indent="-285750">
              <a:lnSpc>
                <a:spcPct val="120000"/>
              </a:lnSpc>
              <a:buFont typeface="Arial"/>
              <a:buChar char="•"/>
            </a:pPr>
            <a:r>
              <a:rPr lang="pl-PL" sz="1400" dirty="0">
                <a:latin typeface="Corbel" charset="0"/>
                <a:ea typeface="Corbel" charset="0"/>
                <a:cs typeface="Corbel" charset="0"/>
              </a:rPr>
              <a:t>budżet; nadwyżki i deficyty budżetowe</a:t>
            </a:r>
          </a:p>
          <a:p>
            <a:pPr marL="288000" indent="-285750">
              <a:lnSpc>
                <a:spcPct val="120000"/>
              </a:lnSpc>
              <a:buFont typeface="Arial"/>
              <a:buChar char="•"/>
            </a:pPr>
            <a:r>
              <a:rPr lang="pl-PL" sz="1400" dirty="0">
                <a:latin typeface="Corbel" charset="0"/>
                <a:ea typeface="Corbel" charset="0"/>
                <a:cs typeface="Corbel" charset="0"/>
              </a:rPr>
              <a:t>instrumenty popierania eksportu</a:t>
            </a:r>
          </a:p>
          <a:p>
            <a:pPr marL="288000" indent="-285750">
              <a:lnSpc>
                <a:spcPct val="120000"/>
              </a:lnSpc>
              <a:buFont typeface="Arial"/>
              <a:buChar char="•"/>
            </a:pPr>
            <a:r>
              <a:rPr lang="pl-PL" sz="1400" dirty="0">
                <a:latin typeface="Corbel" charset="0"/>
                <a:ea typeface="Corbel" charset="0"/>
                <a:cs typeface="Corbel" charset="0"/>
              </a:rPr>
              <a:t>integracja walutowa</a:t>
            </a:r>
          </a:p>
          <a:p>
            <a:pPr marL="288000" indent="-285750">
              <a:lnSpc>
                <a:spcPct val="120000"/>
              </a:lnSpc>
              <a:buFont typeface="Wingdings" charset="2"/>
              <a:buChar char="Ø"/>
            </a:pPr>
            <a:r>
              <a:rPr lang="pl-PL" sz="1400" dirty="0">
                <a:latin typeface="Corbel" charset="0"/>
                <a:ea typeface="Corbel" charset="0"/>
                <a:cs typeface="Corbel" charset="0"/>
              </a:rPr>
              <a:t>więcej na </a:t>
            </a:r>
            <a:r>
              <a:rPr lang="pl-PL" sz="1400" dirty="0">
                <a:latin typeface="Corbel" charset="0"/>
                <a:ea typeface="Corbel" charset="0"/>
                <a:cs typeface="Corbel" charset="0"/>
                <a:hlinkClick r:id="rId2"/>
              </a:rPr>
              <a:t>www.karwowski.edu.pl</a:t>
            </a:r>
            <a:r>
              <a:rPr lang="pl-PL" sz="1400" dirty="0">
                <a:latin typeface="Corbel" charset="0"/>
                <a:ea typeface="Corbel" charset="0"/>
                <a:cs typeface="Corbel" charset="0"/>
              </a:rPr>
              <a:t> 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1259632" y="2636912"/>
            <a:ext cx="900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Zdjęcie </a:t>
            </a:r>
          </a:p>
        </p:txBody>
      </p:sp>
      <p:pic>
        <p:nvPicPr>
          <p:cNvPr id="4" name="Picture 3" descr="2016-11-05 08.44.07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9509" y="2532893"/>
            <a:ext cx="3739852" cy="280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868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 idx="4294967295"/>
          </p:nvPr>
        </p:nvSpPr>
        <p:spPr>
          <a:xfrm>
            <a:off x="134800" y="48876"/>
            <a:ext cx="8037600" cy="743124"/>
          </a:xfrm>
        </p:spPr>
        <p:txBody>
          <a:bodyPr>
            <a:normAutofit/>
          </a:bodyPr>
          <a:lstStyle/>
          <a:p>
            <a:pPr algn="l"/>
            <a:r>
              <a:rPr lang="pl-PL" sz="3000" b="1" spc="1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ea typeface="Corbel" charset="0"/>
                <a:cs typeface="Corbel" charset="0"/>
              </a:rPr>
              <a:t>KIERUNEK FINANSE I RACHUNKOWOŚĆ</a:t>
            </a:r>
          </a:p>
        </p:txBody>
      </p:sp>
      <p:sp>
        <p:nvSpPr>
          <p:cNvPr id="15" name="Symbol zastępczy zawartości 2"/>
          <p:cNvSpPr>
            <a:spLocks noGrp="1"/>
          </p:cNvSpPr>
          <p:nvPr>
            <p:ph idx="4294967295"/>
          </p:nvPr>
        </p:nvSpPr>
        <p:spPr>
          <a:xfrm>
            <a:off x="539088" y="1268760"/>
            <a:ext cx="8363272" cy="576064"/>
          </a:xfrm>
        </p:spPr>
        <p:txBody>
          <a:bodyPr>
            <a:normAutofit/>
          </a:bodyPr>
          <a:lstStyle/>
          <a:p>
            <a:pPr indent="-396000">
              <a:spcBef>
                <a:spcPts val="0"/>
              </a:spcBef>
              <a:spcAft>
                <a:spcPts val="1800"/>
              </a:spcAft>
              <a:buClr>
                <a:srgbClr val="A4002E"/>
              </a:buClr>
              <a:buSzPct val="80000"/>
              <a:buNone/>
            </a:pPr>
            <a:r>
              <a:rPr lang="pl-PL" sz="2400" b="1" dirty="0">
                <a:solidFill>
                  <a:srgbClr val="A4002E"/>
                </a:solidFill>
                <a:latin typeface="Corbel" panose="020B0503020204020204" pitchFamily="34" charset="0"/>
                <a:ea typeface="Corbel" charset="0"/>
                <a:cs typeface="Corbel" charset="0"/>
              </a:rPr>
              <a:t>dr hab. prof. UE Bogusław Półtorak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4211960" y="1988840"/>
            <a:ext cx="4392488" cy="36724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9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4002E"/>
              </a:buClr>
              <a:buSzPct val="80000"/>
              <a:tabLst/>
              <a:defRPr/>
            </a:pPr>
            <a:r>
              <a:rPr lang="pl-PL" sz="1900" b="1" dirty="0">
                <a:latin typeface="Corbel" charset="0"/>
                <a:ea typeface="Corbel" charset="0"/>
                <a:cs typeface="Corbel" charset="0"/>
              </a:rPr>
              <a:t>Zakres tematyczny seminarium</a:t>
            </a:r>
          </a:p>
          <a:p>
            <a:pPr marL="285750" indent="-285750">
              <a:spcBef>
                <a:spcPts val="0"/>
              </a:spcBef>
              <a:buFont typeface="Arial"/>
              <a:buChar char="•"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produkty i usługi bankowe</a:t>
            </a:r>
          </a:p>
          <a:p>
            <a:pPr marL="285750" indent="-285750">
              <a:spcBef>
                <a:spcPts val="0"/>
              </a:spcBef>
              <a:buFont typeface="Arial"/>
              <a:buChar char="•"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finanse banków i kas oszczędnościowo-kredytowych</a:t>
            </a:r>
          </a:p>
          <a:p>
            <a:pPr marL="285750" indent="-285750">
              <a:spcBef>
                <a:spcPts val="0"/>
              </a:spcBef>
              <a:buFont typeface="Arial"/>
              <a:buChar char="•"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doradztwo finansowe</a:t>
            </a:r>
          </a:p>
          <a:p>
            <a:pPr marL="285750" indent="-285750">
              <a:spcBef>
                <a:spcPts val="0"/>
              </a:spcBef>
              <a:buFont typeface="Arial"/>
              <a:buChar char="•"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pośrednictwo finansowe</a:t>
            </a:r>
          </a:p>
          <a:p>
            <a:pPr marL="285750" indent="-285750">
              <a:spcBef>
                <a:spcPts val="0"/>
              </a:spcBef>
              <a:buFont typeface="Arial"/>
              <a:buChar char="•"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bankowość hipoteczna</a:t>
            </a:r>
          </a:p>
          <a:p>
            <a:pPr marL="285750" indent="-285750">
              <a:spcBef>
                <a:spcPts val="0"/>
              </a:spcBef>
              <a:buFont typeface="Arial"/>
              <a:buChar char="•"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kredyty mieszkaniowe</a:t>
            </a:r>
          </a:p>
          <a:p>
            <a:pPr marL="285750" indent="-285750">
              <a:spcBef>
                <a:spcPts val="0"/>
              </a:spcBef>
              <a:buFont typeface="Arial"/>
              <a:buChar char="•"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inwestowanie w nieruchomości</a:t>
            </a:r>
          </a:p>
          <a:p>
            <a:pPr marL="285750" indent="-285750">
              <a:spcBef>
                <a:spcPts val="0"/>
              </a:spcBef>
              <a:buFont typeface="Arial"/>
              <a:buChar char="•"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bankowość korporacyjna</a:t>
            </a:r>
          </a:p>
          <a:p>
            <a:pPr marL="285750" indent="-285750">
              <a:spcBef>
                <a:spcPts val="0"/>
              </a:spcBef>
              <a:buFont typeface="Arial"/>
              <a:buChar char="•"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bankowość inwestycyjna</a:t>
            </a:r>
          </a:p>
          <a:p>
            <a:pPr marL="285750" indent="-285750">
              <a:spcBef>
                <a:spcPts val="0"/>
              </a:spcBef>
              <a:buFont typeface="Arial"/>
              <a:buChar char="•"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rynki finansowe</a:t>
            </a:r>
          </a:p>
          <a:p>
            <a:pPr marL="285750" indent="-285750">
              <a:spcBef>
                <a:spcPts val="0"/>
              </a:spcBef>
              <a:buFont typeface="Arial"/>
              <a:buChar char="•"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rynki nieruchomości</a:t>
            </a:r>
          </a:p>
          <a:p>
            <a:pPr marL="285750" indent="-285750">
              <a:spcBef>
                <a:spcPts val="0"/>
              </a:spcBef>
              <a:buFont typeface="Arial"/>
              <a:buChar char="•"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zarządzanie wierzytelnościami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1259632" y="2636912"/>
            <a:ext cx="900759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x-none" dirty="0"/>
              <a:t>Zdjęcie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5" y="2032950"/>
            <a:ext cx="2543700" cy="339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927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 idx="4294967295"/>
          </p:nvPr>
        </p:nvSpPr>
        <p:spPr>
          <a:xfrm>
            <a:off x="134800" y="48876"/>
            <a:ext cx="8037600" cy="743124"/>
          </a:xfrm>
        </p:spPr>
        <p:txBody>
          <a:bodyPr>
            <a:normAutofit/>
          </a:bodyPr>
          <a:lstStyle/>
          <a:p>
            <a:pPr algn="l"/>
            <a:r>
              <a:rPr lang="pl-PL" sz="3000" b="1" spc="1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ea typeface="Corbel" charset="0"/>
                <a:cs typeface="Corbel" charset="0"/>
              </a:rPr>
              <a:t>KIERUNEK FINANSE I RACHUNKOWOŚĆ</a:t>
            </a:r>
          </a:p>
        </p:txBody>
      </p:sp>
      <p:sp>
        <p:nvSpPr>
          <p:cNvPr id="15" name="Symbol zastępczy zawartości 2"/>
          <p:cNvSpPr>
            <a:spLocks noGrp="1"/>
          </p:cNvSpPr>
          <p:nvPr>
            <p:ph idx="4294967295"/>
          </p:nvPr>
        </p:nvSpPr>
        <p:spPr>
          <a:xfrm>
            <a:off x="539088" y="1268760"/>
            <a:ext cx="8363272" cy="576064"/>
          </a:xfrm>
        </p:spPr>
        <p:txBody>
          <a:bodyPr>
            <a:normAutofit/>
          </a:bodyPr>
          <a:lstStyle/>
          <a:p>
            <a:pPr indent="-396000">
              <a:spcBef>
                <a:spcPts val="0"/>
              </a:spcBef>
              <a:spcAft>
                <a:spcPts val="1800"/>
              </a:spcAft>
              <a:buClr>
                <a:srgbClr val="A4002E"/>
              </a:buClr>
              <a:buSzPct val="80000"/>
              <a:buNone/>
            </a:pPr>
            <a:r>
              <a:rPr lang="pl-PL" sz="2400" b="1" dirty="0">
                <a:solidFill>
                  <a:srgbClr val="A4002E"/>
                </a:solidFill>
                <a:latin typeface="Corbel" panose="020B0503020204020204" pitchFamily="34" charset="0"/>
                <a:ea typeface="Corbel" charset="0"/>
                <a:cs typeface="Corbel" charset="0"/>
              </a:rPr>
              <a:t>dr hab. prof. UE  Jacek Uchman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4211960" y="1988840"/>
            <a:ext cx="4392488" cy="367240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9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4002E"/>
              </a:buClr>
              <a:buSzPct val="80000"/>
              <a:tabLst/>
              <a:defRPr/>
            </a:pPr>
            <a:r>
              <a:rPr lang="pl-PL" sz="1900" b="1" dirty="0">
                <a:latin typeface="Corbel" charset="0"/>
                <a:ea typeface="Corbel" charset="0"/>
                <a:cs typeface="Corbel" charset="0"/>
              </a:rPr>
              <a:t>Zakres tematyczny seminarium</a:t>
            </a:r>
          </a:p>
          <a:p>
            <a:pPr marL="285750" indent="-285750">
              <a:spcBef>
                <a:spcPts val="0"/>
              </a:spcBef>
              <a:buFont typeface="Arial"/>
              <a:buChar char="•"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finansowanie podmiotów gospodarczych</a:t>
            </a:r>
          </a:p>
          <a:p>
            <a:pPr marL="285750" indent="-285750">
              <a:spcBef>
                <a:spcPts val="0"/>
              </a:spcBef>
              <a:buFont typeface="Arial"/>
              <a:buChar char="•"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analiza i ocena finansowa podmiotów gospodarczych</a:t>
            </a:r>
          </a:p>
          <a:p>
            <a:pPr marL="285750" indent="-285750">
              <a:spcBef>
                <a:spcPts val="0"/>
              </a:spcBef>
              <a:buFont typeface="Arial"/>
              <a:buChar char="•"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struktura kapitału i polityka dywidend spółek</a:t>
            </a:r>
          </a:p>
          <a:p>
            <a:pPr marL="285750" indent="-285750">
              <a:spcBef>
                <a:spcPts val="0"/>
              </a:spcBef>
              <a:buFont typeface="Arial"/>
              <a:buChar char="•"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łączenie podmiotów gospodarczych</a:t>
            </a:r>
          </a:p>
          <a:p>
            <a:pPr marL="285750" indent="-285750">
              <a:spcBef>
                <a:spcPts val="0"/>
              </a:spcBef>
              <a:buFont typeface="Arial"/>
              <a:buChar char="•"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nadzór i ład korporacyjny</a:t>
            </a:r>
          </a:p>
          <a:p>
            <a:pPr marL="285750" indent="-285750">
              <a:spcBef>
                <a:spcPts val="0"/>
              </a:spcBef>
              <a:buFont typeface="Arial"/>
              <a:buChar char="•"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rynek finansowy a przedsiębiorstwo, mechanizmy oddziaływania</a:t>
            </a:r>
          </a:p>
          <a:p>
            <a:pPr marL="285750" indent="-285750">
              <a:spcBef>
                <a:spcPts val="0"/>
              </a:spcBef>
              <a:buFont typeface="Arial"/>
              <a:buChar char="•"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systemy podatkowe, daniny fiskalne</a:t>
            </a:r>
          </a:p>
          <a:p>
            <a:pPr marL="285750" indent="-285750">
              <a:spcBef>
                <a:spcPts val="0"/>
              </a:spcBef>
              <a:buFont typeface="Arial"/>
              <a:buChar char="•"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opodatkowanie podmiotów gospodarczych</a:t>
            </a:r>
          </a:p>
          <a:p>
            <a:pPr marL="285750" indent="-285750">
              <a:spcBef>
                <a:spcPts val="0"/>
              </a:spcBef>
              <a:buFont typeface="Arial"/>
              <a:buChar char="•"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opodatkowanie w układzie międzynarodowym</a:t>
            </a:r>
          </a:p>
          <a:p>
            <a:pPr marL="285750" indent="-285750">
              <a:spcBef>
                <a:spcPts val="0"/>
              </a:spcBef>
              <a:buFont typeface="Arial"/>
              <a:buChar char="•"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wycena przedsiębiorstwa</a:t>
            </a:r>
          </a:p>
          <a:p>
            <a:pPr marL="285750" indent="-285750">
              <a:spcBef>
                <a:spcPts val="0"/>
              </a:spcBef>
              <a:buFont typeface="Arial"/>
              <a:buChar char="•"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decyzje finansowe i inwestycyjne podmiotów gospodarczych w skali krajowej i międzynarodowej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1259632" y="2636912"/>
            <a:ext cx="900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Zdjęcie </a:t>
            </a:r>
          </a:p>
        </p:txBody>
      </p:sp>
      <p:pic>
        <p:nvPicPr>
          <p:cNvPr id="6" name="Picture 5" descr="C:\Users\jn62\Pictures\CIMG57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67"/>
          <a:stretch>
            <a:fillRect/>
          </a:stretch>
        </p:blipFill>
        <p:spPr bwMode="auto">
          <a:xfrm>
            <a:off x="573120" y="2132856"/>
            <a:ext cx="2774744" cy="337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944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 idx="4294967295"/>
          </p:nvPr>
        </p:nvSpPr>
        <p:spPr>
          <a:xfrm>
            <a:off x="134800" y="48876"/>
            <a:ext cx="8037600" cy="743124"/>
          </a:xfrm>
        </p:spPr>
        <p:txBody>
          <a:bodyPr>
            <a:normAutofit/>
          </a:bodyPr>
          <a:lstStyle/>
          <a:p>
            <a:pPr algn="l"/>
            <a:r>
              <a:rPr lang="pl-PL" sz="3000" b="1" spc="1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ea typeface="Corbel" charset="0"/>
                <a:cs typeface="Corbel" charset="0"/>
              </a:rPr>
              <a:t>KIERUNEK FINANSE I RACHUNKOWOŚĆ</a:t>
            </a:r>
          </a:p>
        </p:txBody>
      </p:sp>
      <p:sp>
        <p:nvSpPr>
          <p:cNvPr id="15" name="Symbol zastępczy zawartości 2"/>
          <p:cNvSpPr>
            <a:spLocks noGrp="1"/>
          </p:cNvSpPr>
          <p:nvPr>
            <p:ph idx="4294967295"/>
          </p:nvPr>
        </p:nvSpPr>
        <p:spPr>
          <a:xfrm>
            <a:off x="539088" y="1268760"/>
            <a:ext cx="8363272" cy="576064"/>
          </a:xfrm>
        </p:spPr>
        <p:txBody>
          <a:bodyPr>
            <a:normAutofit/>
          </a:bodyPr>
          <a:lstStyle/>
          <a:p>
            <a:pPr indent="-396000">
              <a:spcBef>
                <a:spcPts val="0"/>
              </a:spcBef>
              <a:spcAft>
                <a:spcPts val="1800"/>
              </a:spcAft>
              <a:buClr>
                <a:srgbClr val="A4002E"/>
              </a:buClr>
              <a:buSzPct val="80000"/>
              <a:buNone/>
            </a:pPr>
            <a:r>
              <a:rPr lang="pl-PL" sz="2400" b="1" dirty="0">
                <a:solidFill>
                  <a:srgbClr val="A4002E"/>
                </a:solidFill>
                <a:latin typeface="Corbel" panose="020B0503020204020204" pitchFamily="34" charset="0"/>
                <a:ea typeface="Corbel" charset="0"/>
                <a:cs typeface="Corbel" charset="0"/>
              </a:rPr>
              <a:t>prof. zw. dr hab. Paweł Dittmann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4211960" y="1988840"/>
            <a:ext cx="4392488" cy="36724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9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4002E"/>
              </a:buClr>
              <a:buSzPct val="80000"/>
              <a:tabLst/>
              <a:defRPr/>
            </a:pPr>
            <a:r>
              <a:rPr lang="pl-PL" sz="1900" b="1" dirty="0">
                <a:latin typeface="Corbel" charset="0"/>
                <a:ea typeface="Corbel" charset="0"/>
                <a:cs typeface="Corbel" charset="0"/>
              </a:rPr>
              <a:t>Zakres tematyczny seminarium</a:t>
            </a:r>
          </a:p>
          <a:p>
            <a:pPr marL="285750" indent="-285750">
              <a:buFont typeface="Arial"/>
              <a:buChar char="•"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rynek nieruchomości</a:t>
            </a:r>
          </a:p>
          <a:p>
            <a:pPr marL="285750" indent="-285750">
              <a:buFont typeface="Arial"/>
              <a:buChar char="•"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giełdy papierów wartościowych i towarowe </a:t>
            </a:r>
          </a:p>
          <a:p>
            <a:pPr marL="285750" indent="-285750">
              <a:buFont typeface="Arial"/>
              <a:buChar char="•"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analiza finansowa w przedsiębiorstwie</a:t>
            </a:r>
          </a:p>
          <a:p>
            <a:pPr marL="285750" indent="-285750">
              <a:buFont typeface="Arial"/>
              <a:buChar char="•"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kondycja finansowa branż i przedsiębiorstw</a:t>
            </a:r>
          </a:p>
          <a:p>
            <a:pPr marL="285750" indent="-285750">
              <a:buFont typeface="Arial"/>
              <a:buChar char="•"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systemy wczesnego ostrzegania</a:t>
            </a:r>
          </a:p>
          <a:p>
            <a:pPr marL="285750" indent="-285750">
              <a:buFont typeface="Arial"/>
              <a:buChar char="•"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prognozowanie popytu w przedsiębiorstwie</a:t>
            </a:r>
          </a:p>
          <a:p>
            <a:pPr marL="285750" indent="-285750">
              <a:buFont typeface="Arial"/>
              <a:buChar char="•"/>
            </a:pPr>
            <a:r>
              <a:rPr lang="pl-PL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prognozowanie finansowe w przedsiębiorstwie</a:t>
            </a:r>
          </a:p>
          <a:p>
            <a:pPr marL="285750" indent="-285750">
              <a:buFont typeface="Arial"/>
              <a:buChar char="•"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prognozowanie popytu na produkty instytucji finansowych</a:t>
            </a:r>
          </a:p>
          <a:p>
            <a:pPr marL="342900" marR="0" lvl="0" indent="-39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4002E"/>
              </a:buClr>
              <a:buSzPct val="80000"/>
              <a:buFont typeface="Wingdings" pitchFamily="2" charset="2"/>
              <a:buChar char="l"/>
              <a:tabLst/>
              <a:defRPr/>
            </a:pPr>
            <a:endParaRPr lang="pl-PL" dirty="0"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259632" y="2636912"/>
            <a:ext cx="900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Zdjęcie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060847"/>
            <a:ext cx="2736304" cy="352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936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 idx="4294967295"/>
          </p:nvPr>
        </p:nvSpPr>
        <p:spPr>
          <a:xfrm>
            <a:off x="134800" y="48876"/>
            <a:ext cx="8037600" cy="743124"/>
          </a:xfrm>
        </p:spPr>
        <p:txBody>
          <a:bodyPr>
            <a:normAutofit/>
          </a:bodyPr>
          <a:lstStyle/>
          <a:p>
            <a:pPr algn="l"/>
            <a:r>
              <a:rPr lang="pl-PL" sz="3000" b="1" spc="1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ea typeface="Corbel" charset="0"/>
                <a:cs typeface="Corbel" charset="0"/>
              </a:rPr>
              <a:t>KIERUNEK FINANSE I RACHUNKOWOŚĆ</a:t>
            </a:r>
          </a:p>
        </p:txBody>
      </p:sp>
      <p:sp>
        <p:nvSpPr>
          <p:cNvPr id="15" name="Symbol zastępczy zawartości 2"/>
          <p:cNvSpPr>
            <a:spLocks noGrp="1"/>
          </p:cNvSpPr>
          <p:nvPr>
            <p:ph idx="4294967295"/>
          </p:nvPr>
        </p:nvSpPr>
        <p:spPr>
          <a:xfrm>
            <a:off x="539088" y="1268760"/>
            <a:ext cx="8363272" cy="576064"/>
          </a:xfrm>
        </p:spPr>
        <p:txBody>
          <a:bodyPr>
            <a:normAutofit/>
          </a:bodyPr>
          <a:lstStyle/>
          <a:p>
            <a:pPr indent="-396000">
              <a:spcBef>
                <a:spcPts val="0"/>
              </a:spcBef>
              <a:spcAft>
                <a:spcPts val="1800"/>
              </a:spcAft>
              <a:buClr>
                <a:srgbClr val="A4002E"/>
              </a:buClr>
              <a:buSzPct val="80000"/>
              <a:buNone/>
            </a:pPr>
            <a:r>
              <a:rPr lang="pl-PL" sz="2400" b="1" dirty="0">
                <a:solidFill>
                  <a:srgbClr val="A4002E"/>
                </a:solidFill>
                <a:latin typeface="Corbel" panose="020B0503020204020204" pitchFamily="34" charset="0"/>
                <a:ea typeface="Corbel" charset="0"/>
                <a:cs typeface="Corbel" charset="0"/>
              </a:rPr>
              <a:t>dr hab. prof. UE Ireneusz </a:t>
            </a:r>
            <a:r>
              <a:rPr lang="pl-PL" sz="2400" b="1" dirty="0" err="1">
                <a:solidFill>
                  <a:srgbClr val="A4002E"/>
                </a:solidFill>
                <a:latin typeface="Corbel" panose="020B0503020204020204" pitchFamily="34" charset="0"/>
                <a:ea typeface="Corbel" charset="0"/>
                <a:cs typeface="Corbel" charset="0"/>
              </a:rPr>
              <a:t>Kuropka</a:t>
            </a:r>
            <a:r>
              <a:rPr lang="pl-PL" sz="2400" b="1" dirty="0">
                <a:solidFill>
                  <a:srgbClr val="A4002E"/>
                </a:solidFill>
                <a:latin typeface="Corbel" panose="020B0503020204020204" pitchFamily="34" charset="0"/>
                <a:ea typeface="Corbel" charset="0"/>
                <a:cs typeface="Corbel" charset="0"/>
              </a:rPr>
              <a:t> 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4211960" y="1988840"/>
            <a:ext cx="4392488" cy="36724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9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4002E"/>
              </a:buClr>
              <a:buSzPct val="80000"/>
              <a:tabLst/>
              <a:defRPr/>
            </a:pPr>
            <a:r>
              <a:rPr lang="pl-PL" sz="1900" b="1" dirty="0">
                <a:latin typeface="Corbel" charset="0"/>
                <a:ea typeface="Corbel" charset="0"/>
                <a:cs typeface="Corbel" charset="0"/>
              </a:rPr>
              <a:t>Zakres tematyczny seminarium</a:t>
            </a:r>
          </a:p>
          <a:p>
            <a:pPr marL="285750" indent="-285750">
              <a:buFont typeface="Arial"/>
              <a:buChar char="•"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prognozowanie popytu na produkty instytucji finansowych</a:t>
            </a:r>
          </a:p>
          <a:p>
            <a:pPr marL="285750" indent="-285750">
              <a:buFont typeface="Arial"/>
              <a:buChar char="•"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analiza i prognozowanie zjawisk makroekonomicznych</a:t>
            </a:r>
          </a:p>
          <a:p>
            <a:pPr marL="285750" indent="-285750">
              <a:buFont typeface="Arial"/>
              <a:buChar char="•"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analiza techniczna i fundamentalna</a:t>
            </a:r>
          </a:p>
          <a:p>
            <a:pPr marL="285750" indent="-285750">
              <a:buFont typeface="Arial"/>
              <a:buChar char="•"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budowa ratingów instytucji finansowych, branż</a:t>
            </a:r>
          </a:p>
          <a:p>
            <a:pPr marL="285750" indent="-285750">
              <a:buFont typeface="Arial"/>
              <a:buChar char="•"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ocena kondycji ekonomiczno-finansowej firmy</a:t>
            </a:r>
          </a:p>
          <a:p>
            <a:pPr marL="285750" indent="-285750">
              <a:buFont typeface="Arial"/>
              <a:buChar char="•"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prognozowanie zagrożenia upadłością</a:t>
            </a:r>
          </a:p>
          <a:p>
            <a:pPr marL="285750" indent="-285750">
              <a:buFont typeface="Arial"/>
              <a:buChar char="•"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modelowanie i prognozowanie sprzedaży</a:t>
            </a:r>
          </a:p>
          <a:p>
            <a:pPr marL="285750" indent="-285750">
              <a:buFont typeface="Arial"/>
              <a:buChar char="•"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dobrobyt, warunki i poziom życia</a:t>
            </a:r>
          </a:p>
          <a:p>
            <a:pPr marL="285750" indent="-285750">
              <a:buFont typeface="Arial"/>
              <a:buChar char="•"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analiza budżetów gospodarstw domowych</a:t>
            </a:r>
          </a:p>
          <a:p>
            <a:pPr marL="285750" indent="-285750">
              <a:buFont typeface="Arial"/>
              <a:buChar char="•"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analiza i modelowanie procesów ludnościowych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1259632" y="2636912"/>
            <a:ext cx="900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Zdjęcie </a:t>
            </a:r>
          </a:p>
        </p:txBody>
      </p:sp>
      <p:pic>
        <p:nvPicPr>
          <p:cNvPr id="6" name="Obraz 5" descr="zdj_por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2952328" cy="373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220883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2930</TotalTime>
  <Words>780</Words>
  <Application>Microsoft Office PowerPoint</Application>
  <PresentationFormat>Pokaz na ekranie (4:3)</PresentationFormat>
  <Paragraphs>173</Paragraphs>
  <Slides>14</Slides>
  <Notes>2</Notes>
  <HiddenSlides>1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20" baseType="lpstr">
      <vt:lpstr>Arial</vt:lpstr>
      <vt:lpstr>Calibri</vt:lpstr>
      <vt:lpstr>Corbel</vt:lpstr>
      <vt:lpstr>Times New Roman</vt:lpstr>
      <vt:lpstr>Wingdings</vt:lpstr>
      <vt:lpstr>Motyw pakietu Office</vt:lpstr>
      <vt:lpstr>Prezentacja programu PowerPoint</vt:lpstr>
      <vt:lpstr>KIERUNEK FINANSE I RACHUNKOWOŚĆ</vt:lpstr>
      <vt:lpstr>KIERUNEK FINANSE I RACHUNKOWOŚĆ</vt:lpstr>
      <vt:lpstr>KIERUNEK FINANSE I RACHUNKOWOŚĆ</vt:lpstr>
      <vt:lpstr>KIERUNEK FINANSE I RACHUNKOWOŚĆ</vt:lpstr>
      <vt:lpstr>KIERUNEK FINANSE I RACHUNKOWOŚĆ</vt:lpstr>
      <vt:lpstr>KIERUNEK FINANSE I RACHUNKOWOŚĆ</vt:lpstr>
      <vt:lpstr>KIERUNEK FINANSE I RACHUNKOWOŚĆ</vt:lpstr>
      <vt:lpstr>KIERUNEK FINANSE I RACHUNKOWOŚĆ</vt:lpstr>
      <vt:lpstr>Prezentacja programu PowerPoint</vt:lpstr>
      <vt:lpstr>KIERUNEK FINANSE I RACHUNKOWOŚĆ</vt:lpstr>
      <vt:lpstr>KIERUNEK FINANSE I RACHUNKOWOŚĆ</vt:lpstr>
      <vt:lpstr>KIERUNEK FINANSE I RACHUNKOWOŚĆ</vt:lpstr>
      <vt:lpstr>Prezentacja programu PowerPoint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Sylwia</dc:creator>
  <cp:lastModifiedBy>Inetta</cp:lastModifiedBy>
  <cp:revision>529</cp:revision>
  <dcterms:created xsi:type="dcterms:W3CDTF">2013-10-17T17:02:12Z</dcterms:created>
  <dcterms:modified xsi:type="dcterms:W3CDTF">2018-04-16T09:30:29Z</dcterms:modified>
</cp:coreProperties>
</file>