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80" r:id="rId5"/>
    <p:sldId id="276" r:id="rId6"/>
    <p:sldId id="281" r:id="rId7"/>
    <p:sldId id="278" r:id="rId8"/>
    <p:sldId id="274"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2E"/>
    <a:srgbClr val="EDBE12"/>
    <a:srgbClr val="33CC33"/>
    <a:srgbClr val="DDDDDD"/>
    <a:srgbClr val="5C607A"/>
    <a:srgbClr val="008B2B"/>
    <a:srgbClr val="0C4686"/>
    <a:srgbClr val="3366CC"/>
    <a:srgbClr val="3366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pic>
        <p:nvPicPr>
          <p:cNvPr id="10" name="Obraz 6" descr="brama 19a copy copy.JPG"/>
          <p:cNvPicPr>
            <a:picLocks noChangeAspect="1"/>
          </p:cNvPicPr>
          <p:nvPr userDrawn="1"/>
        </p:nvPicPr>
        <p:blipFill>
          <a:blip r:embed="rId2" cstate="print">
            <a:duotone>
              <a:prstClr val="black"/>
              <a:srgbClr val="3366CC">
                <a:tint val="45000"/>
                <a:satMod val="400000"/>
              </a:srgbClr>
            </a:duotone>
          </a:blip>
          <a:srcRect l="982" r="448"/>
          <a:stretch>
            <a:fillRect/>
          </a:stretch>
        </p:blipFill>
        <p:spPr bwMode="auto">
          <a:xfrm>
            <a:off x="0" y="1989384"/>
            <a:ext cx="9144000" cy="4896000"/>
          </a:xfrm>
          <a:prstGeom prst="rect">
            <a:avLst/>
          </a:prstGeom>
          <a:noFill/>
          <a:ln w="9525">
            <a:noFill/>
            <a:miter lim="800000"/>
            <a:headEnd/>
            <a:tailEnd/>
          </a:ln>
        </p:spPr>
      </p:pic>
      <p:pic>
        <p:nvPicPr>
          <p:cNvPr id="12" name="Obraz 8" descr="logo poziom.wmf"/>
          <p:cNvPicPr>
            <a:picLocks noChangeAspect="1"/>
          </p:cNvPicPr>
          <p:nvPr userDrawn="1"/>
        </p:nvPicPr>
        <p:blipFill>
          <a:blip r:embed="rId3" cstate="print"/>
          <a:srcRect/>
          <a:stretch>
            <a:fillRect/>
          </a:stretch>
        </p:blipFill>
        <p:spPr bwMode="auto">
          <a:xfrm>
            <a:off x="214344" y="265730"/>
            <a:ext cx="5703106" cy="1440000"/>
          </a:xfrm>
          <a:prstGeom prst="rect">
            <a:avLst/>
          </a:prstGeom>
          <a:noFill/>
          <a:ln w="9525">
            <a:noFill/>
            <a:miter lim="800000"/>
            <a:headEnd/>
            <a:tailEnd/>
          </a:ln>
        </p:spPr>
      </p:pic>
      <p:sp>
        <p:nvSpPr>
          <p:cNvPr id="13" name="Prostokąt 12"/>
          <p:cNvSpPr/>
          <p:nvPr userDrawn="1"/>
        </p:nvSpPr>
        <p:spPr>
          <a:xfrm>
            <a:off x="0" y="1885768"/>
            <a:ext cx="9144000" cy="63500"/>
          </a:xfrm>
          <a:prstGeom prst="rect">
            <a:avLst/>
          </a:prstGeom>
          <a:solidFill>
            <a:srgbClr val="9C04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dirty="0"/>
          </a:p>
        </p:txBody>
      </p:sp>
      <p:sp>
        <p:nvSpPr>
          <p:cNvPr id="5" name="Prostokąt 4"/>
          <p:cNvSpPr/>
          <p:nvPr userDrawn="1"/>
        </p:nvSpPr>
        <p:spPr>
          <a:xfrm>
            <a:off x="4955025" y="1440072"/>
            <a:ext cx="4184543" cy="430887"/>
          </a:xfrm>
          <a:prstGeom prst="rect">
            <a:avLst/>
          </a:prstGeom>
        </p:spPr>
        <p:txBody>
          <a:bodyPr wrap="none">
            <a:spAutoFit/>
          </a:bodyPr>
          <a:lstStyle/>
          <a:p>
            <a:r>
              <a:rPr lang="pl-PL" sz="2200" b="1" dirty="0" smtClean="0">
                <a:solidFill>
                  <a:srgbClr val="A4002E"/>
                </a:solidFill>
              </a:rPr>
              <a:t>WYDZIAŁ NAUK EKONOMICZNYCH</a:t>
            </a:r>
            <a:endParaRPr lang="pl-PL" sz="2200" b="1" dirty="0">
              <a:solidFill>
                <a:srgbClr val="A4002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clrChange>
              <a:clrFrom>
                <a:srgbClr val="231F20"/>
              </a:clrFrom>
              <a:clrTo>
                <a:srgbClr val="231F20">
                  <a:alpha val="0"/>
                </a:srgbClr>
              </a:clrTo>
            </a:clrChange>
          </a:blip>
          <a:srcRect l="9595" r="3370"/>
          <a:stretch>
            <a:fillRect/>
          </a:stretch>
        </p:blipFill>
        <p:spPr bwMode="auto">
          <a:xfrm>
            <a:off x="0" y="828675"/>
            <a:ext cx="9144000" cy="6029325"/>
          </a:xfrm>
          <a:prstGeom prst="rect">
            <a:avLst/>
          </a:prstGeom>
          <a:noFill/>
          <a:ln w="9525">
            <a:noFill/>
            <a:miter lim="800000"/>
            <a:headEnd/>
            <a:tailEnd/>
          </a:ln>
        </p:spPr>
      </p:pic>
      <p:pic>
        <p:nvPicPr>
          <p:cNvPr id="7" name="Picture 4"/>
          <p:cNvPicPr>
            <a:picLocks noChangeArrowheads="1"/>
          </p:cNvPicPr>
          <p:nvPr userDrawn="1"/>
        </p:nvPicPr>
        <p:blipFill>
          <a:blip r:embed="rId3" cstate="print">
            <a:duotone>
              <a:prstClr val="black"/>
              <a:srgbClr val="0C4686">
                <a:tint val="45000"/>
                <a:satMod val="400000"/>
              </a:srgbClr>
            </a:duotone>
          </a:blip>
          <a:srcRect/>
          <a:stretch>
            <a:fillRect/>
          </a:stretch>
        </p:blipFill>
        <p:spPr bwMode="auto">
          <a:xfrm>
            <a:off x="0" y="-27384"/>
            <a:ext cx="9144000" cy="864000"/>
          </a:xfrm>
          <a:prstGeom prst="rect">
            <a:avLst/>
          </a:prstGeom>
          <a:noFill/>
          <a:ln w="9525">
            <a:noFill/>
            <a:miter lim="800000"/>
            <a:headEnd/>
            <a:tailEnd/>
          </a:ln>
        </p:spPr>
      </p:pic>
      <p:pic>
        <p:nvPicPr>
          <p:cNvPr id="6" name="Obraz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559736" y="102984"/>
            <a:ext cx="423750"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rostokąt 9"/>
          <p:cNvSpPr/>
          <p:nvPr userDrawn="1"/>
        </p:nvSpPr>
        <p:spPr>
          <a:xfrm>
            <a:off x="5664474" y="6481705"/>
            <a:ext cx="3457678" cy="369332"/>
          </a:xfrm>
          <a:prstGeom prst="rect">
            <a:avLst/>
          </a:prstGeom>
        </p:spPr>
        <p:txBody>
          <a:bodyPr wrap="none">
            <a:spAutoFit/>
          </a:bodyPr>
          <a:lstStyle/>
          <a:p>
            <a:pPr algn="r"/>
            <a:r>
              <a:rPr lang="pl-PL" b="1" dirty="0" smtClean="0">
                <a:solidFill>
                  <a:srgbClr val="A4002E"/>
                </a:solidFill>
              </a:rPr>
              <a:t>WYDZIAŁ NAUK EKONOMICZNYCH</a:t>
            </a:r>
            <a:endParaRPr lang="pl-PL" b="1" dirty="0">
              <a:solidFill>
                <a:srgbClr val="A4002E"/>
              </a:solidFill>
            </a:endParaRPr>
          </a:p>
        </p:txBody>
      </p:sp>
      <p:sp>
        <p:nvSpPr>
          <p:cNvPr id="11" name="Prostokąt 10"/>
          <p:cNvSpPr/>
          <p:nvPr userDrawn="1"/>
        </p:nvSpPr>
        <p:spPr>
          <a:xfrm>
            <a:off x="0" y="6389836"/>
            <a:ext cx="9144000" cy="63500"/>
          </a:xfrm>
          <a:prstGeom prst="rect">
            <a:avLst/>
          </a:prstGeom>
          <a:solidFill>
            <a:srgbClr val="9C04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dirty="0"/>
          </a:p>
        </p:txBody>
      </p:sp>
      <p:sp>
        <p:nvSpPr>
          <p:cNvPr id="12" name="Prostokąt 11"/>
          <p:cNvSpPr/>
          <p:nvPr userDrawn="1"/>
        </p:nvSpPr>
        <p:spPr>
          <a:xfrm>
            <a:off x="32254" y="6480632"/>
            <a:ext cx="4100738" cy="338554"/>
          </a:xfrm>
          <a:prstGeom prst="rect">
            <a:avLst/>
          </a:prstGeom>
        </p:spPr>
        <p:txBody>
          <a:bodyPr wrap="none">
            <a:spAutoFit/>
          </a:bodyPr>
          <a:lstStyle/>
          <a:p>
            <a:r>
              <a:rPr lang="pl-PL" sz="1600" b="1" dirty="0" smtClean="0">
                <a:solidFill>
                  <a:srgbClr val="A4002E"/>
                </a:solidFill>
              </a:rPr>
              <a:t>Studia II stopnia stacjonarne i niestacjonarne</a:t>
            </a:r>
            <a:endParaRPr lang="pl-PL" sz="1600" b="1" dirty="0">
              <a:solidFill>
                <a:srgbClr val="A4002E"/>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A851B1-EA11-48FC-80ED-59019F8D43B0}" type="slidenum">
              <a:rPr lang="pl-PL" smtClean="0"/>
              <a:pPr/>
              <a:t>‹#›</a:t>
            </a:fld>
            <a:endParaRPr lang="pl-PL" dirty="0"/>
          </a:p>
        </p:txBody>
      </p:sp>
      <p:pic>
        <p:nvPicPr>
          <p:cNvPr id="5" name="Picture 2"/>
          <p:cNvPicPr>
            <a:picLocks noChangeAspect="1" noChangeArrowheads="1"/>
          </p:cNvPicPr>
          <p:nvPr userDrawn="1"/>
        </p:nvPicPr>
        <p:blipFill>
          <a:blip r:embed="rId2" cstate="print">
            <a:clrChange>
              <a:clrFrom>
                <a:srgbClr val="231F20"/>
              </a:clrFrom>
              <a:clrTo>
                <a:srgbClr val="231F20">
                  <a:alpha val="0"/>
                </a:srgbClr>
              </a:clrTo>
            </a:clrChange>
          </a:blip>
          <a:srcRect l="9595" r="3370"/>
          <a:stretch>
            <a:fillRect/>
          </a:stretch>
        </p:blipFill>
        <p:spPr bwMode="auto">
          <a:xfrm>
            <a:off x="0" y="828675"/>
            <a:ext cx="9144000" cy="6029325"/>
          </a:xfrm>
          <a:prstGeom prst="rect">
            <a:avLst/>
          </a:prstGeom>
          <a:noFill/>
          <a:ln w="9525">
            <a:noFill/>
            <a:miter lim="800000"/>
            <a:headEnd/>
            <a:tailEnd/>
          </a:ln>
        </p:spPr>
      </p:pic>
      <p:pic>
        <p:nvPicPr>
          <p:cNvPr id="6" name="Picture 4"/>
          <p:cNvPicPr>
            <a:picLocks noChangeArrowheads="1"/>
          </p:cNvPicPr>
          <p:nvPr userDrawn="1"/>
        </p:nvPicPr>
        <p:blipFill>
          <a:blip r:embed="rId3" cstate="print">
            <a:duotone>
              <a:prstClr val="black"/>
              <a:srgbClr val="0C4686">
                <a:tint val="45000"/>
                <a:satMod val="400000"/>
              </a:srgbClr>
            </a:duotone>
          </a:blip>
          <a:srcRect/>
          <a:stretch>
            <a:fillRect/>
          </a:stretch>
        </p:blipFill>
        <p:spPr bwMode="auto">
          <a:xfrm>
            <a:off x="0" y="-27384"/>
            <a:ext cx="9144000" cy="864000"/>
          </a:xfrm>
          <a:prstGeom prst="rect">
            <a:avLst/>
          </a:prstGeom>
          <a:noFill/>
          <a:ln w="9525">
            <a:noFill/>
            <a:miter lim="800000"/>
            <a:headEnd/>
            <a:tailEnd/>
          </a:ln>
        </p:spPr>
      </p:pic>
      <p:pic>
        <p:nvPicPr>
          <p:cNvPr id="7" name="Obraz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559736" y="102984"/>
            <a:ext cx="423750"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099CAE-6BF0-491B-A55F-F17C054FD4A8}" type="datetimeFigureOut">
              <a:rPr lang="pl-PL" smtClean="0"/>
              <a:pPr/>
              <a:t>2018-04-09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99CAE-6BF0-491B-A55F-F17C054FD4A8}" type="datetimeFigureOut">
              <a:rPr lang="pl-PL" smtClean="0"/>
              <a:pPr/>
              <a:t>2018-04-09</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851B1-EA11-48FC-80ED-59019F8D43B0}"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jpeg"/><Relationship Id="rId7" Type="http://schemas.openxmlformats.org/officeDocument/2006/relationships/hyperlink" Target="http://www.ue.wroc.pl/" TargetMode="Externa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279637" y="2839576"/>
            <a:ext cx="8558882" cy="3323987"/>
          </a:xfrm>
          <a:prstGeom prst="rect">
            <a:avLst/>
          </a:prstGeom>
          <a:noFill/>
        </p:spPr>
        <p:txBody>
          <a:bodyPr wrap="none" rtlCol="0">
            <a:spAutoFit/>
          </a:bodyPr>
          <a:lstStyle/>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Studia II stopnia</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stacjonarne i niestacjonarne</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Kierunek Międzynarodowe Stosunki Gospodarcze</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Specjalność</a:t>
            </a:r>
          </a:p>
          <a:p>
            <a:pPr algn="ctr">
              <a:lnSpc>
                <a:spcPct val="140000"/>
              </a:lnSpc>
            </a:pPr>
            <a:r>
              <a:rPr lang="pl-PL" sz="3000" b="1" spc="120" dirty="0">
                <a:solidFill>
                  <a:srgbClr val="EDBE12"/>
                </a:solidFill>
                <a:effectLst>
                  <a:outerShdw blurRad="38100" dist="38100" dir="2700000" algn="tl">
                    <a:srgbClr val="000000">
                      <a:alpha val="43137"/>
                    </a:srgbClr>
                  </a:outerShdw>
                </a:effectLst>
                <a:cs typeface="Helvetica" pitchFamily="34" charset="0"/>
              </a:rPr>
              <a:t>Logistyka międzynarodowa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idx="4294967295"/>
          </p:nvPr>
        </p:nvSpPr>
        <p:spPr>
          <a:xfrm>
            <a:off x="134800" y="48876"/>
            <a:ext cx="8037600" cy="743124"/>
          </a:xfrm>
        </p:spPr>
        <p:txBody>
          <a:bodyPr>
            <a:normAutofit/>
          </a:bodyPr>
          <a:lstStyle/>
          <a:p>
            <a:pPr algn="l"/>
            <a:r>
              <a:rPr lang="pl-PL" sz="3000" b="1" spc="120" dirty="0">
                <a:solidFill>
                  <a:schemeClr val="bg1"/>
                </a:solidFill>
                <a:effectLst>
                  <a:outerShdw blurRad="38100" dist="38100" dir="2700000" algn="tl">
                    <a:srgbClr val="000000">
                      <a:alpha val="43137"/>
                    </a:srgbClr>
                  </a:outerShdw>
                </a:effectLst>
              </a:rPr>
              <a:t>Logistyka międzynarodowa</a:t>
            </a:r>
          </a:p>
        </p:txBody>
      </p:sp>
      <p:sp>
        <p:nvSpPr>
          <p:cNvPr id="5" name="Prostokąt 4"/>
          <p:cNvSpPr/>
          <p:nvPr/>
        </p:nvSpPr>
        <p:spPr>
          <a:xfrm>
            <a:off x="539552" y="1196752"/>
            <a:ext cx="8136904" cy="3554819"/>
          </a:xfrm>
          <a:prstGeom prst="rect">
            <a:avLst/>
          </a:prstGeom>
        </p:spPr>
        <p:txBody>
          <a:bodyPr wrap="square">
            <a:spAutoFit/>
          </a:bodyPr>
          <a:lstStyle/>
          <a:p>
            <a:pPr algn="just">
              <a:lnSpc>
                <a:spcPct val="150000"/>
              </a:lnSpc>
              <a:spcAft>
                <a:spcPts val="0"/>
              </a:spcAft>
            </a:pPr>
            <a:r>
              <a:rPr lang="pl-PL" sz="2400" b="1" dirty="0">
                <a:solidFill>
                  <a:srgbClr val="A4002E"/>
                </a:solidFill>
                <a:ea typeface="Times New Roman" panose="02020603050405020304" pitchFamily="18" charset="0"/>
                <a:cs typeface="Calibri" panose="020F0502020204030204" pitchFamily="34" charset="0"/>
              </a:rPr>
              <a:t>Opis specjalności </a:t>
            </a:r>
            <a:endParaRPr lang="pl-PL" sz="2400" b="1" dirty="0" smtClean="0">
              <a:solidFill>
                <a:srgbClr val="A4002E"/>
              </a:solidFill>
              <a:ea typeface="Times New Roman" panose="02020603050405020304" pitchFamily="18" charset="0"/>
              <a:cs typeface="Calibri" panose="020F0502020204030204" pitchFamily="34" charset="0"/>
            </a:endParaRPr>
          </a:p>
          <a:p>
            <a:pPr algn="just">
              <a:lnSpc>
                <a:spcPct val="150000"/>
              </a:lnSpc>
              <a:spcAft>
                <a:spcPts val="0"/>
              </a:spcAft>
            </a:pPr>
            <a:endParaRPr lang="pl-PL" dirty="0">
              <a:solidFill>
                <a:srgbClr val="000000"/>
              </a:solidFill>
              <a:ea typeface="Calibri" panose="020F0502020204030204" pitchFamily="34" charset="0"/>
              <a:cs typeface="Calibri" panose="020F0502020204030204" pitchFamily="34" charset="0"/>
            </a:endParaRPr>
          </a:p>
          <a:p>
            <a:pPr marL="285750" indent="-285750" algn="just">
              <a:lnSpc>
                <a:spcPct val="150000"/>
              </a:lnSpc>
              <a:buClr>
                <a:srgbClr val="A4002E"/>
              </a:buClr>
              <a:buSzPct val="120000"/>
              <a:buFont typeface="Arial" panose="020B0604020202020204" pitchFamily="34" charset="0"/>
              <a:buChar char="•"/>
            </a:pPr>
            <a:r>
              <a:rPr lang="pl-PL" dirty="0"/>
              <a:t>Studia drugiego stopnia o specjalności Logistyka międzynarodowa</a:t>
            </a:r>
            <a:r>
              <a:rPr lang="pl-PL" i="1" dirty="0"/>
              <a:t> </a:t>
            </a:r>
            <a:r>
              <a:rPr lang="pl-PL" dirty="0"/>
              <a:t>mają na celu dostarczenie zaawansowanej wiedzy dotyczącej planowania, organizowania, wykonania i kontroli przepływu dóbr przez granice państw i ponad nimi, a także umiejętności niezbędnych do prowadzenia i kierowania operacjami, zarówno w relacjach między przedsiębiorstwami </a:t>
            </a:r>
            <a:r>
              <a:rPr lang="pl-PL" dirty="0" err="1"/>
              <a:t>internacjonalizującymi</a:t>
            </a:r>
            <a:r>
              <a:rPr lang="pl-PL" dirty="0"/>
              <a:t> swoją działalność, jak i w ramach międzynarodowych sieci i łańcuchów dostaw.</a:t>
            </a:r>
            <a:endParaRPr lang="pl-PL"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7"/>
          <p:cNvSpPr txBox="1">
            <a:spLocks/>
          </p:cNvSpPr>
          <p:nvPr/>
        </p:nvSpPr>
        <p:spPr>
          <a:xfrm>
            <a:off x="251520" y="3433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000" b="1" spc="120" dirty="0">
                <a:solidFill>
                  <a:schemeClr val="bg1"/>
                </a:solidFill>
                <a:effectLst>
                  <a:outerShdw blurRad="38100" dist="38100" dir="2700000" algn="tl">
                    <a:srgbClr val="000000">
                      <a:alpha val="43137"/>
                    </a:srgbClr>
                  </a:outerShdw>
                </a:effectLst>
              </a:rPr>
              <a:t>Logistyka międzynarodowa</a:t>
            </a:r>
          </a:p>
        </p:txBody>
      </p:sp>
      <p:sp>
        <p:nvSpPr>
          <p:cNvPr id="3" name="Prostokąt 2"/>
          <p:cNvSpPr/>
          <p:nvPr/>
        </p:nvSpPr>
        <p:spPr>
          <a:xfrm>
            <a:off x="467544" y="908720"/>
            <a:ext cx="8280920" cy="4985980"/>
          </a:xfrm>
          <a:prstGeom prst="rect">
            <a:avLst/>
          </a:prstGeom>
        </p:spPr>
        <p:txBody>
          <a:bodyPr wrap="square">
            <a:spAutoFit/>
          </a:bodyPr>
          <a:lstStyle/>
          <a:p>
            <a:pPr algn="just">
              <a:lnSpc>
                <a:spcPct val="150000"/>
              </a:lnSpc>
              <a:spcAft>
                <a:spcPts val="0"/>
              </a:spcAft>
            </a:pPr>
            <a:r>
              <a:rPr lang="pl-PL" sz="2400" b="1" dirty="0">
                <a:solidFill>
                  <a:srgbClr val="A4002E"/>
                </a:solidFill>
                <a:ea typeface="Times New Roman" panose="02020603050405020304" pitchFamily="18" charset="0"/>
                <a:cs typeface="Calibri" panose="020F0502020204030204" pitchFamily="34" charset="0"/>
              </a:rPr>
              <a:t>Sylwetka absolwenta </a:t>
            </a:r>
          </a:p>
          <a:p>
            <a:pPr algn="just">
              <a:lnSpc>
                <a:spcPct val="150000"/>
              </a:lnSpc>
              <a:spcAft>
                <a:spcPts val="0"/>
              </a:spcAft>
            </a:pPr>
            <a:endParaRPr lang="pl-PL" sz="1200" dirty="0">
              <a:solidFill>
                <a:srgbClr val="A4002E"/>
              </a:solidFill>
              <a:ea typeface="Calibri" panose="020F0502020204030204" pitchFamily="34" charset="0"/>
              <a:cs typeface="Calibri" panose="020F0502020204030204" pitchFamily="34" charset="0"/>
            </a:endParaRPr>
          </a:p>
          <a:p>
            <a:pPr algn="just">
              <a:lnSpc>
                <a:spcPct val="150000"/>
              </a:lnSpc>
            </a:pPr>
            <a:r>
              <a:rPr lang="pl-PL" sz="1600" dirty="0"/>
              <a:t>Absolwenci specjalności Logistyka Międzynarodowa posiadają wiedzę z zakresu biznesu międzynarodowego, a w szczególności uwarunkowań zarządzania łańcuchami dostaw realizowanego w skali międzynarodowej oraz planowania, implementacji i rozliczania międzynarodowych operacji logistycznych. Są oni przygotowani do pracy na stanowiskach związanych z realizacją operacji logistycznych zarówno w przedsiębiorstwach krajowych, koncernach międzynarodowych oraz wyspecjalizowanych przedsiębiorstwach usługowych (</a:t>
            </a:r>
            <a:r>
              <a:rPr lang="pl-PL" sz="1600" dirty="0" err="1"/>
              <a:t>logistics</a:t>
            </a:r>
            <a:r>
              <a:rPr lang="pl-PL" sz="1600" dirty="0"/>
              <a:t> </a:t>
            </a:r>
            <a:r>
              <a:rPr lang="pl-PL" sz="1600" dirty="0" err="1"/>
              <a:t>providers</a:t>
            </a:r>
            <a:r>
              <a:rPr lang="pl-PL" sz="1600" dirty="0"/>
              <a:t>). Uzyskana wiedza i umiejętności predestynują ich do realizacji zadań związanych z podejmowaniem kluczowych decyzji logistycznych oraz pełnienia funkcji kierowniczych. Są oni także przygotowani do prowadzenia własnej działalności gospodarczej. Pozyskana wiedza teoretyczna oraz rozbudzone zainteresowania naukowe, umożliwiają im kontynuację edukacji na studiach III stopnia (studia doktoranckie).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2"/>
          <p:cNvSpPr txBox="1">
            <a:spLocks/>
          </p:cNvSpPr>
          <p:nvPr/>
        </p:nvSpPr>
        <p:spPr>
          <a:xfrm>
            <a:off x="395536" y="980728"/>
            <a:ext cx="8496944" cy="4608512"/>
          </a:xfrm>
          <a:prstGeom prst="rect">
            <a:avLst/>
          </a:prstGeom>
        </p:spPr>
        <p:txBody>
          <a:bodyPr vert="horz" lIns="91440" tIns="45720" rIns="91440" bIns="45720" rtlCol="0">
            <a:noAutofit/>
          </a:bodyPr>
          <a:lstStyle/>
          <a:p>
            <a:pPr>
              <a:lnSpc>
                <a:spcPct val="150000"/>
              </a:lnSpc>
            </a:pPr>
            <a:r>
              <a:rPr lang="pl-PL" sz="2400" b="1" dirty="0">
                <a:solidFill>
                  <a:srgbClr val="A4002E"/>
                </a:solidFill>
              </a:rPr>
              <a:t>Zasadnicze treści kształcenia </a:t>
            </a:r>
            <a:endParaRPr lang="pl-PL" sz="2400" dirty="0">
              <a:solidFill>
                <a:srgbClr val="A4002E"/>
              </a:solidFill>
            </a:endParaRPr>
          </a:p>
          <a:p>
            <a:pPr>
              <a:lnSpc>
                <a:spcPct val="150000"/>
              </a:lnSpc>
            </a:pPr>
            <a:endParaRPr lang="pl-PL" sz="1100" dirty="0" smtClean="0"/>
          </a:p>
          <a:p>
            <a:pPr marL="285750" indent="-285750">
              <a:lnSpc>
                <a:spcPct val="150000"/>
              </a:lnSpc>
              <a:buClr>
                <a:srgbClr val="A4002E"/>
              </a:buClr>
              <a:buSzPct val="120000"/>
              <a:buFont typeface="Arial" panose="020B0604020202020204" pitchFamily="34" charset="0"/>
              <a:buChar char="•"/>
            </a:pPr>
            <a:r>
              <a:rPr lang="pl-PL" dirty="0"/>
              <a:t>Główny celem kształcenia na specjalności logistyka międzynarodowa jest przygotowanie studentów do realizacji operacji logistycznych w środowisku międzynarodowym, ze szczególnym uwzględnieniem systemów przedsiębiorstw </a:t>
            </a:r>
            <a:r>
              <a:rPr lang="pl-PL" dirty="0" err="1"/>
              <a:t>internacjonalizujących</a:t>
            </a:r>
            <a:r>
              <a:rPr lang="pl-PL" dirty="0"/>
              <a:t> swoją działalność. </a:t>
            </a:r>
            <a:endParaRPr lang="pl-PL" dirty="0" smtClean="0"/>
          </a:p>
          <a:p>
            <a:pPr marL="285750" indent="-285750">
              <a:lnSpc>
                <a:spcPct val="150000"/>
              </a:lnSpc>
              <a:buClr>
                <a:srgbClr val="A4002E"/>
              </a:buClr>
              <a:buSzPct val="120000"/>
              <a:buFont typeface="Arial" panose="020B0604020202020204" pitchFamily="34" charset="0"/>
              <a:buChar char="•"/>
            </a:pPr>
            <a:r>
              <a:rPr lang="pl-PL" dirty="0" smtClean="0"/>
              <a:t>Treści </a:t>
            </a:r>
            <a:r>
              <a:rPr lang="pl-PL" dirty="0"/>
              <a:t>kształcenia związane są z przekazaniem zaawansowanej wiedzy z zakresu międzynarodowego przepływu dóbr, usług i kapitałów ze szczególnym uwzględnieniem procesów transportu międzynarodowego oraz wiedzy niezbędnej do stworzenia, prowadzenia i organizacji przedsiębiorstwa działającego na rynku usług logistycznych i zajmowania kluczowych pozycji kierowniczych w takich przedsiębiorstwach.</a:t>
            </a:r>
          </a:p>
        </p:txBody>
      </p:sp>
      <p:sp>
        <p:nvSpPr>
          <p:cNvPr id="6"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000" b="1" spc="120" dirty="0">
                <a:solidFill>
                  <a:schemeClr val="bg1"/>
                </a:solidFill>
                <a:effectLst>
                  <a:outerShdw blurRad="38100" dist="38100" dir="2700000" algn="tl">
                    <a:srgbClr val="000000">
                      <a:alpha val="43137"/>
                    </a:srgbClr>
                  </a:outerShdw>
                </a:effectLst>
              </a:rPr>
              <a:t>Logistyka międzynarodowa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ymbol zastępczy zawartości 2"/>
          <p:cNvSpPr>
            <a:spLocks noGrp="1"/>
          </p:cNvSpPr>
          <p:nvPr>
            <p:ph idx="4294967295"/>
          </p:nvPr>
        </p:nvSpPr>
        <p:spPr>
          <a:xfrm>
            <a:off x="539552" y="1000717"/>
            <a:ext cx="8363272" cy="576064"/>
          </a:xfrm>
        </p:spPr>
        <p:txBody>
          <a:bodyPr>
            <a:normAutofit/>
          </a:bodyPr>
          <a:lstStyle/>
          <a:p>
            <a:pPr indent="-396000">
              <a:spcBef>
                <a:spcPts val="0"/>
              </a:spcBef>
              <a:spcAft>
                <a:spcPts val="1800"/>
              </a:spcAft>
              <a:buClr>
                <a:srgbClr val="A4002E"/>
              </a:buClr>
              <a:buSzPct val="80000"/>
              <a:buNone/>
            </a:pPr>
            <a:r>
              <a:rPr lang="pl-PL" sz="2400" b="1" dirty="0" smtClean="0">
                <a:solidFill>
                  <a:srgbClr val="A4002E"/>
                </a:solidFill>
              </a:rPr>
              <a:t>Przedmioty specjalizacyjne</a:t>
            </a:r>
          </a:p>
        </p:txBody>
      </p:sp>
      <p:sp>
        <p:nvSpPr>
          <p:cNvPr id="7" name="Symbol zastępczy zawartości 2"/>
          <p:cNvSpPr txBox="1">
            <a:spLocks/>
          </p:cNvSpPr>
          <p:nvPr/>
        </p:nvSpPr>
        <p:spPr>
          <a:xfrm>
            <a:off x="683568" y="1786976"/>
            <a:ext cx="7714352" cy="4100688"/>
          </a:xfrm>
          <a:prstGeom prst="rect">
            <a:avLst/>
          </a:prstGeom>
        </p:spPr>
        <p:txBody>
          <a:bodyPr vert="horz" lIns="91440" tIns="45720" rIns="91440" bIns="45720" rtlCol="0">
            <a:noAutofit/>
          </a:bodyPr>
          <a:lstStyle/>
          <a:p>
            <a:pPr marL="342900" lvl="0" indent="-342900">
              <a:lnSpc>
                <a:spcPct val="150000"/>
              </a:lnSpc>
              <a:buClr>
                <a:srgbClr val="A4002E"/>
              </a:buClr>
              <a:buSzPct val="120000"/>
              <a:buFont typeface="Arial" panose="020B0604020202020204" pitchFamily="34" charset="0"/>
              <a:buChar char="•"/>
            </a:pPr>
            <a:r>
              <a:rPr lang="pl-PL" sz="2000" dirty="0" smtClean="0"/>
              <a:t>Transport </a:t>
            </a:r>
            <a:r>
              <a:rPr lang="pl-PL" sz="2000" dirty="0"/>
              <a:t>międzynarodowy</a:t>
            </a:r>
          </a:p>
          <a:p>
            <a:pPr marL="342900" lvl="0" indent="-342900">
              <a:lnSpc>
                <a:spcPct val="150000"/>
              </a:lnSpc>
              <a:buClr>
                <a:srgbClr val="A4002E"/>
              </a:buClr>
              <a:buSzPct val="120000"/>
              <a:buFont typeface="Arial" panose="020B0604020202020204" pitchFamily="34" charset="0"/>
              <a:buChar char="•"/>
            </a:pPr>
            <a:r>
              <a:rPr lang="pl-PL" sz="2000" dirty="0" smtClean="0"/>
              <a:t>Międzynarodowe </a:t>
            </a:r>
            <a:r>
              <a:rPr lang="pl-PL" sz="2000" dirty="0"/>
              <a:t>łańcuchy i sieci dostaw</a:t>
            </a:r>
          </a:p>
          <a:p>
            <a:pPr marL="342900" lvl="0" indent="-342900">
              <a:lnSpc>
                <a:spcPct val="150000"/>
              </a:lnSpc>
              <a:buClr>
                <a:srgbClr val="A4002E"/>
              </a:buClr>
              <a:buSzPct val="120000"/>
              <a:buFont typeface="Arial" panose="020B0604020202020204" pitchFamily="34" charset="0"/>
              <a:buChar char="•"/>
            </a:pPr>
            <a:r>
              <a:rPr lang="pl-PL" sz="2000" dirty="0" smtClean="0"/>
              <a:t>Problemy </a:t>
            </a:r>
            <a:r>
              <a:rPr lang="pl-PL" sz="2000" dirty="0"/>
              <a:t>logistyczne obszarów metropolitalnych</a:t>
            </a:r>
          </a:p>
          <a:p>
            <a:pPr marL="342900" lvl="0" indent="-342900">
              <a:lnSpc>
                <a:spcPct val="150000"/>
              </a:lnSpc>
              <a:buClr>
                <a:srgbClr val="A4002E"/>
              </a:buClr>
              <a:buSzPct val="120000"/>
              <a:buFont typeface="Arial" panose="020B0604020202020204" pitchFamily="34" charset="0"/>
              <a:buChar char="•"/>
            </a:pPr>
            <a:r>
              <a:rPr lang="pl-PL" sz="2000" dirty="0" smtClean="0"/>
              <a:t>Logistyka </a:t>
            </a:r>
            <a:r>
              <a:rPr lang="pl-PL" sz="2000" dirty="0"/>
              <a:t>w internacjonalizacji przedsiębiorstwa</a:t>
            </a:r>
          </a:p>
          <a:p>
            <a:pPr marL="342900" lvl="0" indent="-342900">
              <a:lnSpc>
                <a:spcPct val="150000"/>
              </a:lnSpc>
              <a:buClr>
                <a:srgbClr val="A4002E"/>
              </a:buClr>
              <a:buSzPct val="120000"/>
              <a:buFont typeface="Arial" panose="020B0604020202020204" pitchFamily="34" charset="0"/>
              <a:buChar char="•"/>
            </a:pPr>
            <a:r>
              <a:rPr lang="pl-PL" sz="2000" dirty="0" smtClean="0"/>
              <a:t>Lean </a:t>
            </a:r>
            <a:r>
              <a:rPr lang="pl-PL" sz="2000" dirty="0" err="1"/>
              <a:t>logistics</a:t>
            </a:r>
            <a:endParaRPr lang="pl-PL" sz="2000" dirty="0"/>
          </a:p>
          <a:p>
            <a:pPr marL="342900" lvl="0" indent="-342900">
              <a:lnSpc>
                <a:spcPct val="150000"/>
              </a:lnSpc>
              <a:buClr>
                <a:srgbClr val="A4002E"/>
              </a:buClr>
              <a:buSzPct val="120000"/>
              <a:buFont typeface="Arial" panose="020B0604020202020204" pitchFamily="34" charset="0"/>
              <a:buChar char="•"/>
            </a:pPr>
            <a:r>
              <a:rPr lang="pl-PL" sz="2000" dirty="0" smtClean="0"/>
              <a:t>Logistyka </a:t>
            </a:r>
            <a:r>
              <a:rPr lang="pl-PL" sz="2000" dirty="0"/>
              <a:t>marketingowa</a:t>
            </a:r>
          </a:p>
        </p:txBody>
      </p:sp>
      <p:sp>
        <p:nvSpPr>
          <p:cNvPr id="5"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000" b="1" spc="120" dirty="0">
                <a:solidFill>
                  <a:schemeClr val="bg1"/>
                </a:solidFill>
                <a:effectLst>
                  <a:outerShdw blurRad="38100" dist="38100" dir="2700000" algn="tl">
                    <a:srgbClr val="000000">
                      <a:alpha val="43137"/>
                    </a:srgbClr>
                  </a:outerShdw>
                </a:effectLst>
              </a:rPr>
              <a:t>Logistyka międzynarodowa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2204864"/>
            <a:ext cx="8064896" cy="3323987"/>
          </a:xfrm>
          <a:prstGeom prst="rect">
            <a:avLst/>
          </a:prstGeom>
        </p:spPr>
        <p:txBody>
          <a:bodyPr wrap="square">
            <a:spAutoFit/>
          </a:bodyPr>
          <a:lstStyle/>
          <a:p>
            <a:pPr>
              <a:lnSpc>
                <a:spcPct val="150000"/>
              </a:lnSpc>
            </a:pPr>
            <a:r>
              <a:rPr lang="pl-PL" sz="2000" dirty="0">
                <a:solidFill>
                  <a:srgbClr val="A4002E"/>
                </a:solidFill>
              </a:rPr>
              <a:t>•</a:t>
            </a:r>
            <a:r>
              <a:rPr lang="pl-PL" sz="2000" dirty="0"/>
              <a:t> Przedsiębiorstwa współpracujące z zagranicą (import, eksport, handel  w ramach UE i z państwami trzecimi) </a:t>
            </a:r>
          </a:p>
          <a:p>
            <a:pPr>
              <a:lnSpc>
                <a:spcPct val="150000"/>
              </a:lnSpc>
            </a:pPr>
            <a:r>
              <a:rPr lang="pl-PL" sz="2000" dirty="0">
                <a:solidFill>
                  <a:srgbClr val="A4002E"/>
                </a:solidFill>
              </a:rPr>
              <a:t>•</a:t>
            </a:r>
            <a:r>
              <a:rPr lang="pl-PL" sz="2000" dirty="0"/>
              <a:t> Przedsiębiorstwa logistyczne</a:t>
            </a:r>
          </a:p>
          <a:p>
            <a:pPr>
              <a:lnSpc>
                <a:spcPct val="150000"/>
              </a:lnSpc>
            </a:pPr>
            <a:r>
              <a:rPr lang="pl-PL" sz="2000" dirty="0">
                <a:solidFill>
                  <a:srgbClr val="A4002E"/>
                </a:solidFill>
              </a:rPr>
              <a:t>•</a:t>
            </a:r>
            <a:r>
              <a:rPr lang="pl-PL" sz="2000" dirty="0"/>
              <a:t> Spółki korporacji transnarodowych </a:t>
            </a:r>
          </a:p>
          <a:p>
            <a:pPr>
              <a:lnSpc>
                <a:spcPct val="150000"/>
              </a:lnSpc>
            </a:pPr>
            <a:r>
              <a:rPr lang="pl-PL" sz="2000" dirty="0">
                <a:solidFill>
                  <a:srgbClr val="A4002E"/>
                </a:solidFill>
              </a:rPr>
              <a:t>•</a:t>
            </a:r>
            <a:r>
              <a:rPr lang="pl-PL" sz="2000" dirty="0"/>
              <a:t> Centra logistyczne firm polskich i zagranicznych</a:t>
            </a:r>
          </a:p>
          <a:p>
            <a:pPr>
              <a:lnSpc>
                <a:spcPct val="150000"/>
              </a:lnSpc>
            </a:pPr>
            <a:r>
              <a:rPr lang="pl-PL" sz="2000" dirty="0">
                <a:solidFill>
                  <a:srgbClr val="A4002E"/>
                </a:solidFill>
              </a:rPr>
              <a:t>•</a:t>
            </a:r>
            <a:r>
              <a:rPr lang="pl-PL" sz="2000" dirty="0"/>
              <a:t> Własna działalność gospodarcza na rynku międzynarodowym </a:t>
            </a:r>
          </a:p>
          <a:p>
            <a:pPr>
              <a:lnSpc>
                <a:spcPct val="150000"/>
              </a:lnSpc>
            </a:pPr>
            <a:r>
              <a:rPr lang="pl-PL" sz="2000" dirty="0">
                <a:solidFill>
                  <a:srgbClr val="A4002E"/>
                </a:solidFill>
              </a:rPr>
              <a:t>•</a:t>
            </a:r>
            <a:r>
              <a:rPr lang="pl-PL" sz="2000" dirty="0"/>
              <a:t>  Urzędy i instytucje koordynujące współpracę gospodarczą z zagranicą</a:t>
            </a:r>
          </a:p>
        </p:txBody>
      </p:sp>
      <p:sp>
        <p:nvSpPr>
          <p:cNvPr id="3" name="Symbol zastępczy zawartości 2"/>
          <p:cNvSpPr txBox="1">
            <a:spLocks/>
          </p:cNvSpPr>
          <p:nvPr/>
        </p:nvSpPr>
        <p:spPr>
          <a:xfrm>
            <a:off x="683568" y="1556792"/>
            <a:ext cx="836327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396000">
              <a:spcBef>
                <a:spcPts val="0"/>
              </a:spcBef>
              <a:spcAft>
                <a:spcPts val="1800"/>
              </a:spcAft>
              <a:buClr>
                <a:srgbClr val="A4002E"/>
              </a:buClr>
              <a:buSzPct val="80000"/>
              <a:buFont typeface="Arial" pitchFamily="34" charset="0"/>
              <a:buNone/>
            </a:pPr>
            <a:r>
              <a:rPr lang="pl-PL" sz="2400" b="1" dirty="0" smtClean="0">
                <a:solidFill>
                  <a:srgbClr val="A4002E"/>
                </a:solidFill>
              </a:rPr>
              <a:t>Praca po studiach</a:t>
            </a:r>
          </a:p>
        </p:txBody>
      </p:sp>
      <p:sp>
        <p:nvSpPr>
          <p:cNvPr id="4"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000" b="1" spc="120" dirty="0">
                <a:solidFill>
                  <a:schemeClr val="bg1"/>
                </a:solidFill>
                <a:effectLst>
                  <a:outerShdw blurRad="38100" dist="38100" dir="2700000" algn="tl">
                    <a:srgbClr val="000000">
                      <a:alpha val="43137"/>
                    </a:srgbClr>
                  </a:outerShdw>
                </a:effectLst>
              </a:rPr>
              <a:t>Logistyka międzynarodowa</a:t>
            </a:r>
          </a:p>
        </p:txBody>
      </p:sp>
    </p:spTree>
    <p:extLst>
      <p:ext uri="{BB962C8B-B14F-4D97-AF65-F5344CB8AC3E}">
        <p14:creationId xmlns:p14="http://schemas.microsoft.com/office/powerpoint/2010/main" val="151278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ymbol zastępczy zawartości 2"/>
          <p:cNvSpPr>
            <a:spLocks noGrp="1"/>
          </p:cNvSpPr>
          <p:nvPr>
            <p:ph idx="4294967295"/>
          </p:nvPr>
        </p:nvSpPr>
        <p:spPr>
          <a:xfrm>
            <a:off x="539088" y="1268760"/>
            <a:ext cx="8363272" cy="576064"/>
          </a:xfrm>
        </p:spPr>
        <p:txBody>
          <a:bodyPr>
            <a:normAutofit/>
          </a:bodyPr>
          <a:lstStyle/>
          <a:p>
            <a:pPr indent="-396000">
              <a:spcBef>
                <a:spcPts val="0"/>
              </a:spcBef>
              <a:spcAft>
                <a:spcPts val="1800"/>
              </a:spcAft>
              <a:buClr>
                <a:srgbClr val="A4002E"/>
              </a:buClr>
              <a:buSzPct val="80000"/>
              <a:buNone/>
            </a:pPr>
            <a:r>
              <a:rPr lang="pl-PL" sz="2400" b="1" dirty="0" smtClean="0">
                <a:solidFill>
                  <a:srgbClr val="A4002E"/>
                </a:solidFill>
              </a:rPr>
              <a:t>Opiekun specjalności </a:t>
            </a:r>
          </a:p>
        </p:txBody>
      </p:sp>
      <p:sp>
        <p:nvSpPr>
          <p:cNvPr id="7"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000" b="1" spc="120" dirty="0" smtClean="0">
                <a:solidFill>
                  <a:schemeClr val="bg1"/>
                </a:solidFill>
                <a:effectLst>
                  <a:outerShdw blurRad="38100" dist="38100" dir="2700000" algn="tl">
                    <a:srgbClr val="000000">
                      <a:alpha val="43137"/>
                    </a:srgbClr>
                  </a:outerShdw>
                </a:effectLst>
              </a:rPr>
              <a:t>Logistyka międzynarodowa</a:t>
            </a:r>
            <a:endParaRPr lang="pl-PL" sz="3000" b="1" spc="120" dirty="0">
              <a:solidFill>
                <a:schemeClr val="bg1"/>
              </a:solidFill>
              <a:effectLst>
                <a:outerShdw blurRad="38100" dist="38100" dir="2700000" algn="tl">
                  <a:srgbClr val="000000">
                    <a:alpha val="43137"/>
                  </a:srgbClr>
                </a:outerShdw>
              </a:effectLst>
            </a:endParaRPr>
          </a:p>
        </p:txBody>
      </p:sp>
      <p:sp>
        <p:nvSpPr>
          <p:cNvPr id="5" name="Symbol zastępczy zawartości 2"/>
          <p:cNvSpPr txBox="1">
            <a:spLocks/>
          </p:cNvSpPr>
          <p:nvPr/>
        </p:nvSpPr>
        <p:spPr>
          <a:xfrm>
            <a:off x="746080" y="2208632"/>
            <a:ext cx="6202184" cy="3524624"/>
          </a:xfrm>
          <a:prstGeom prst="rect">
            <a:avLst/>
          </a:prstGeom>
        </p:spPr>
        <p:txBody>
          <a:bodyPr vert="horz" lIns="91440" tIns="45720" rIns="91440" bIns="45720" rtlCol="0">
            <a:normAutofit/>
          </a:bodyPr>
          <a:lstStyle/>
          <a:p>
            <a:pPr marL="342900" marR="0" lvl="0" indent="-396000" algn="l" defTabSz="914400" rtl="0" eaLnBrk="1" fontAlgn="auto" latinLnBrk="0" hangingPunct="1">
              <a:lnSpc>
                <a:spcPct val="100000"/>
              </a:lnSpc>
              <a:spcBef>
                <a:spcPts val="0"/>
              </a:spcBef>
              <a:spcAft>
                <a:spcPts val="1200"/>
              </a:spcAft>
              <a:buClr>
                <a:srgbClr val="A4002E"/>
              </a:buClr>
              <a:buSzPct val="80000"/>
              <a:buFont typeface="Wingdings" pitchFamily="2" charset="2"/>
              <a:buChar char="l"/>
              <a:tabLst/>
              <a:defRPr/>
            </a:pPr>
            <a:r>
              <a:rPr lang="pl-PL" sz="2000" b="1" dirty="0" smtClean="0"/>
              <a:t>d</a:t>
            </a:r>
            <a:r>
              <a:rPr lang="pl-PL" sz="2000" b="1" noProof="0" dirty="0" smtClean="0"/>
              <a:t>r Agnieszka </a:t>
            </a:r>
            <a:r>
              <a:rPr lang="pl-PL" sz="2000" b="1" noProof="0" dirty="0" err="1" smtClean="0"/>
              <a:t>Piasecka-Głuszak</a:t>
            </a:r>
            <a:endParaRPr lang="pl-PL" sz="2000" b="1" noProof="0" dirty="0" smtClean="0"/>
          </a:p>
          <a:p>
            <a:pPr marL="342900" lvl="0" indent="-396000">
              <a:spcAft>
                <a:spcPts val="1200"/>
              </a:spcAft>
              <a:buClr>
                <a:srgbClr val="A4002E"/>
              </a:buClr>
              <a:buSzPct val="80000"/>
            </a:pPr>
            <a:r>
              <a:rPr lang="pl-PL" sz="2000" dirty="0" smtClean="0"/>
              <a:t>	 e-mail: agnieszka.gluszak@ue.wroc.pl</a:t>
            </a:r>
            <a:endParaRPr lang="pl-PL" sz="2000" dirty="0" smtClean="0">
              <a:solidFill>
                <a:srgbClr val="A4002E"/>
              </a:solidFill>
            </a:endParaRPr>
          </a:p>
          <a:p>
            <a:pPr marL="342900" indent="-396000">
              <a:spcAft>
                <a:spcPts val="1200"/>
              </a:spcAft>
              <a:buClr>
                <a:srgbClr val="A4002E"/>
              </a:buClr>
              <a:buSzPct val="80000"/>
            </a:pPr>
            <a:r>
              <a:rPr lang="pl-PL" sz="1000" dirty="0" smtClean="0">
                <a:solidFill>
                  <a:srgbClr val="A4002E"/>
                </a:solidFill>
              </a:rPr>
              <a:t>  </a:t>
            </a:r>
            <a:endParaRPr lang="pl-PL" sz="1000" noProof="0" dirty="0" smtClean="0"/>
          </a:p>
          <a:p>
            <a:pPr marL="342900" marR="0" lvl="0" indent="-396000" algn="l" defTabSz="914400" rtl="0" eaLnBrk="1" fontAlgn="auto" latinLnBrk="0" hangingPunct="1">
              <a:lnSpc>
                <a:spcPct val="100000"/>
              </a:lnSpc>
              <a:spcBef>
                <a:spcPts val="0"/>
              </a:spcBef>
              <a:spcAft>
                <a:spcPts val="600"/>
              </a:spcAft>
              <a:buClr>
                <a:srgbClr val="A4002E"/>
              </a:buClr>
              <a:buSzPct val="80000"/>
              <a:tabLst/>
              <a:defRPr/>
            </a:pPr>
            <a:r>
              <a:rPr lang="pl-PL" sz="1900" noProof="0" dirty="0" smtClean="0"/>
              <a:t>	Katedra Międzynarodowych Stosunków Gospodarczych</a:t>
            </a:r>
          </a:p>
          <a:p>
            <a:pPr marL="342900" marR="0" lvl="0" indent="-396000" algn="l" defTabSz="914400" rtl="0" eaLnBrk="1" fontAlgn="auto" latinLnBrk="0" hangingPunct="1">
              <a:lnSpc>
                <a:spcPct val="100000"/>
              </a:lnSpc>
              <a:spcBef>
                <a:spcPts val="0"/>
              </a:spcBef>
              <a:spcAft>
                <a:spcPts val="600"/>
              </a:spcAft>
              <a:buClr>
                <a:srgbClr val="A4002E"/>
              </a:buClr>
              <a:buSzPct val="80000"/>
              <a:tabLst/>
              <a:defRPr/>
            </a:pPr>
            <a:r>
              <a:rPr lang="pl-PL" sz="1900" dirty="0" smtClean="0"/>
              <a:t>	ul. Komandorska 118/120, bud. B, pok. 302</a:t>
            </a:r>
          </a:p>
          <a:p>
            <a:pPr marL="342900" marR="0" lvl="0" indent="-396000" algn="l" defTabSz="914400" rtl="0" eaLnBrk="1" fontAlgn="auto" latinLnBrk="0" hangingPunct="1">
              <a:lnSpc>
                <a:spcPct val="100000"/>
              </a:lnSpc>
              <a:spcBef>
                <a:spcPts val="0"/>
              </a:spcBef>
              <a:spcAft>
                <a:spcPts val="600"/>
              </a:spcAft>
              <a:buClr>
                <a:srgbClr val="A4002E"/>
              </a:buClr>
              <a:buSzPct val="80000"/>
              <a:tabLst/>
              <a:defRPr/>
            </a:pPr>
            <a:r>
              <a:rPr lang="pl-PL" sz="1900" dirty="0" smtClean="0"/>
              <a:t>	53-345 Wrocław</a:t>
            </a:r>
          </a:p>
          <a:p>
            <a:pPr marL="342900" marR="0" lvl="0" indent="-396000" algn="l" defTabSz="914400" rtl="0" eaLnBrk="1" fontAlgn="auto" latinLnBrk="0" hangingPunct="1">
              <a:lnSpc>
                <a:spcPct val="100000"/>
              </a:lnSpc>
              <a:spcBef>
                <a:spcPts val="0"/>
              </a:spcBef>
              <a:spcAft>
                <a:spcPts val="600"/>
              </a:spcAft>
              <a:buClr>
                <a:srgbClr val="A4002E"/>
              </a:buClr>
              <a:buSzPct val="80000"/>
              <a:tabLst/>
              <a:defRPr/>
            </a:pPr>
            <a:r>
              <a:rPr lang="pl-PL" sz="1900" dirty="0" smtClean="0"/>
              <a:t>	tel.: 71 36 80 186 (sekretariat)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s://scontent-b-vie.xx.fbcdn.net/hphotos-ash3/1173687_455847414529991_1744867044_n.jpg"/>
          <p:cNvPicPr>
            <a:picLocks noChangeAspect="1" noChangeArrowheads="1"/>
          </p:cNvPicPr>
          <p:nvPr/>
        </p:nvPicPr>
        <p:blipFill>
          <a:blip r:embed="rId2" cstate="print"/>
          <a:srcRect/>
          <a:stretch>
            <a:fillRect/>
          </a:stretch>
        </p:blipFill>
        <p:spPr bwMode="auto">
          <a:xfrm>
            <a:off x="1124744" y="1916832"/>
            <a:ext cx="2438400" cy="1619251"/>
          </a:xfrm>
          <a:prstGeom prst="rect">
            <a:avLst/>
          </a:prstGeom>
          <a:noFill/>
        </p:spPr>
      </p:pic>
      <p:pic>
        <p:nvPicPr>
          <p:cNvPr id="3" name="Picture 8" descr="Centrum Kształcenia Ustawicznego"/>
          <p:cNvPicPr>
            <a:picLocks noChangeAspect="1" noChangeArrowheads="1"/>
          </p:cNvPicPr>
          <p:nvPr/>
        </p:nvPicPr>
        <p:blipFill>
          <a:blip r:embed="rId3" cstate="print"/>
          <a:srcRect/>
          <a:stretch>
            <a:fillRect/>
          </a:stretch>
        </p:blipFill>
        <p:spPr bwMode="auto">
          <a:xfrm>
            <a:off x="1124744" y="3717032"/>
            <a:ext cx="1143000" cy="762000"/>
          </a:xfrm>
          <a:prstGeom prst="rect">
            <a:avLst/>
          </a:prstGeom>
          <a:noFill/>
        </p:spPr>
      </p:pic>
      <p:pic>
        <p:nvPicPr>
          <p:cNvPr id="4" name="Picture 10" descr="Sala dydaktyczna"/>
          <p:cNvPicPr>
            <a:picLocks noChangeAspect="1" noChangeArrowheads="1"/>
          </p:cNvPicPr>
          <p:nvPr/>
        </p:nvPicPr>
        <p:blipFill>
          <a:blip r:embed="rId4" cstate="print"/>
          <a:srcRect/>
          <a:stretch>
            <a:fillRect/>
          </a:stretch>
        </p:blipFill>
        <p:spPr bwMode="auto">
          <a:xfrm>
            <a:off x="2420888" y="3717032"/>
            <a:ext cx="1143000" cy="762000"/>
          </a:xfrm>
          <a:prstGeom prst="rect">
            <a:avLst/>
          </a:prstGeom>
          <a:noFill/>
        </p:spPr>
      </p:pic>
      <p:pic>
        <p:nvPicPr>
          <p:cNvPr id="5" name="Picture 12" descr="Sala konferencyjna"/>
          <p:cNvPicPr>
            <a:picLocks noChangeAspect="1" noChangeArrowheads="1"/>
          </p:cNvPicPr>
          <p:nvPr/>
        </p:nvPicPr>
        <p:blipFill>
          <a:blip r:embed="rId5" cstate="print"/>
          <a:srcRect/>
          <a:stretch>
            <a:fillRect/>
          </a:stretch>
        </p:blipFill>
        <p:spPr bwMode="auto">
          <a:xfrm>
            <a:off x="1124744" y="4653136"/>
            <a:ext cx="1143000" cy="762000"/>
          </a:xfrm>
          <a:prstGeom prst="rect">
            <a:avLst/>
          </a:prstGeom>
          <a:noFill/>
        </p:spPr>
      </p:pic>
      <p:pic>
        <p:nvPicPr>
          <p:cNvPr id="6" name="Picture 14" descr="Sala audytoryjna"/>
          <p:cNvPicPr>
            <a:picLocks noChangeAspect="1" noChangeArrowheads="1"/>
          </p:cNvPicPr>
          <p:nvPr/>
        </p:nvPicPr>
        <p:blipFill>
          <a:blip r:embed="rId6" cstate="print"/>
          <a:srcRect/>
          <a:stretch>
            <a:fillRect/>
          </a:stretch>
        </p:blipFill>
        <p:spPr bwMode="auto">
          <a:xfrm>
            <a:off x="2420888" y="4653136"/>
            <a:ext cx="1143000" cy="762000"/>
          </a:xfrm>
          <a:prstGeom prst="rect">
            <a:avLst/>
          </a:prstGeom>
          <a:noFill/>
        </p:spPr>
      </p:pic>
      <p:sp>
        <p:nvSpPr>
          <p:cNvPr id="7" name="Symbol zastępczy zawartości 2"/>
          <p:cNvSpPr txBox="1">
            <a:spLocks/>
          </p:cNvSpPr>
          <p:nvPr/>
        </p:nvSpPr>
        <p:spPr>
          <a:xfrm>
            <a:off x="4499992" y="1844824"/>
            <a:ext cx="3672408" cy="3748183"/>
          </a:xfrm>
          <a:prstGeom prst="rect">
            <a:avLst/>
          </a:prstGeom>
        </p:spPr>
        <p:txBody>
          <a:bodyPr vert="horz" lIns="91440" tIns="45720" rIns="91440" bIns="45720" rtlCol="0">
            <a:normAutofit/>
          </a:bodyPr>
          <a:lstStyle/>
          <a:p>
            <a:pPr marL="342900" marR="0" lvl="0" indent="-396000" algn="l" defTabSz="914400" rtl="0" eaLnBrk="1" fontAlgn="auto" latinLnBrk="0" hangingPunct="1">
              <a:lnSpc>
                <a:spcPct val="100000"/>
              </a:lnSpc>
              <a:spcBef>
                <a:spcPts val="0"/>
              </a:spcBef>
              <a:spcAft>
                <a:spcPts val="1800"/>
              </a:spcAft>
              <a:buClrTx/>
              <a:buSzTx/>
              <a:buFont typeface="Arial" pitchFamily="34" charset="0"/>
              <a:buNone/>
              <a:tabLst/>
              <a:defRPr/>
            </a:pPr>
            <a:r>
              <a:rPr kumimoji="0" lang="pl-PL" sz="3600" b="1" i="0" u="none" strike="noStrike" kern="1200" cap="none" spc="140" normalizeH="0" noProof="0" dirty="0" smtClean="0">
                <a:ln>
                  <a:noFill/>
                </a:ln>
                <a:solidFill>
                  <a:srgbClr val="A4002E"/>
                </a:solidFill>
                <a:effectLst>
                  <a:outerShdw blurRad="38100" dist="38100" dir="2700000" algn="tl">
                    <a:srgbClr val="000000">
                      <a:alpha val="43137"/>
                    </a:srgbClr>
                  </a:outerShdw>
                </a:effectLst>
                <a:uLnTx/>
                <a:uFillTx/>
                <a:latin typeface="+mn-lt"/>
                <a:ea typeface="+mn-ea"/>
                <a:cs typeface="+mn-cs"/>
              </a:rPr>
              <a:t>Zapraszamy</a:t>
            </a:r>
          </a:p>
          <a:p>
            <a:pPr>
              <a:spcAft>
                <a:spcPts val="600"/>
              </a:spcAft>
            </a:pPr>
            <a:r>
              <a:rPr lang="pl-PL" sz="2500" b="1" dirty="0" smtClean="0"/>
              <a:t>Uniwersytet Ekonomiczny we Wrocławiu</a:t>
            </a:r>
            <a:r>
              <a:rPr lang="pl-PL" sz="2400" b="1" dirty="0" smtClean="0"/>
              <a:t/>
            </a:r>
            <a:br>
              <a:rPr lang="pl-PL" sz="2400" b="1" dirty="0" smtClean="0"/>
            </a:br>
            <a:r>
              <a:rPr lang="pl-PL" sz="1000" dirty="0" smtClean="0"/>
              <a:t/>
            </a:r>
            <a:br>
              <a:rPr lang="pl-PL" sz="1000" dirty="0" smtClean="0"/>
            </a:br>
            <a:r>
              <a:rPr lang="pl-PL" dirty="0" smtClean="0"/>
              <a:t>ul. Komandorska 118/120</a:t>
            </a:r>
            <a:br>
              <a:rPr lang="pl-PL" dirty="0" smtClean="0"/>
            </a:br>
            <a:r>
              <a:rPr lang="pl-PL" dirty="0" smtClean="0"/>
              <a:t>53-345 Wrocław</a:t>
            </a:r>
          </a:p>
          <a:p>
            <a:r>
              <a:rPr lang="pl-PL" dirty="0" smtClean="0"/>
              <a:t>tel.: 71 368 01 00</a:t>
            </a:r>
            <a:br>
              <a:rPr lang="pl-PL" dirty="0" smtClean="0"/>
            </a:br>
            <a:r>
              <a:rPr lang="pl-PL" dirty="0" smtClean="0"/>
              <a:t>fax: 71 367 27 78</a:t>
            </a:r>
            <a:br>
              <a:rPr lang="pl-PL" dirty="0" smtClean="0"/>
            </a:br>
            <a:r>
              <a:rPr lang="pl-PL" dirty="0" smtClean="0"/>
              <a:t>e-mail: </a:t>
            </a:r>
            <a:r>
              <a:rPr lang="pl-PL" dirty="0" smtClean="0">
                <a:solidFill>
                  <a:srgbClr val="A4002E"/>
                </a:solidFill>
              </a:rPr>
              <a:t>kontakt@ue.wroc.pl  </a:t>
            </a:r>
          </a:p>
          <a:p>
            <a:r>
              <a:rPr lang="pl-PL" dirty="0" smtClean="0">
                <a:solidFill>
                  <a:srgbClr val="C00000"/>
                </a:solidFill>
                <a:hlinkClick r:id="rId7"/>
              </a:rPr>
              <a:t>www.ue.wroc.pl/wydzial_ne</a:t>
            </a:r>
            <a:r>
              <a:rPr lang="pl-PL" dirty="0" smtClean="0">
                <a:solidFill>
                  <a:srgbClr val="C00000"/>
                </a:solidFill>
              </a:rPr>
              <a:t>  </a:t>
            </a:r>
          </a:p>
        </p:txBody>
      </p:sp>
      <p:sp>
        <p:nvSpPr>
          <p:cNvPr id="8" name="pole tekstowe 7"/>
          <p:cNvSpPr txBox="1"/>
          <p:nvPr/>
        </p:nvSpPr>
        <p:spPr>
          <a:xfrm>
            <a:off x="1022220" y="5877272"/>
            <a:ext cx="6470810" cy="400110"/>
          </a:xfrm>
          <a:prstGeom prst="rect">
            <a:avLst/>
          </a:prstGeom>
          <a:noFill/>
        </p:spPr>
        <p:txBody>
          <a:bodyPr wrap="none" rtlCol="0">
            <a:spAutoFit/>
          </a:bodyPr>
          <a:lstStyle/>
          <a:p>
            <a:r>
              <a:rPr lang="pl-PL" sz="2000" b="1" dirty="0" smtClean="0">
                <a:solidFill>
                  <a:srgbClr val="A4002E"/>
                </a:solidFill>
              </a:rPr>
              <a:t>Studia na WNE to szansa na lepszą pracę i wyższe zarobki!</a:t>
            </a:r>
            <a:endParaRPr lang="pl-PL" sz="2000" b="1" dirty="0">
              <a:solidFill>
                <a:srgbClr val="A4002E"/>
              </a:solidFill>
            </a:endParaRPr>
          </a:p>
        </p:txBody>
      </p:sp>
      <p:sp>
        <p:nvSpPr>
          <p:cNvPr id="9" name="Tytuł 7"/>
          <p:cNvSpPr txBox="1">
            <a:spLocks/>
          </p:cNvSpPr>
          <p:nvPr/>
        </p:nvSpPr>
        <p:spPr>
          <a:xfrm>
            <a:off x="1160" y="48876"/>
            <a:ext cx="7941568" cy="74312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3400" b="1" i="0" u="none" strike="noStrike" kern="1200" cap="none" spc="12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WYDZIAŁ  NAUK  EKONOMICZNYCH</a:t>
            </a:r>
            <a:endParaRPr kumimoji="0" lang="pl-PL" sz="3400" b="1" i="0" u="none" strike="noStrike" kern="1200" cap="none" spc="12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endParaRPr>
          </a:p>
        </p:txBody>
      </p:sp>
      <p:pic>
        <p:nvPicPr>
          <p:cNvPr id="10" name="Picture 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7596336" y="5301208"/>
            <a:ext cx="1274528" cy="13013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1419</TotalTime>
  <Words>372</Words>
  <Application>Microsoft Office PowerPoint</Application>
  <PresentationFormat>Pokaz na ekranie (4:3)</PresentationFormat>
  <Paragraphs>49</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Motyw pakietu Office</vt:lpstr>
      <vt:lpstr>Prezentacja programu PowerPoint</vt:lpstr>
      <vt:lpstr>Logistyka międzynarodowa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Sylwia</dc:creator>
  <cp:lastModifiedBy>Admin</cp:lastModifiedBy>
  <cp:revision>387</cp:revision>
  <dcterms:created xsi:type="dcterms:W3CDTF">2013-10-17T17:02:12Z</dcterms:created>
  <dcterms:modified xsi:type="dcterms:W3CDTF">2018-04-09T14:20:43Z</dcterms:modified>
</cp:coreProperties>
</file>