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handoutMasterIdLst>
    <p:handoutMasterId r:id="rId11"/>
  </p:handoutMasterIdLst>
  <p:sldIdLst>
    <p:sldId id="256" r:id="rId2"/>
    <p:sldId id="257" r:id="rId3"/>
    <p:sldId id="275" r:id="rId4"/>
    <p:sldId id="280" r:id="rId5"/>
    <p:sldId id="276" r:id="rId6"/>
    <p:sldId id="281" r:id="rId7"/>
    <p:sldId id="278" r:id="rId8"/>
    <p:sldId id="274" r:id="rId9"/>
  </p:sldIdLst>
  <p:sldSz cx="9144000" cy="6858000" type="screen4x3"/>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4002E"/>
    <a:srgbClr val="EDBE12"/>
    <a:srgbClr val="33CC33"/>
    <a:srgbClr val="DDDDDD"/>
    <a:srgbClr val="5C607A"/>
    <a:srgbClr val="008B2B"/>
    <a:srgbClr val="0C4686"/>
    <a:srgbClr val="3366CC"/>
    <a:srgbClr val="336699"/>
    <a:srgbClr val="00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 pośredni 2 — Ak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3" d="100"/>
          <a:sy n="83" d="100"/>
        </p:scale>
        <p:origin x="1450" y="67"/>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66" d="100"/>
          <a:sy n="66" d="100"/>
        </p:scale>
        <p:origin x="3134" y="7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pl-PL"/>
          </a:p>
        </p:txBody>
      </p:sp>
      <p:sp>
        <p:nvSpPr>
          <p:cNvPr id="3" name="Symbol zastępczy daty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3B418547-6613-41F1-86D5-035CA59726A5}" type="datetimeFigureOut">
              <a:rPr lang="pl-PL" smtClean="0"/>
              <a:t>13.04.2018</a:t>
            </a:fld>
            <a:endParaRPr lang="pl-PL"/>
          </a:p>
        </p:txBody>
      </p:sp>
      <p:sp>
        <p:nvSpPr>
          <p:cNvPr id="4" name="Symbol zastępczy stopki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pl-PL"/>
          </a:p>
        </p:txBody>
      </p:sp>
      <p:sp>
        <p:nvSpPr>
          <p:cNvPr id="5" name="Symbol zastępczy numeru slajdu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21047B74-79D6-4773-A33F-E760521671E7}" type="slidenum">
              <a:rPr lang="pl-PL" smtClean="0"/>
              <a:t>‹#›</a:t>
            </a:fld>
            <a:endParaRPr lang="pl-PL"/>
          </a:p>
        </p:txBody>
      </p:sp>
    </p:spTree>
    <p:extLst>
      <p:ext uri="{BB962C8B-B14F-4D97-AF65-F5344CB8AC3E}">
        <p14:creationId xmlns:p14="http://schemas.microsoft.com/office/powerpoint/2010/main" val="241494813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pl-PL"/>
          </a:p>
        </p:txBody>
      </p:sp>
      <p:sp>
        <p:nvSpPr>
          <p:cNvPr id="3" name="Symbol zastępczy daty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5058D7F-F591-4877-AB31-FEEE39556E5D}" type="datetimeFigureOut">
              <a:rPr lang="pl-PL" smtClean="0"/>
              <a:t>13.04.2018</a:t>
            </a:fld>
            <a:endParaRPr lang="pl-PL"/>
          </a:p>
        </p:txBody>
      </p:sp>
      <p:sp>
        <p:nvSpPr>
          <p:cNvPr id="4" name="Symbol zastępczy obrazu slajdu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pl-PL"/>
          </a:p>
        </p:txBody>
      </p:sp>
      <p:sp>
        <p:nvSpPr>
          <p:cNvPr id="5" name="Symbol zastępczy notatek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pl-PL" smtClean="0"/>
              <a:t>Edytuj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6" name="Symbol zastępczy stopki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pl-PL"/>
          </a:p>
        </p:txBody>
      </p:sp>
      <p:sp>
        <p:nvSpPr>
          <p:cNvPr id="7" name="Symbol zastępczy numeru slajd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2C1595F-4353-49D2-BB73-7EAE79EAD4B8}" type="slidenum">
              <a:rPr lang="pl-PL" smtClean="0"/>
              <a:t>‹#›</a:t>
            </a:fld>
            <a:endParaRPr lang="pl-PL"/>
          </a:p>
        </p:txBody>
      </p:sp>
    </p:spTree>
    <p:extLst>
      <p:ext uri="{BB962C8B-B14F-4D97-AF65-F5344CB8AC3E}">
        <p14:creationId xmlns:p14="http://schemas.microsoft.com/office/powerpoint/2010/main" val="425114680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 Id="rId4" Type="http://schemas.openxmlformats.org/officeDocument/2006/relationships/image" Target="../media/image5.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 Id="rId4" Type="http://schemas.openxmlformats.org/officeDocument/2006/relationships/image" Target="../media/image5.png"/></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Slajd tytułowy">
    <p:spTree>
      <p:nvGrpSpPr>
        <p:cNvPr id="1" name=""/>
        <p:cNvGrpSpPr/>
        <p:nvPr/>
      </p:nvGrpSpPr>
      <p:grpSpPr>
        <a:xfrm>
          <a:off x="0" y="0"/>
          <a:ext cx="0" cy="0"/>
          <a:chOff x="0" y="0"/>
          <a:chExt cx="0" cy="0"/>
        </a:xfrm>
      </p:grpSpPr>
      <p:pic>
        <p:nvPicPr>
          <p:cNvPr id="10" name="Obraz 6" descr="brama 19a copy copy.JPG"/>
          <p:cNvPicPr>
            <a:picLocks noChangeAspect="1"/>
          </p:cNvPicPr>
          <p:nvPr userDrawn="1"/>
        </p:nvPicPr>
        <p:blipFill>
          <a:blip r:embed="rId2" cstate="print">
            <a:duotone>
              <a:prstClr val="black"/>
              <a:srgbClr val="3366CC">
                <a:tint val="45000"/>
                <a:satMod val="400000"/>
              </a:srgbClr>
            </a:duotone>
          </a:blip>
          <a:srcRect l="982" r="448"/>
          <a:stretch>
            <a:fillRect/>
          </a:stretch>
        </p:blipFill>
        <p:spPr bwMode="auto">
          <a:xfrm>
            <a:off x="0" y="1989384"/>
            <a:ext cx="9144000" cy="4896000"/>
          </a:xfrm>
          <a:prstGeom prst="rect">
            <a:avLst/>
          </a:prstGeom>
          <a:noFill/>
          <a:ln w="9525">
            <a:noFill/>
            <a:miter lim="800000"/>
            <a:headEnd/>
            <a:tailEnd/>
          </a:ln>
        </p:spPr>
      </p:pic>
      <p:pic>
        <p:nvPicPr>
          <p:cNvPr id="12" name="Obraz 8" descr="logo poziom.wmf"/>
          <p:cNvPicPr>
            <a:picLocks noChangeAspect="1"/>
          </p:cNvPicPr>
          <p:nvPr userDrawn="1"/>
        </p:nvPicPr>
        <p:blipFill>
          <a:blip r:embed="rId3" cstate="print"/>
          <a:srcRect/>
          <a:stretch>
            <a:fillRect/>
          </a:stretch>
        </p:blipFill>
        <p:spPr bwMode="auto">
          <a:xfrm>
            <a:off x="214344" y="265730"/>
            <a:ext cx="5703106" cy="1440000"/>
          </a:xfrm>
          <a:prstGeom prst="rect">
            <a:avLst/>
          </a:prstGeom>
          <a:noFill/>
          <a:ln w="9525">
            <a:noFill/>
            <a:miter lim="800000"/>
            <a:headEnd/>
            <a:tailEnd/>
          </a:ln>
        </p:spPr>
      </p:pic>
      <p:sp>
        <p:nvSpPr>
          <p:cNvPr id="13" name="Prostokąt 12"/>
          <p:cNvSpPr/>
          <p:nvPr userDrawn="1"/>
        </p:nvSpPr>
        <p:spPr>
          <a:xfrm>
            <a:off x="0" y="1885768"/>
            <a:ext cx="9144000" cy="63500"/>
          </a:xfrm>
          <a:prstGeom prst="rect">
            <a:avLst/>
          </a:prstGeom>
          <a:solidFill>
            <a:srgbClr val="9C043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pl-PL" dirty="0"/>
          </a:p>
        </p:txBody>
      </p:sp>
      <p:sp>
        <p:nvSpPr>
          <p:cNvPr id="5" name="Prostokąt 4"/>
          <p:cNvSpPr/>
          <p:nvPr userDrawn="1"/>
        </p:nvSpPr>
        <p:spPr>
          <a:xfrm>
            <a:off x="4955025" y="1440072"/>
            <a:ext cx="4184543" cy="430887"/>
          </a:xfrm>
          <a:prstGeom prst="rect">
            <a:avLst/>
          </a:prstGeom>
        </p:spPr>
        <p:txBody>
          <a:bodyPr wrap="none">
            <a:spAutoFit/>
          </a:bodyPr>
          <a:lstStyle/>
          <a:p>
            <a:r>
              <a:rPr lang="pl-PL" sz="2200" b="1" dirty="0" smtClean="0">
                <a:solidFill>
                  <a:srgbClr val="A4002E"/>
                </a:solidFill>
              </a:rPr>
              <a:t>WYDZIAŁ NAUK EKONOMICZNYCH</a:t>
            </a:r>
            <a:endParaRPr lang="pl-PL" sz="2200" b="1" dirty="0">
              <a:solidFill>
                <a:srgbClr val="A4002E"/>
              </a:solidFill>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tytułu pionowego 2"/>
          <p:cNvSpPr>
            <a:spLocks noGrp="1"/>
          </p:cNvSpPr>
          <p:nvPr>
            <p:ph type="body" orient="vert" idx="1"/>
          </p:nvPr>
        </p:nvSpPr>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63099CAE-6BF0-491B-A55F-F17C054FD4A8}" type="datetimeFigureOut">
              <a:rPr lang="pl-PL" smtClean="0"/>
              <a:pPr/>
              <a:t>13.04.2018</a:t>
            </a:fld>
            <a:endParaRPr lang="pl-PL" dirty="0"/>
          </a:p>
        </p:txBody>
      </p:sp>
      <p:sp>
        <p:nvSpPr>
          <p:cNvPr id="5" name="Symbol zastępczy stopki 4"/>
          <p:cNvSpPr>
            <a:spLocks noGrp="1"/>
          </p:cNvSpPr>
          <p:nvPr>
            <p:ph type="ftr" sz="quarter" idx="11"/>
          </p:nvPr>
        </p:nvSpPr>
        <p:spPr/>
        <p:txBody>
          <a:bodyPr/>
          <a:lstStyle/>
          <a:p>
            <a:endParaRPr lang="pl-PL" dirty="0"/>
          </a:p>
        </p:txBody>
      </p:sp>
      <p:sp>
        <p:nvSpPr>
          <p:cNvPr id="6" name="Symbol zastępczy numeru slajdu 5"/>
          <p:cNvSpPr>
            <a:spLocks noGrp="1"/>
          </p:cNvSpPr>
          <p:nvPr>
            <p:ph type="sldNum" sz="quarter" idx="12"/>
          </p:nvPr>
        </p:nvSpPr>
        <p:spPr/>
        <p:txBody>
          <a:bodyPr/>
          <a:lstStyle/>
          <a:p>
            <a:fld id="{89A851B1-EA11-48FC-80ED-59019F8D43B0}" type="slidenum">
              <a:rPr lang="pl-PL" smtClean="0"/>
              <a:pPr/>
              <a:t>‹#›</a:t>
            </a:fld>
            <a:endParaRPr lang="pl-PL"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6629400" y="274638"/>
            <a:ext cx="2057400" cy="5851525"/>
          </a:xfrm>
        </p:spPr>
        <p:txBody>
          <a:bodyPr vert="eaVert"/>
          <a:lstStyle/>
          <a:p>
            <a:r>
              <a:rPr lang="pl-PL" smtClean="0"/>
              <a:t>Kliknij, aby edytować styl</a:t>
            </a:r>
            <a:endParaRPr lang="pl-PL"/>
          </a:p>
        </p:txBody>
      </p:sp>
      <p:sp>
        <p:nvSpPr>
          <p:cNvPr id="3" name="Symbol zastępczy tytułu pionowego 2"/>
          <p:cNvSpPr>
            <a:spLocks noGrp="1"/>
          </p:cNvSpPr>
          <p:nvPr>
            <p:ph type="body" orient="vert" idx="1"/>
          </p:nvPr>
        </p:nvSpPr>
        <p:spPr>
          <a:xfrm>
            <a:off x="457200" y="274638"/>
            <a:ext cx="6019800" cy="5851525"/>
          </a:xfrm>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63099CAE-6BF0-491B-A55F-F17C054FD4A8}" type="datetimeFigureOut">
              <a:rPr lang="pl-PL" smtClean="0"/>
              <a:pPr/>
              <a:t>13.04.2018</a:t>
            </a:fld>
            <a:endParaRPr lang="pl-PL" dirty="0"/>
          </a:p>
        </p:txBody>
      </p:sp>
      <p:sp>
        <p:nvSpPr>
          <p:cNvPr id="5" name="Symbol zastępczy stopki 4"/>
          <p:cNvSpPr>
            <a:spLocks noGrp="1"/>
          </p:cNvSpPr>
          <p:nvPr>
            <p:ph type="ftr" sz="quarter" idx="11"/>
          </p:nvPr>
        </p:nvSpPr>
        <p:spPr/>
        <p:txBody>
          <a:bodyPr/>
          <a:lstStyle/>
          <a:p>
            <a:endParaRPr lang="pl-PL" dirty="0"/>
          </a:p>
        </p:txBody>
      </p:sp>
      <p:sp>
        <p:nvSpPr>
          <p:cNvPr id="6" name="Symbol zastępczy numeru slajdu 5"/>
          <p:cNvSpPr>
            <a:spLocks noGrp="1"/>
          </p:cNvSpPr>
          <p:nvPr>
            <p:ph type="sldNum" sz="quarter" idx="12"/>
          </p:nvPr>
        </p:nvSpPr>
        <p:spPr/>
        <p:txBody>
          <a:bodyPr/>
          <a:lstStyle/>
          <a:p>
            <a:fld id="{89A851B1-EA11-48FC-80ED-59019F8D43B0}" type="slidenum">
              <a:rPr lang="pl-PL" smtClean="0"/>
              <a:pPr/>
              <a:t>‹#›</a:t>
            </a:fld>
            <a:endParaRPr lang="pl-PL"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ytuł i zawartość">
    <p:spTree>
      <p:nvGrpSpPr>
        <p:cNvPr id="1" name=""/>
        <p:cNvGrpSpPr/>
        <p:nvPr/>
      </p:nvGrpSpPr>
      <p:grpSpPr>
        <a:xfrm>
          <a:off x="0" y="0"/>
          <a:ext cx="0" cy="0"/>
          <a:chOff x="0" y="0"/>
          <a:chExt cx="0" cy="0"/>
        </a:xfrm>
      </p:grpSpPr>
      <p:pic>
        <p:nvPicPr>
          <p:cNvPr id="5" name="Picture 2"/>
          <p:cNvPicPr>
            <a:picLocks noChangeAspect="1" noChangeArrowheads="1"/>
          </p:cNvPicPr>
          <p:nvPr userDrawn="1"/>
        </p:nvPicPr>
        <p:blipFill>
          <a:blip r:embed="rId2" cstate="print">
            <a:clrChange>
              <a:clrFrom>
                <a:srgbClr val="231F20"/>
              </a:clrFrom>
              <a:clrTo>
                <a:srgbClr val="231F20">
                  <a:alpha val="0"/>
                </a:srgbClr>
              </a:clrTo>
            </a:clrChange>
          </a:blip>
          <a:srcRect l="9595" r="3370"/>
          <a:stretch>
            <a:fillRect/>
          </a:stretch>
        </p:blipFill>
        <p:spPr bwMode="auto">
          <a:xfrm>
            <a:off x="0" y="828675"/>
            <a:ext cx="9144000" cy="6029325"/>
          </a:xfrm>
          <a:prstGeom prst="rect">
            <a:avLst/>
          </a:prstGeom>
          <a:noFill/>
          <a:ln w="9525">
            <a:noFill/>
            <a:miter lim="800000"/>
            <a:headEnd/>
            <a:tailEnd/>
          </a:ln>
        </p:spPr>
      </p:pic>
      <p:pic>
        <p:nvPicPr>
          <p:cNvPr id="7" name="Picture 4"/>
          <p:cNvPicPr>
            <a:picLocks noChangeArrowheads="1"/>
          </p:cNvPicPr>
          <p:nvPr userDrawn="1"/>
        </p:nvPicPr>
        <p:blipFill>
          <a:blip r:embed="rId3" cstate="print">
            <a:duotone>
              <a:prstClr val="black"/>
              <a:srgbClr val="0C4686">
                <a:tint val="45000"/>
                <a:satMod val="400000"/>
              </a:srgbClr>
            </a:duotone>
          </a:blip>
          <a:srcRect/>
          <a:stretch>
            <a:fillRect/>
          </a:stretch>
        </p:blipFill>
        <p:spPr bwMode="auto">
          <a:xfrm>
            <a:off x="0" y="-27384"/>
            <a:ext cx="9144000" cy="864000"/>
          </a:xfrm>
          <a:prstGeom prst="rect">
            <a:avLst/>
          </a:prstGeom>
          <a:noFill/>
          <a:ln w="9525">
            <a:noFill/>
            <a:miter lim="800000"/>
            <a:headEnd/>
            <a:tailEnd/>
          </a:ln>
        </p:spPr>
      </p:pic>
      <p:pic>
        <p:nvPicPr>
          <p:cNvPr id="6" name="Obraz 1"/>
          <p:cNvPicPr>
            <a:picLocks noChangeAspect="1"/>
          </p:cNvPicPr>
          <p:nvPr userDrawn="1"/>
        </p:nvPicPr>
        <p:blipFill>
          <a:blip r:embed="rId4" cstate="print">
            <a:extLst>
              <a:ext uri="{28A0092B-C50C-407E-A947-70E740481C1C}">
                <a14:useLocalDpi xmlns:a14="http://schemas.microsoft.com/office/drawing/2010/main" val="0"/>
              </a:ext>
            </a:extLst>
          </a:blip>
          <a:srcRect/>
          <a:stretch>
            <a:fillRect/>
          </a:stretch>
        </p:blipFill>
        <p:spPr bwMode="auto">
          <a:xfrm>
            <a:off x="8559736" y="102984"/>
            <a:ext cx="423750" cy="64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Prostokąt 9"/>
          <p:cNvSpPr/>
          <p:nvPr userDrawn="1"/>
        </p:nvSpPr>
        <p:spPr>
          <a:xfrm>
            <a:off x="5664474" y="6481705"/>
            <a:ext cx="3457678" cy="369332"/>
          </a:xfrm>
          <a:prstGeom prst="rect">
            <a:avLst/>
          </a:prstGeom>
        </p:spPr>
        <p:txBody>
          <a:bodyPr wrap="none">
            <a:spAutoFit/>
          </a:bodyPr>
          <a:lstStyle/>
          <a:p>
            <a:pPr algn="r"/>
            <a:r>
              <a:rPr lang="pl-PL" b="1" dirty="0" smtClean="0">
                <a:solidFill>
                  <a:srgbClr val="A4002E"/>
                </a:solidFill>
              </a:rPr>
              <a:t>WYDZIAŁ NAUK EKONOMICZNYCH</a:t>
            </a:r>
            <a:endParaRPr lang="pl-PL" b="1" dirty="0">
              <a:solidFill>
                <a:srgbClr val="A4002E"/>
              </a:solidFill>
            </a:endParaRPr>
          </a:p>
        </p:txBody>
      </p:sp>
      <p:sp>
        <p:nvSpPr>
          <p:cNvPr id="11" name="Prostokąt 10"/>
          <p:cNvSpPr/>
          <p:nvPr userDrawn="1"/>
        </p:nvSpPr>
        <p:spPr>
          <a:xfrm>
            <a:off x="0" y="6389836"/>
            <a:ext cx="9144000" cy="63500"/>
          </a:xfrm>
          <a:prstGeom prst="rect">
            <a:avLst/>
          </a:prstGeom>
          <a:solidFill>
            <a:srgbClr val="9C043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pl-PL" dirty="0"/>
          </a:p>
        </p:txBody>
      </p:sp>
      <p:sp>
        <p:nvSpPr>
          <p:cNvPr id="12" name="Prostokąt 11"/>
          <p:cNvSpPr/>
          <p:nvPr userDrawn="1"/>
        </p:nvSpPr>
        <p:spPr>
          <a:xfrm>
            <a:off x="32254" y="6480632"/>
            <a:ext cx="2864310" cy="338554"/>
          </a:xfrm>
          <a:prstGeom prst="rect">
            <a:avLst/>
          </a:prstGeom>
        </p:spPr>
        <p:txBody>
          <a:bodyPr wrap="none">
            <a:spAutoFit/>
          </a:bodyPr>
          <a:lstStyle/>
          <a:p>
            <a:r>
              <a:rPr lang="pl-PL" sz="1600" b="1" dirty="0" smtClean="0">
                <a:solidFill>
                  <a:srgbClr val="A4002E"/>
                </a:solidFill>
              </a:rPr>
              <a:t>Studia II </a:t>
            </a:r>
            <a:r>
              <a:rPr lang="pl-PL" sz="1600" b="1" dirty="0" smtClean="0">
                <a:solidFill>
                  <a:srgbClr val="A4002E"/>
                </a:solidFill>
              </a:rPr>
              <a:t>stopnia</a:t>
            </a:r>
            <a:r>
              <a:rPr lang="pl-PL" sz="1600" b="1" baseline="0" dirty="0" smtClean="0">
                <a:solidFill>
                  <a:srgbClr val="A4002E"/>
                </a:solidFill>
              </a:rPr>
              <a:t> </a:t>
            </a:r>
            <a:r>
              <a:rPr lang="pl-PL" sz="1600" b="1" dirty="0" smtClean="0">
                <a:solidFill>
                  <a:srgbClr val="A4002E"/>
                </a:solidFill>
              </a:rPr>
              <a:t>niestacjonarne</a:t>
            </a:r>
            <a:endParaRPr lang="pl-PL" sz="1600" b="1" dirty="0">
              <a:solidFill>
                <a:srgbClr val="A4002E"/>
              </a:solidFill>
            </a:endParaRPr>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p:cNvSpPr>
            <a:spLocks noGrp="1"/>
          </p:cNvSpPr>
          <p:nvPr>
            <p:ph type="title"/>
          </p:nvPr>
        </p:nvSpPr>
        <p:spPr>
          <a:xfrm>
            <a:off x="722313" y="4406900"/>
            <a:ext cx="7772400" cy="1362075"/>
          </a:xfrm>
        </p:spPr>
        <p:txBody>
          <a:bodyPr anchor="t"/>
          <a:lstStyle>
            <a:lvl1pPr algn="l">
              <a:defRPr sz="4000" b="1" cap="all"/>
            </a:lvl1pPr>
          </a:lstStyle>
          <a:p>
            <a:r>
              <a:rPr lang="pl-PL" smtClean="0"/>
              <a:t>Kliknij, aby edytować styl</a:t>
            </a:r>
            <a:endParaRPr lang="pl-PL"/>
          </a:p>
        </p:txBody>
      </p:sp>
      <p:sp>
        <p:nvSpPr>
          <p:cNvPr id="3" name="Symbol zastępczy tekst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smtClean="0"/>
              <a:t>Kliknij, aby edytować style wzorca tekstu</a:t>
            </a:r>
          </a:p>
        </p:txBody>
      </p:sp>
      <p:sp>
        <p:nvSpPr>
          <p:cNvPr id="4" name="Symbol zastępczy daty 3"/>
          <p:cNvSpPr>
            <a:spLocks noGrp="1"/>
          </p:cNvSpPr>
          <p:nvPr>
            <p:ph type="dt" sz="half" idx="10"/>
          </p:nvPr>
        </p:nvSpPr>
        <p:spPr/>
        <p:txBody>
          <a:bodyPr/>
          <a:lstStyle/>
          <a:p>
            <a:fld id="{63099CAE-6BF0-491B-A55F-F17C054FD4A8}" type="datetimeFigureOut">
              <a:rPr lang="pl-PL" smtClean="0"/>
              <a:pPr/>
              <a:t>13.04.2018</a:t>
            </a:fld>
            <a:endParaRPr lang="pl-PL" dirty="0"/>
          </a:p>
        </p:txBody>
      </p:sp>
      <p:sp>
        <p:nvSpPr>
          <p:cNvPr id="5" name="Symbol zastępczy stopki 4"/>
          <p:cNvSpPr>
            <a:spLocks noGrp="1"/>
          </p:cNvSpPr>
          <p:nvPr>
            <p:ph type="ftr" sz="quarter" idx="11"/>
          </p:nvPr>
        </p:nvSpPr>
        <p:spPr/>
        <p:txBody>
          <a:bodyPr/>
          <a:lstStyle/>
          <a:p>
            <a:endParaRPr lang="pl-PL" dirty="0"/>
          </a:p>
        </p:txBody>
      </p:sp>
      <p:sp>
        <p:nvSpPr>
          <p:cNvPr id="6" name="Symbol zastępczy numeru slajdu 5"/>
          <p:cNvSpPr>
            <a:spLocks noGrp="1"/>
          </p:cNvSpPr>
          <p:nvPr>
            <p:ph type="sldNum" sz="quarter" idx="12"/>
          </p:nvPr>
        </p:nvSpPr>
        <p:spPr/>
        <p:txBody>
          <a:bodyPr/>
          <a:lstStyle/>
          <a:p>
            <a:fld id="{89A851B1-EA11-48FC-80ED-59019F8D43B0}" type="slidenum">
              <a:rPr lang="pl-PL" smtClean="0"/>
              <a:pPr/>
              <a:t>‹#›</a:t>
            </a:fld>
            <a:endParaRPr lang="pl-PL"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zawartości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zawartości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daty 4"/>
          <p:cNvSpPr>
            <a:spLocks noGrp="1"/>
          </p:cNvSpPr>
          <p:nvPr>
            <p:ph type="dt" sz="half" idx="10"/>
          </p:nvPr>
        </p:nvSpPr>
        <p:spPr/>
        <p:txBody>
          <a:bodyPr/>
          <a:lstStyle/>
          <a:p>
            <a:fld id="{63099CAE-6BF0-491B-A55F-F17C054FD4A8}" type="datetimeFigureOut">
              <a:rPr lang="pl-PL" smtClean="0"/>
              <a:pPr/>
              <a:t>13.04.2018</a:t>
            </a:fld>
            <a:endParaRPr lang="pl-PL" dirty="0"/>
          </a:p>
        </p:txBody>
      </p:sp>
      <p:sp>
        <p:nvSpPr>
          <p:cNvPr id="6" name="Symbol zastępczy stopki 5"/>
          <p:cNvSpPr>
            <a:spLocks noGrp="1"/>
          </p:cNvSpPr>
          <p:nvPr>
            <p:ph type="ftr" sz="quarter" idx="11"/>
          </p:nvPr>
        </p:nvSpPr>
        <p:spPr/>
        <p:txBody>
          <a:bodyPr/>
          <a:lstStyle/>
          <a:p>
            <a:endParaRPr lang="pl-PL" dirty="0"/>
          </a:p>
        </p:txBody>
      </p:sp>
      <p:sp>
        <p:nvSpPr>
          <p:cNvPr id="7" name="Symbol zastępczy numeru slajdu 6"/>
          <p:cNvSpPr>
            <a:spLocks noGrp="1"/>
          </p:cNvSpPr>
          <p:nvPr>
            <p:ph type="sldNum" sz="quarter" idx="12"/>
          </p:nvPr>
        </p:nvSpPr>
        <p:spPr/>
        <p:txBody>
          <a:bodyPr/>
          <a:lstStyle/>
          <a:p>
            <a:fld id="{89A851B1-EA11-48FC-80ED-59019F8D43B0}" type="slidenum">
              <a:rPr lang="pl-PL" smtClean="0"/>
              <a:pPr/>
              <a:t>‹#›</a:t>
            </a:fld>
            <a:endParaRPr lang="pl-PL"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lvl1pPr>
              <a:defRPr/>
            </a:lvl1pPr>
          </a:lstStyle>
          <a:p>
            <a:r>
              <a:rPr lang="pl-PL" smtClean="0"/>
              <a:t>Kliknij, aby edytować styl</a:t>
            </a:r>
            <a:endParaRPr lang="pl-PL"/>
          </a:p>
        </p:txBody>
      </p:sp>
      <p:sp>
        <p:nvSpPr>
          <p:cNvPr id="3" name="Symbol zastępczy tekst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4" name="Symbol zastępczy zawartości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tekst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6" name="Symbol zastępczy zawartości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7" name="Symbol zastępczy daty 6"/>
          <p:cNvSpPr>
            <a:spLocks noGrp="1"/>
          </p:cNvSpPr>
          <p:nvPr>
            <p:ph type="dt" sz="half" idx="10"/>
          </p:nvPr>
        </p:nvSpPr>
        <p:spPr/>
        <p:txBody>
          <a:bodyPr/>
          <a:lstStyle/>
          <a:p>
            <a:fld id="{63099CAE-6BF0-491B-A55F-F17C054FD4A8}" type="datetimeFigureOut">
              <a:rPr lang="pl-PL" smtClean="0"/>
              <a:pPr/>
              <a:t>13.04.2018</a:t>
            </a:fld>
            <a:endParaRPr lang="pl-PL" dirty="0"/>
          </a:p>
        </p:txBody>
      </p:sp>
      <p:sp>
        <p:nvSpPr>
          <p:cNvPr id="8" name="Symbol zastępczy stopki 7"/>
          <p:cNvSpPr>
            <a:spLocks noGrp="1"/>
          </p:cNvSpPr>
          <p:nvPr>
            <p:ph type="ftr" sz="quarter" idx="11"/>
          </p:nvPr>
        </p:nvSpPr>
        <p:spPr/>
        <p:txBody>
          <a:bodyPr/>
          <a:lstStyle/>
          <a:p>
            <a:endParaRPr lang="pl-PL" dirty="0"/>
          </a:p>
        </p:txBody>
      </p:sp>
      <p:sp>
        <p:nvSpPr>
          <p:cNvPr id="9" name="Symbol zastępczy numeru slajdu 8"/>
          <p:cNvSpPr>
            <a:spLocks noGrp="1"/>
          </p:cNvSpPr>
          <p:nvPr>
            <p:ph type="sldNum" sz="quarter" idx="12"/>
          </p:nvPr>
        </p:nvSpPr>
        <p:spPr/>
        <p:txBody>
          <a:bodyPr/>
          <a:lstStyle/>
          <a:p>
            <a:fld id="{89A851B1-EA11-48FC-80ED-59019F8D43B0}" type="slidenum">
              <a:rPr lang="pl-PL" smtClean="0"/>
              <a:pPr/>
              <a:t>‹#›</a:t>
            </a:fld>
            <a:endParaRPr lang="pl-PL"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daty 2"/>
          <p:cNvSpPr>
            <a:spLocks noGrp="1"/>
          </p:cNvSpPr>
          <p:nvPr>
            <p:ph type="dt" sz="half" idx="10"/>
          </p:nvPr>
        </p:nvSpPr>
        <p:spPr/>
        <p:txBody>
          <a:bodyPr/>
          <a:lstStyle/>
          <a:p>
            <a:fld id="{63099CAE-6BF0-491B-A55F-F17C054FD4A8}" type="datetimeFigureOut">
              <a:rPr lang="pl-PL" smtClean="0"/>
              <a:pPr/>
              <a:t>13.04.2018</a:t>
            </a:fld>
            <a:endParaRPr lang="pl-PL" dirty="0"/>
          </a:p>
        </p:txBody>
      </p:sp>
      <p:sp>
        <p:nvSpPr>
          <p:cNvPr id="4" name="Symbol zastępczy stopki 3"/>
          <p:cNvSpPr>
            <a:spLocks noGrp="1"/>
          </p:cNvSpPr>
          <p:nvPr>
            <p:ph type="ftr" sz="quarter" idx="11"/>
          </p:nvPr>
        </p:nvSpPr>
        <p:spPr/>
        <p:txBody>
          <a:bodyPr/>
          <a:lstStyle/>
          <a:p>
            <a:endParaRPr lang="pl-PL" dirty="0"/>
          </a:p>
        </p:txBody>
      </p:sp>
      <p:sp>
        <p:nvSpPr>
          <p:cNvPr id="5" name="Symbol zastępczy numeru slajdu 4"/>
          <p:cNvSpPr>
            <a:spLocks noGrp="1"/>
          </p:cNvSpPr>
          <p:nvPr>
            <p:ph type="sldNum" sz="quarter" idx="12"/>
          </p:nvPr>
        </p:nvSpPr>
        <p:spPr/>
        <p:txBody>
          <a:bodyPr/>
          <a:lstStyle/>
          <a:p>
            <a:fld id="{89A851B1-EA11-48FC-80ED-59019F8D43B0}" type="slidenum">
              <a:rPr lang="pl-PL" smtClean="0"/>
              <a:pPr/>
              <a:t>‹#›</a:t>
            </a:fld>
            <a:endParaRPr lang="pl-PL"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p:cNvSpPr>
            <a:spLocks noGrp="1"/>
          </p:cNvSpPr>
          <p:nvPr>
            <p:ph type="dt" sz="half" idx="10"/>
          </p:nvPr>
        </p:nvSpPr>
        <p:spPr/>
        <p:txBody>
          <a:bodyPr/>
          <a:lstStyle/>
          <a:p>
            <a:fld id="{63099CAE-6BF0-491B-A55F-F17C054FD4A8}" type="datetimeFigureOut">
              <a:rPr lang="pl-PL" smtClean="0"/>
              <a:pPr/>
              <a:t>13.04.2018</a:t>
            </a:fld>
            <a:endParaRPr lang="pl-PL" dirty="0"/>
          </a:p>
        </p:txBody>
      </p:sp>
      <p:sp>
        <p:nvSpPr>
          <p:cNvPr id="3" name="Symbol zastępczy stopki 2"/>
          <p:cNvSpPr>
            <a:spLocks noGrp="1"/>
          </p:cNvSpPr>
          <p:nvPr>
            <p:ph type="ftr" sz="quarter" idx="11"/>
          </p:nvPr>
        </p:nvSpPr>
        <p:spPr/>
        <p:txBody>
          <a:bodyPr/>
          <a:lstStyle/>
          <a:p>
            <a:endParaRPr lang="pl-PL" dirty="0"/>
          </a:p>
        </p:txBody>
      </p:sp>
      <p:sp>
        <p:nvSpPr>
          <p:cNvPr id="4" name="Symbol zastępczy numeru slajdu 3"/>
          <p:cNvSpPr>
            <a:spLocks noGrp="1"/>
          </p:cNvSpPr>
          <p:nvPr>
            <p:ph type="sldNum" sz="quarter" idx="12"/>
          </p:nvPr>
        </p:nvSpPr>
        <p:spPr/>
        <p:txBody>
          <a:bodyPr/>
          <a:lstStyle/>
          <a:p>
            <a:fld id="{89A851B1-EA11-48FC-80ED-59019F8D43B0}" type="slidenum">
              <a:rPr lang="pl-PL" smtClean="0"/>
              <a:pPr/>
              <a:t>‹#›</a:t>
            </a:fld>
            <a:endParaRPr lang="pl-PL" dirty="0"/>
          </a:p>
        </p:txBody>
      </p:sp>
      <p:pic>
        <p:nvPicPr>
          <p:cNvPr id="5" name="Picture 2"/>
          <p:cNvPicPr>
            <a:picLocks noChangeAspect="1" noChangeArrowheads="1"/>
          </p:cNvPicPr>
          <p:nvPr userDrawn="1"/>
        </p:nvPicPr>
        <p:blipFill>
          <a:blip r:embed="rId2" cstate="print">
            <a:clrChange>
              <a:clrFrom>
                <a:srgbClr val="231F20"/>
              </a:clrFrom>
              <a:clrTo>
                <a:srgbClr val="231F20">
                  <a:alpha val="0"/>
                </a:srgbClr>
              </a:clrTo>
            </a:clrChange>
          </a:blip>
          <a:srcRect l="9595" r="3370"/>
          <a:stretch>
            <a:fillRect/>
          </a:stretch>
        </p:blipFill>
        <p:spPr bwMode="auto">
          <a:xfrm>
            <a:off x="0" y="828675"/>
            <a:ext cx="9144000" cy="6029325"/>
          </a:xfrm>
          <a:prstGeom prst="rect">
            <a:avLst/>
          </a:prstGeom>
          <a:noFill/>
          <a:ln w="9525">
            <a:noFill/>
            <a:miter lim="800000"/>
            <a:headEnd/>
            <a:tailEnd/>
          </a:ln>
        </p:spPr>
      </p:pic>
      <p:pic>
        <p:nvPicPr>
          <p:cNvPr id="6" name="Picture 4"/>
          <p:cNvPicPr>
            <a:picLocks noChangeArrowheads="1"/>
          </p:cNvPicPr>
          <p:nvPr userDrawn="1"/>
        </p:nvPicPr>
        <p:blipFill>
          <a:blip r:embed="rId3" cstate="print">
            <a:duotone>
              <a:prstClr val="black"/>
              <a:srgbClr val="0C4686">
                <a:tint val="45000"/>
                <a:satMod val="400000"/>
              </a:srgbClr>
            </a:duotone>
          </a:blip>
          <a:srcRect/>
          <a:stretch>
            <a:fillRect/>
          </a:stretch>
        </p:blipFill>
        <p:spPr bwMode="auto">
          <a:xfrm>
            <a:off x="0" y="-27384"/>
            <a:ext cx="9144000" cy="864000"/>
          </a:xfrm>
          <a:prstGeom prst="rect">
            <a:avLst/>
          </a:prstGeom>
          <a:noFill/>
          <a:ln w="9525">
            <a:noFill/>
            <a:miter lim="800000"/>
            <a:headEnd/>
            <a:tailEnd/>
          </a:ln>
        </p:spPr>
      </p:pic>
      <p:pic>
        <p:nvPicPr>
          <p:cNvPr id="7" name="Obraz 1"/>
          <p:cNvPicPr>
            <a:picLocks noChangeAspect="1"/>
          </p:cNvPicPr>
          <p:nvPr userDrawn="1"/>
        </p:nvPicPr>
        <p:blipFill>
          <a:blip r:embed="rId4" cstate="print">
            <a:extLst>
              <a:ext uri="{28A0092B-C50C-407E-A947-70E740481C1C}">
                <a14:useLocalDpi xmlns:a14="http://schemas.microsoft.com/office/drawing/2010/main" val="0"/>
              </a:ext>
            </a:extLst>
          </a:blip>
          <a:srcRect/>
          <a:stretch>
            <a:fillRect/>
          </a:stretch>
        </p:blipFill>
        <p:spPr bwMode="auto">
          <a:xfrm>
            <a:off x="8559736" y="102984"/>
            <a:ext cx="423750" cy="64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457200" y="273050"/>
            <a:ext cx="3008313" cy="1162050"/>
          </a:xfrm>
        </p:spPr>
        <p:txBody>
          <a:bodyPr anchor="b"/>
          <a:lstStyle>
            <a:lvl1pPr algn="l">
              <a:defRPr sz="2000" b="1"/>
            </a:lvl1pPr>
          </a:lstStyle>
          <a:p>
            <a:r>
              <a:rPr lang="pl-PL" smtClean="0"/>
              <a:t>Kliknij, aby edytować styl</a:t>
            </a:r>
            <a:endParaRPr lang="pl-PL"/>
          </a:p>
        </p:txBody>
      </p:sp>
      <p:sp>
        <p:nvSpPr>
          <p:cNvPr id="3" name="Symbol zastępczy zawartości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tekst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Symbol zastępczy daty 4"/>
          <p:cNvSpPr>
            <a:spLocks noGrp="1"/>
          </p:cNvSpPr>
          <p:nvPr>
            <p:ph type="dt" sz="half" idx="10"/>
          </p:nvPr>
        </p:nvSpPr>
        <p:spPr/>
        <p:txBody>
          <a:bodyPr/>
          <a:lstStyle/>
          <a:p>
            <a:fld id="{63099CAE-6BF0-491B-A55F-F17C054FD4A8}" type="datetimeFigureOut">
              <a:rPr lang="pl-PL" smtClean="0"/>
              <a:pPr/>
              <a:t>13.04.2018</a:t>
            </a:fld>
            <a:endParaRPr lang="pl-PL" dirty="0"/>
          </a:p>
        </p:txBody>
      </p:sp>
      <p:sp>
        <p:nvSpPr>
          <p:cNvPr id="6" name="Symbol zastępczy stopki 5"/>
          <p:cNvSpPr>
            <a:spLocks noGrp="1"/>
          </p:cNvSpPr>
          <p:nvPr>
            <p:ph type="ftr" sz="quarter" idx="11"/>
          </p:nvPr>
        </p:nvSpPr>
        <p:spPr/>
        <p:txBody>
          <a:bodyPr/>
          <a:lstStyle/>
          <a:p>
            <a:endParaRPr lang="pl-PL" dirty="0"/>
          </a:p>
        </p:txBody>
      </p:sp>
      <p:sp>
        <p:nvSpPr>
          <p:cNvPr id="7" name="Symbol zastępczy numeru slajdu 6"/>
          <p:cNvSpPr>
            <a:spLocks noGrp="1"/>
          </p:cNvSpPr>
          <p:nvPr>
            <p:ph type="sldNum" sz="quarter" idx="12"/>
          </p:nvPr>
        </p:nvSpPr>
        <p:spPr/>
        <p:txBody>
          <a:bodyPr/>
          <a:lstStyle/>
          <a:p>
            <a:fld id="{89A851B1-EA11-48FC-80ED-59019F8D43B0}" type="slidenum">
              <a:rPr lang="pl-PL" smtClean="0"/>
              <a:pPr/>
              <a:t>‹#›</a:t>
            </a:fld>
            <a:endParaRPr lang="pl-PL"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1792288" y="4800600"/>
            <a:ext cx="5486400" cy="566738"/>
          </a:xfrm>
        </p:spPr>
        <p:txBody>
          <a:bodyPr anchor="b"/>
          <a:lstStyle>
            <a:lvl1pPr algn="l">
              <a:defRPr sz="2000" b="1"/>
            </a:lvl1pPr>
          </a:lstStyle>
          <a:p>
            <a:r>
              <a:rPr lang="pl-PL" smtClean="0"/>
              <a:t>Kliknij, aby edytować styl</a:t>
            </a:r>
            <a:endParaRPr lang="pl-PL"/>
          </a:p>
        </p:txBody>
      </p:sp>
      <p:sp>
        <p:nvSpPr>
          <p:cNvPr id="3" name="Symbol zastępczy obraz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l-PL" dirty="0"/>
          </a:p>
        </p:txBody>
      </p:sp>
      <p:sp>
        <p:nvSpPr>
          <p:cNvPr id="4" name="Symbol zastępczy tekst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Symbol zastępczy daty 4"/>
          <p:cNvSpPr>
            <a:spLocks noGrp="1"/>
          </p:cNvSpPr>
          <p:nvPr>
            <p:ph type="dt" sz="half" idx="10"/>
          </p:nvPr>
        </p:nvSpPr>
        <p:spPr/>
        <p:txBody>
          <a:bodyPr/>
          <a:lstStyle/>
          <a:p>
            <a:fld id="{63099CAE-6BF0-491B-A55F-F17C054FD4A8}" type="datetimeFigureOut">
              <a:rPr lang="pl-PL" smtClean="0"/>
              <a:pPr/>
              <a:t>13.04.2018</a:t>
            </a:fld>
            <a:endParaRPr lang="pl-PL" dirty="0"/>
          </a:p>
        </p:txBody>
      </p:sp>
      <p:sp>
        <p:nvSpPr>
          <p:cNvPr id="6" name="Symbol zastępczy stopki 5"/>
          <p:cNvSpPr>
            <a:spLocks noGrp="1"/>
          </p:cNvSpPr>
          <p:nvPr>
            <p:ph type="ftr" sz="quarter" idx="11"/>
          </p:nvPr>
        </p:nvSpPr>
        <p:spPr/>
        <p:txBody>
          <a:bodyPr/>
          <a:lstStyle/>
          <a:p>
            <a:endParaRPr lang="pl-PL" dirty="0"/>
          </a:p>
        </p:txBody>
      </p:sp>
      <p:sp>
        <p:nvSpPr>
          <p:cNvPr id="7" name="Symbol zastępczy numeru slajdu 6"/>
          <p:cNvSpPr>
            <a:spLocks noGrp="1"/>
          </p:cNvSpPr>
          <p:nvPr>
            <p:ph type="sldNum" sz="quarter" idx="12"/>
          </p:nvPr>
        </p:nvSpPr>
        <p:spPr/>
        <p:txBody>
          <a:bodyPr/>
          <a:lstStyle/>
          <a:p>
            <a:fld id="{89A851B1-EA11-48FC-80ED-59019F8D43B0}" type="slidenum">
              <a:rPr lang="pl-PL" smtClean="0"/>
              <a:pPr/>
              <a:t>‹#›</a:t>
            </a:fld>
            <a:endParaRPr lang="pl-PL"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tytuł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pl-PL" smtClean="0"/>
              <a:t>Kliknij, aby edytować styl</a:t>
            </a:r>
            <a:endParaRPr lang="pl-PL"/>
          </a:p>
        </p:txBody>
      </p:sp>
      <p:sp>
        <p:nvSpPr>
          <p:cNvPr id="3" name="Symbol zastępczy tekst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3099CAE-6BF0-491B-A55F-F17C054FD4A8}" type="datetimeFigureOut">
              <a:rPr lang="pl-PL" smtClean="0"/>
              <a:pPr/>
              <a:t>13.04.2018</a:t>
            </a:fld>
            <a:endParaRPr lang="pl-PL" dirty="0"/>
          </a:p>
        </p:txBody>
      </p:sp>
      <p:sp>
        <p:nvSpPr>
          <p:cNvPr id="5" name="Symbol zastępczy stopki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dirty="0"/>
          </a:p>
        </p:txBody>
      </p:sp>
      <p:sp>
        <p:nvSpPr>
          <p:cNvPr id="6" name="Symbol zastępczy numeru slajd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9A851B1-EA11-48FC-80ED-59019F8D43B0}" type="slidenum">
              <a:rPr lang="pl-PL" smtClean="0"/>
              <a:pPr/>
              <a:t>‹#›</a:t>
            </a:fld>
            <a:endParaRPr lang="pl-PL"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8" Type="http://schemas.openxmlformats.org/officeDocument/2006/relationships/image" Target="../media/image11.png"/><Relationship Id="rId3" Type="http://schemas.openxmlformats.org/officeDocument/2006/relationships/image" Target="../media/image7.jpeg"/><Relationship Id="rId7" Type="http://schemas.openxmlformats.org/officeDocument/2006/relationships/hyperlink" Target="http://www.ue.wroc.pl/" TargetMode="External"/><Relationship Id="rId2" Type="http://schemas.openxmlformats.org/officeDocument/2006/relationships/image" Target="../media/image6.jpeg"/><Relationship Id="rId1" Type="http://schemas.openxmlformats.org/officeDocument/2006/relationships/slideLayout" Target="../slideLayouts/slideLayout7.xml"/><Relationship Id="rId6" Type="http://schemas.openxmlformats.org/officeDocument/2006/relationships/image" Target="../media/image10.jpeg"/><Relationship Id="rId5" Type="http://schemas.openxmlformats.org/officeDocument/2006/relationships/image" Target="../media/image9.jpeg"/><Relationship Id="rId4" Type="http://schemas.openxmlformats.org/officeDocument/2006/relationships/image" Target="../media/image8.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pole tekstowe 4"/>
          <p:cNvSpPr txBox="1"/>
          <p:nvPr/>
        </p:nvSpPr>
        <p:spPr>
          <a:xfrm>
            <a:off x="279637" y="2839576"/>
            <a:ext cx="8558881" cy="3323987"/>
          </a:xfrm>
          <a:prstGeom prst="rect">
            <a:avLst/>
          </a:prstGeom>
          <a:noFill/>
        </p:spPr>
        <p:txBody>
          <a:bodyPr wrap="none" rtlCol="0">
            <a:spAutoFit/>
          </a:bodyPr>
          <a:lstStyle/>
          <a:p>
            <a:pPr algn="ctr">
              <a:lnSpc>
                <a:spcPct val="140000"/>
              </a:lnSpc>
            </a:pPr>
            <a:r>
              <a:rPr lang="pl-PL" sz="3000" spc="120" dirty="0" smtClean="0">
                <a:solidFill>
                  <a:schemeClr val="bg1"/>
                </a:solidFill>
                <a:effectLst>
                  <a:outerShdw blurRad="38100" dist="38100" dir="2700000" algn="tl">
                    <a:srgbClr val="000000">
                      <a:alpha val="43137"/>
                    </a:srgbClr>
                  </a:outerShdw>
                </a:effectLst>
                <a:cs typeface="Helvetica" pitchFamily="34" charset="0"/>
              </a:rPr>
              <a:t>Studia II stopnia</a:t>
            </a:r>
          </a:p>
          <a:p>
            <a:pPr algn="ctr">
              <a:lnSpc>
                <a:spcPct val="140000"/>
              </a:lnSpc>
            </a:pPr>
            <a:r>
              <a:rPr lang="pl-PL" sz="3000" spc="120" dirty="0" smtClean="0">
                <a:solidFill>
                  <a:schemeClr val="bg1"/>
                </a:solidFill>
                <a:effectLst>
                  <a:outerShdw blurRad="38100" dist="38100" dir="2700000" algn="tl">
                    <a:srgbClr val="000000">
                      <a:alpha val="43137"/>
                    </a:srgbClr>
                  </a:outerShdw>
                </a:effectLst>
                <a:cs typeface="Helvetica" pitchFamily="34" charset="0"/>
              </a:rPr>
              <a:t>niestacjonarne</a:t>
            </a:r>
          </a:p>
          <a:p>
            <a:pPr algn="ctr">
              <a:lnSpc>
                <a:spcPct val="140000"/>
              </a:lnSpc>
            </a:pPr>
            <a:r>
              <a:rPr lang="pl-PL" sz="3000" spc="120" dirty="0" smtClean="0">
                <a:solidFill>
                  <a:schemeClr val="bg1"/>
                </a:solidFill>
                <a:effectLst>
                  <a:outerShdw blurRad="38100" dist="38100" dir="2700000" algn="tl">
                    <a:srgbClr val="000000">
                      <a:alpha val="43137"/>
                    </a:srgbClr>
                  </a:outerShdw>
                </a:effectLst>
                <a:cs typeface="Helvetica" pitchFamily="34" charset="0"/>
              </a:rPr>
              <a:t>Kierunek Międzynarodowe Stosunki Gospodarcze</a:t>
            </a:r>
          </a:p>
          <a:p>
            <a:pPr algn="ctr">
              <a:lnSpc>
                <a:spcPct val="140000"/>
              </a:lnSpc>
            </a:pPr>
            <a:r>
              <a:rPr lang="pl-PL" sz="3000" spc="120" dirty="0" smtClean="0">
                <a:solidFill>
                  <a:schemeClr val="bg1"/>
                </a:solidFill>
                <a:effectLst>
                  <a:outerShdw blurRad="38100" dist="38100" dir="2700000" algn="tl">
                    <a:srgbClr val="000000">
                      <a:alpha val="43137"/>
                    </a:srgbClr>
                  </a:outerShdw>
                </a:effectLst>
                <a:cs typeface="Helvetica" pitchFamily="34" charset="0"/>
              </a:rPr>
              <a:t>Specjalność</a:t>
            </a:r>
          </a:p>
          <a:p>
            <a:pPr algn="ctr">
              <a:lnSpc>
                <a:spcPct val="140000"/>
              </a:lnSpc>
            </a:pPr>
            <a:r>
              <a:rPr lang="en-US" sz="3000" b="1" spc="120" dirty="0" smtClean="0">
                <a:solidFill>
                  <a:srgbClr val="EDBE12"/>
                </a:solidFill>
                <a:effectLst>
                  <a:outerShdw blurRad="38100" dist="38100" dir="2700000" algn="tl">
                    <a:srgbClr val="000000">
                      <a:alpha val="43137"/>
                    </a:srgbClr>
                  </a:outerShdw>
                </a:effectLst>
                <a:cs typeface="Helvetica" pitchFamily="34" charset="0"/>
              </a:rPr>
              <a:t>INERNATIONAL </a:t>
            </a:r>
            <a:r>
              <a:rPr lang="en-US" sz="3000" b="1" spc="120" dirty="0">
                <a:solidFill>
                  <a:srgbClr val="EDBE12"/>
                </a:solidFill>
                <a:effectLst>
                  <a:outerShdw blurRad="38100" dist="38100" dir="2700000" algn="tl">
                    <a:srgbClr val="000000">
                      <a:alpha val="43137"/>
                    </a:srgbClr>
                  </a:outerShdw>
                </a:effectLst>
                <a:cs typeface="Helvetica" pitchFamily="34" charset="0"/>
              </a:rPr>
              <a:t>LOGISTICS</a:t>
            </a:r>
            <a:endParaRPr lang="pl-PL" sz="3000" b="1" spc="120" dirty="0">
              <a:solidFill>
                <a:srgbClr val="EDBE12"/>
              </a:solidFill>
              <a:effectLst>
                <a:outerShdw blurRad="38100" dist="38100" dir="2700000" algn="tl">
                  <a:srgbClr val="000000">
                    <a:alpha val="43137"/>
                  </a:srgbClr>
                </a:outerShdw>
              </a:effectLst>
              <a:cs typeface="Helvetica" pitchFamily="34"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ytuł 7"/>
          <p:cNvSpPr>
            <a:spLocks noGrp="1"/>
          </p:cNvSpPr>
          <p:nvPr>
            <p:ph type="title" idx="4294967295"/>
          </p:nvPr>
        </p:nvSpPr>
        <p:spPr>
          <a:xfrm>
            <a:off x="134800" y="48876"/>
            <a:ext cx="8037600" cy="743124"/>
          </a:xfrm>
        </p:spPr>
        <p:txBody>
          <a:bodyPr>
            <a:normAutofit/>
          </a:bodyPr>
          <a:lstStyle/>
          <a:p>
            <a:pPr algn="l"/>
            <a:r>
              <a:rPr lang="en-US" sz="3000" b="1" spc="120" dirty="0" smtClean="0">
                <a:solidFill>
                  <a:schemeClr val="bg1"/>
                </a:solidFill>
                <a:effectLst>
                  <a:outerShdw blurRad="38100" dist="38100" dir="2700000" algn="tl">
                    <a:srgbClr val="000000">
                      <a:alpha val="43137"/>
                    </a:srgbClr>
                  </a:outerShdw>
                </a:effectLst>
              </a:rPr>
              <a:t>INTERNATIONAL </a:t>
            </a:r>
            <a:r>
              <a:rPr lang="pl-PL" sz="3000" b="1" spc="120" dirty="0" smtClean="0">
                <a:solidFill>
                  <a:schemeClr val="bg1"/>
                </a:solidFill>
                <a:effectLst>
                  <a:outerShdw blurRad="38100" dist="38100" dir="2700000" algn="tl">
                    <a:srgbClr val="000000">
                      <a:alpha val="43137"/>
                    </a:srgbClr>
                  </a:outerShdw>
                </a:effectLst>
              </a:rPr>
              <a:t>LOGISTICS</a:t>
            </a:r>
            <a:endParaRPr lang="pl-PL" sz="3000" b="1" spc="120" dirty="0">
              <a:solidFill>
                <a:schemeClr val="bg1"/>
              </a:solidFill>
              <a:effectLst>
                <a:outerShdw blurRad="38100" dist="38100" dir="2700000" algn="tl">
                  <a:srgbClr val="000000">
                    <a:alpha val="43137"/>
                  </a:srgbClr>
                </a:outerShdw>
              </a:effectLst>
            </a:endParaRPr>
          </a:p>
        </p:txBody>
      </p:sp>
      <p:sp>
        <p:nvSpPr>
          <p:cNvPr id="5" name="Prostokąt 4"/>
          <p:cNvSpPr/>
          <p:nvPr/>
        </p:nvSpPr>
        <p:spPr>
          <a:xfrm>
            <a:off x="323528" y="1196752"/>
            <a:ext cx="8352928" cy="4154984"/>
          </a:xfrm>
          <a:prstGeom prst="rect">
            <a:avLst/>
          </a:prstGeom>
        </p:spPr>
        <p:txBody>
          <a:bodyPr wrap="square">
            <a:spAutoFit/>
          </a:bodyPr>
          <a:lstStyle/>
          <a:p>
            <a:r>
              <a:rPr lang="en-US" sz="2400" b="1" dirty="0" smtClean="0">
                <a:solidFill>
                  <a:srgbClr val="A4002E"/>
                </a:solidFill>
              </a:rPr>
              <a:t>Description</a:t>
            </a:r>
            <a:endParaRPr lang="pl-PL" sz="2400" b="1" dirty="0" smtClean="0">
              <a:solidFill>
                <a:srgbClr val="A4002E"/>
              </a:solidFill>
            </a:endParaRPr>
          </a:p>
          <a:p>
            <a:r>
              <a:rPr lang="en-US" sz="2400" b="1" dirty="0" smtClean="0">
                <a:solidFill>
                  <a:srgbClr val="A4002E"/>
                </a:solidFill>
              </a:rPr>
              <a:t> </a:t>
            </a:r>
            <a:endParaRPr lang="pl-PL" sz="2400" dirty="0">
              <a:solidFill>
                <a:srgbClr val="A4002E"/>
              </a:solidFill>
            </a:endParaRPr>
          </a:p>
          <a:p>
            <a:pPr algn="just">
              <a:lnSpc>
                <a:spcPct val="150000"/>
              </a:lnSpc>
            </a:pPr>
            <a:r>
              <a:rPr lang="en-US" dirty="0"/>
              <a:t>Master Studies in International Logistics is the four-semesters studies, dedicate for students - future managers and business owners, who will operate in international and global environmental. This course will develop skills and qualifications in planning and organizing companies activities in the international world of business. It will help to recognized and solve problems and implement solutions in logistics way. Organize business activity in proper and effective way, in accordance with the concept of logistics 7 Rights. Deliver knowledge and skills necessary for being  an successful and competent international logistics </a:t>
            </a:r>
            <a:r>
              <a:rPr lang="en-US" dirty="0" smtClean="0"/>
              <a:t>manager</a:t>
            </a:r>
            <a:r>
              <a:rPr lang="pl-PL" dirty="0" smtClean="0"/>
              <a:t>.</a:t>
            </a:r>
            <a:r>
              <a:rPr lang="en-US" dirty="0" smtClean="0"/>
              <a:t> </a:t>
            </a:r>
            <a:endParaRPr lang="pl-PL"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ytuł 7"/>
          <p:cNvSpPr txBox="1">
            <a:spLocks/>
          </p:cNvSpPr>
          <p:nvPr/>
        </p:nvSpPr>
        <p:spPr>
          <a:xfrm>
            <a:off x="251520" y="34336"/>
            <a:ext cx="8037600" cy="743124"/>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US" sz="3000" b="1" spc="120" dirty="0">
                <a:solidFill>
                  <a:schemeClr val="bg1"/>
                </a:solidFill>
                <a:effectLst>
                  <a:outerShdw blurRad="38100" dist="38100" dir="2700000" algn="tl">
                    <a:srgbClr val="000000">
                      <a:alpha val="43137"/>
                    </a:srgbClr>
                  </a:outerShdw>
                </a:effectLst>
              </a:rPr>
              <a:t>INTERNATIONAL </a:t>
            </a:r>
            <a:r>
              <a:rPr lang="pl-PL" sz="3000" b="1" spc="120" dirty="0">
                <a:solidFill>
                  <a:schemeClr val="bg1"/>
                </a:solidFill>
                <a:effectLst>
                  <a:outerShdw blurRad="38100" dist="38100" dir="2700000" algn="tl">
                    <a:srgbClr val="000000">
                      <a:alpha val="43137"/>
                    </a:srgbClr>
                  </a:outerShdw>
                </a:effectLst>
              </a:rPr>
              <a:t>LOGISTICS</a:t>
            </a:r>
          </a:p>
        </p:txBody>
      </p:sp>
      <p:sp>
        <p:nvSpPr>
          <p:cNvPr id="3" name="Prostokąt 2"/>
          <p:cNvSpPr/>
          <p:nvPr/>
        </p:nvSpPr>
        <p:spPr>
          <a:xfrm>
            <a:off x="467544" y="908720"/>
            <a:ext cx="8280920" cy="4985980"/>
          </a:xfrm>
          <a:prstGeom prst="rect">
            <a:avLst/>
          </a:prstGeom>
        </p:spPr>
        <p:txBody>
          <a:bodyPr wrap="square">
            <a:spAutoFit/>
          </a:bodyPr>
          <a:lstStyle/>
          <a:p>
            <a:r>
              <a:rPr lang="pl-PL" sz="2400" b="1" dirty="0" err="1">
                <a:solidFill>
                  <a:srgbClr val="A4002E"/>
                </a:solidFill>
              </a:rPr>
              <a:t>Graduate</a:t>
            </a:r>
            <a:r>
              <a:rPr lang="pl-PL" sz="2400" b="1" dirty="0">
                <a:solidFill>
                  <a:srgbClr val="A4002E"/>
                </a:solidFill>
              </a:rPr>
              <a:t> </a:t>
            </a:r>
            <a:endParaRPr lang="pl-PL" sz="2400" b="1" dirty="0" smtClean="0">
              <a:solidFill>
                <a:srgbClr val="A4002E"/>
              </a:solidFill>
            </a:endParaRPr>
          </a:p>
          <a:p>
            <a:endParaRPr lang="pl-PL" sz="2400" dirty="0">
              <a:solidFill>
                <a:srgbClr val="A4002E"/>
              </a:solidFill>
            </a:endParaRPr>
          </a:p>
          <a:p>
            <a:pPr marL="285750" indent="-285750">
              <a:lnSpc>
                <a:spcPct val="150000"/>
              </a:lnSpc>
              <a:buClr>
                <a:srgbClr val="A4002E"/>
              </a:buClr>
              <a:buSzPct val="120000"/>
              <a:buFont typeface="Arial" panose="020B0604020202020204" pitchFamily="34" charset="0"/>
              <a:buChar char="•"/>
            </a:pPr>
            <a:r>
              <a:rPr lang="en-US" sz="2000" dirty="0"/>
              <a:t>Graduates Logistics International are prepared to work in positions related to the implementation of logistic operations both in domestic enterprises, international corporations and as well in specialized service companies (logistics providers), as well as international project management. </a:t>
            </a:r>
          </a:p>
          <a:p>
            <a:pPr marL="285750" indent="-285750">
              <a:lnSpc>
                <a:spcPct val="150000"/>
              </a:lnSpc>
              <a:buClr>
                <a:srgbClr val="A4002E"/>
              </a:buClr>
              <a:buSzPct val="120000"/>
              <a:buFont typeface="Arial" panose="020B0604020202020204" pitchFamily="34" charset="0"/>
              <a:buChar char="•"/>
            </a:pPr>
            <a:r>
              <a:rPr lang="en-US" sz="2000" dirty="0"/>
              <a:t>The knowledge and skills predispose them to perform the tasks associated with making the key decisions of logistics and perform management functions. They are also prepared to run their own business. Acquired theoretical knowledge and aroused scientific interest, allow them to continue their education in college third degree (PhD).</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ymbol zastępczy zawartości 2"/>
          <p:cNvSpPr txBox="1">
            <a:spLocks/>
          </p:cNvSpPr>
          <p:nvPr/>
        </p:nvSpPr>
        <p:spPr>
          <a:xfrm>
            <a:off x="395536" y="1340768"/>
            <a:ext cx="8496944" cy="2664296"/>
          </a:xfrm>
          <a:prstGeom prst="rect">
            <a:avLst/>
          </a:prstGeom>
        </p:spPr>
        <p:txBody>
          <a:bodyPr vert="horz" lIns="91440" tIns="45720" rIns="91440" bIns="45720" rtlCol="0">
            <a:noAutofit/>
          </a:bodyPr>
          <a:lstStyle/>
          <a:p>
            <a:pPr algn="just">
              <a:lnSpc>
                <a:spcPct val="150000"/>
              </a:lnSpc>
            </a:pPr>
            <a:r>
              <a:rPr lang="en-US" sz="2400" b="1" dirty="0">
                <a:solidFill>
                  <a:srgbClr val="A4002E"/>
                </a:solidFill>
              </a:rPr>
              <a:t>Key knowledge </a:t>
            </a:r>
            <a:endParaRPr lang="pl-PL" sz="2400" b="1" dirty="0" smtClean="0">
              <a:solidFill>
                <a:srgbClr val="A4002E"/>
              </a:solidFill>
            </a:endParaRPr>
          </a:p>
          <a:p>
            <a:pPr algn="just">
              <a:lnSpc>
                <a:spcPct val="150000"/>
              </a:lnSpc>
            </a:pPr>
            <a:endParaRPr lang="pl-PL" sz="1100" dirty="0">
              <a:solidFill>
                <a:srgbClr val="A4002E"/>
              </a:solidFill>
            </a:endParaRPr>
          </a:p>
          <a:p>
            <a:pPr algn="just">
              <a:lnSpc>
                <a:spcPct val="150000"/>
              </a:lnSpc>
            </a:pPr>
            <a:r>
              <a:rPr lang="en-US" sz="2000" dirty="0"/>
              <a:t>Student has a general knowledge of international logistics and internationalization of enterprises, as well as logistics policy dimension of corporate and institutional. It has advanced knowledge of the international flow of goods, services and capital with particular emphasis on the processes of international transport. He has specialist knowledge in the field of international transactions, international accounting, corporate finance and logistics infrastructure. It has a current and useful knowledge of cultural factors, legal, political, geographical and social shaping the international logistics market.</a:t>
            </a:r>
            <a:endParaRPr lang="pl-PL" sz="2000" dirty="0"/>
          </a:p>
        </p:txBody>
      </p:sp>
      <p:sp>
        <p:nvSpPr>
          <p:cNvPr id="6" name="Tytuł 7"/>
          <p:cNvSpPr txBox="1">
            <a:spLocks/>
          </p:cNvSpPr>
          <p:nvPr/>
        </p:nvSpPr>
        <p:spPr>
          <a:xfrm>
            <a:off x="134800" y="48876"/>
            <a:ext cx="8037600" cy="743124"/>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US" sz="3000" b="1" spc="120" dirty="0">
                <a:solidFill>
                  <a:schemeClr val="bg1"/>
                </a:solidFill>
                <a:effectLst>
                  <a:outerShdw blurRad="38100" dist="38100" dir="2700000" algn="tl">
                    <a:srgbClr val="000000">
                      <a:alpha val="43137"/>
                    </a:srgbClr>
                  </a:outerShdw>
                </a:effectLst>
              </a:rPr>
              <a:t>INTERNATIONAL </a:t>
            </a:r>
            <a:r>
              <a:rPr lang="pl-PL" sz="3000" b="1" spc="120" dirty="0">
                <a:solidFill>
                  <a:schemeClr val="bg1"/>
                </a:solidFill>
                <a:effectLst>
                  <a:outerShdw blurRad="38100" dist="38100" dir="2700000" algn="tl">
                    <a:srgbClr val="000000">
                      <a:alpha val="43137"/>
                    </a:srgbClr>
                  </a:outerShdw>
                </a:effectLst>
              </a:rPr>
              <a:t>LOGISTICS</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Symbol zastępczy zawartości 2"/>
          <p:cNvSpPr>
            <a:spLocks noGrp="1"/>
          </p:cNvSpPr>
          <p:nvPr>
            <p:ph idx="4294967295"/>
          </p:nvPr>
        </p:nvSpPr>
        <p:spPr>
          <a:xfrm>
            <a:off x="539552" y="1000717"/>
            <a:ext cx="8363272" cy="576064"/>
          </a:xfrm>
        </p:spPr>
        <p:txBody>
          <a:bodyPr>
            <a:normAutofit/>
          </a:bodyPr>
          <a:lstStyle/>
          <a:p>
            <a:pPr indent="-396000">
              <a:spcBef>
                <a:spcPts val="0"/>
              </a:spcBef>
              <a:spcAft>
                <a:spcPts val="1800"/>
              </a:spcAft>
              <a:buClr>
                <a:srgbClr val="A4002E"/>
              </a:buClr>
              <a:buSzPct val="80000"/>
              <a:buNone/>
            </a:pPr>
            <a:r>
              <a:rPr lang="en-US" sz="2400" b="1" dirty="0" err="1">
                <a:solidFill>
                  <a:srgbClr val="A4002E"/>
                </a:solidFill>
              </a:rPr>
              <a:t>Specialisation</a:t>
            </a:r>
            <a:r>
              <a:rPr lang="en-US" sz="2400" b="1" dirty="0">
                <a:solidFill>
                  <a:srgbClr val="A4002E"/>
                </a:solidFill>
              </a:rPr>
              <a:t> modules</a:t>
            </a:r>
            <a:endParaRPr lang="pl-PL" sz="2400" b="1" dirty="0" smtClean="0">
              <a:solidFill>
                <a:srgbClr val="A4002E"/>
              </a:solidFill>
            </a:endParaRPr>
          </a:p>
        </p:txBody>
      </p:sp>
      <p:sp>
        <p:nvSpPr>
          <p:cNvPr id="7" name="Symbol zastępczy zawartości 2"/>
          <p:cNvSpPr txBox="1">
            <a:spLocks/>
          </p:cNvSpPr>
          <p:nvPr/>
        </p:nvSpPr>
        <p:spPr>
          <a:xfrm>
            <a:off x="683568" y="1786976"/>
            <a:ext cx="7714352" cy="4100688"/>
          </a:xfrm>
          <a:prstGeom prst="rect">
            <a:avLst/>
          </a:prstGeom>
        </p:spPr>
        <p:txBody>
          <a:bodyPr vert="horz" lIns="91440" tIns="45720" rIns="91440" bIns="45720" rtlCol="0">
            <a:noAutofit/>
          </a:bodyPr>
          <a:lstStyle/>
          <a:p>
            <a:pPr marL="342900" lvl="0" indent="-342900">
              <a:lnSpc>
                <a:spcPct val="150000"/>
              </a:lnSpc>
              <a:buClr>
                <a:srgbClr val="A4002E"/>
              </a:buClr>
              <a:buSzPct val="120000"/>
              <a:buFont typeface="Arial" panose="020B0604020202020204" pitchFamily="34" charset="0"/>
              <a:buChar char="•"/>
            </a:pPr>
            <a:r>
              <a:rPr lang="en-US" sz="2000" dirty="0" smtClean="0"/>
              <a:t>Lean </a:t>
            </a:r>
            <a:r>
              <a:rPr lang="en-US" sz="2000" dirty="0"/>
              <a:t>logistics</a:t>
            </a:r>
          </a:p>
          <a:p>
            <a:pPr marL="342900" lvl="0" indent="-342900">
              <a:lnSpc>
                <a:spcPct val="150000"/>
              </a:lnSpc>
              <a:buClr>
                <a:srgbClr val="A4002E"/>
              </a:buClr>
              <a:buSzPct val="120000"/>
              <a:buFont typeface="Arial" panose="020B0604020202020204" pitchFamily="34" charset="0"/>
              <a:buChar char="•"/>
            </a:pPr>
            <a:r>
              <a:rPr lang="en-US" sz="2000" dirty="0" smtClean="0"/>
              <a:t>Logistics </a:t>
            </a:r>
            <a:r>
              <a:rPr lang="en-US" sz="2000" dirty="0"/>
              <a:t>marketing</a:t>
            </a:r>
          </a:p>
          <a:p>
            <a:pPr marL="342900" lvl="0" indent="-342900">
              <a:lnSpc>
                <a:spcPct val="150000"/>
              </a:lnSpc>
              <a:buClr>
                <a:srgbClr val="A4002E"/>
              </a:buClr>
              <a:buSzPct val="120000"/>
              <a:buFont typeface="Arial" panose="020B0604020202020204" pitchFamily="34" charset="0"/>
              <a:buChar char="•"/>
            </a:pPr>
            <a:r>
              <a:rPr lang="en-US" sz="2000" dirty="0" smtClean="0"/>
              <a:t>ICT </a:t>
            </a:r>
            <a:r>
              <a:rPr lang="en-US" sz="2000" dirty="0"/>
              <a:t>in logistics</a:t>
            </a:r>
          </a:p>
          <a:p>
            <a:pPr marL="342900" lvl="0" indent="-342900">
              <a:lnSpc>
                <a:spcPct val="150000"/>
              </a:lnSpc>
              <a:buClr>
                <a:srgbClr val="A4002E"/>
              </a:buClr>
              <a:buSzPct val="120000"/>
              <a:buFont typeface="Arial" panose="020B0604020202020204" pitchFamily="34" charset="0"/>
              <a:buChar char="•"/>
            </a:pPr>
            <a:r>
              <a:rPr lang="en-US" sz="2000" dirty="0" smtClean="0"/>
              <a:t>International </a:t>
            </a:r>
            <a:r>
              <a:rPr lang="en-US" sz="2000" dirty="0"/>
              <a:t>supply chains and networks management</a:t>
            </a:r>
          </a:p>
          <a:p>
            <a:pPr marL="342900" lvl="0" indent="-342900">
              <a:lnSpc>
                <a:spcPct val="150000"/>
              </a:lnSpc>
              <a:buClr>
                <a:srgbClr val="A4002E"/>
              </a:buClr>
              <a:buSzPct val="120000"/>
              <a:buFont typeface="Arial" panose="020B0604020202020204" pitchFamily="34" charset="0"/>
              <a:buChar char="•"/>
            </a:pPr>
            <a:r>
              <a:rPr lang="en-US" sz="2000" dirty="0" smtClean="0"/>
              <a:t>Logistics </a:t>
            </a:r>
            <a:r>
              <a:rPr lang="en-US" sz="2000" dirty="0"/>
              <a:t>in company internationalization process</a:t>
            </a:r>
          </a:p>
          <a:p>
            <a:pPr marL="342900" lvl="0" indent="-342900">
              <a:lnSpc>
                <a:spcPct val="150000"/>
              </a:lnSpc>
              <a:buClr>
                <a:srgbClr val="A4002E"/>
              </a:buClr>
              <a:buSzPct val="120000"/>
              <a:buFont typeface="Arial" panose="020B0604020202020204" pitchFamily="34" charset="0"/>
              <a:buChar char="•"/>
            </a:pPr>
            <a:r>
              <a:rPr lang="en-US" sz="2000" dirty="0" smtClean="0"/>
              <a:t>Transport </a:t>
            </a:r>
            <a:r>
              <a:rPr lang="en-US" sz="2000" dirty="0"/>
              <a:t>4.0</a:t>
            </a:r>
          </a:p>
        </p:txBody>
      </p:sp>
      <p:sp>
        <p:nvSpPr>
          <p:cNvPr id="5" name="Tytuł 7"/>
          <p:cNvSpPr txBox="1">
            <a:spLocks/>
          </p:cNvSpPr>
          <p:nvPr/>
        </p:nvSpPr>
        <p:spPr>
          <a:xfrm>
            <a:off x="134800" y="48876"/>
            <a:ext cx="8037600" cy="743124"/>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US" sz="3000" b="1" spc="120" dirty="0">
                <a:solidFill>
                  <a:schemeClr val="bg1"/>
                </a:solidFill>
                <a:effectLst>
                  <a:outerShdw blurRad="38100" dist="38100" dir="2700000" algn="tl">
                    <a:srgbClr val="000000">
                      <a:alpha val="43137"/>
                    </a:srgbClr>
                  </a:outerShdw>
                </a:effectLst>
              </a:rPr>
              <a:t>INTERNATIONAL </a:t>
            </a:r>
            <a:r>
              <a:rPr lang="pl-PL" sz="3000" b="1" spc="120" dirty="0">
                <a:solidFill>
                  <a:schemeClr val="bg1"/>
                </a:solidFill>
                <a:effectLst>
                  <a:outerShdw blurRad="38100" dist="38100" dir="2700000" algn="tl">
                    <a:srgbClr val="000000">
                      <a:alpha val="43137"/>
                    </a:srgbClr>
                  </a:outerShdw>
                </a:effectLst>
              </a:rPr>
              <a:t>LOGISTICS</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ostokąt 1"/>
          <p:cNvSpPr/>
          <p:nvPr/>
        </p:nvSpPr>
        <p:spPr>
          <a:xfrm>
            <a:off x="827584" y="2492896"/>
            <a:ext cx="7920880" cy="3416320"/>
          </a:xfrm>
          <a:prstGeom prst="rect">
            <a:avLst/>
          </a:prstGeom>
        </p:spPr>
        <p:txBody>
          <a:bodyPr wrap="square">
            <a:spAutoFit/>
          </a:bodyPr>
          <a:lstStyle/>
          <a:p>
            <a:pPr marL="285750" indent="-285750">
              <a:lnSpc>
                <a:spcPct val="150000"/>
              </a:lnSpc>
              <a:buClr>
                <a:srgbClr val="A4002E"/>
              </a:buClr>
              <a:buSzPct val="120000"/>
              <a:buFont typeface="Arial" panose="020B0604020202020204" pitchFamily="34" charset="0"/>
              <a:buChar char="•"/>
            </a:pPr>
            <a:r>
              <a:rPr lang="en-US" dirty="0" smtClean="0"/>
              <a:t>Small </a:t>
            </a:r>
            <a:r>
              <a:rPr lang="en-US" dirty="0"/>
              <a:t>and medium - sized exporting firms (imports, exports, intra- and extra-regional trade) </a:t>
            </a:r>
          </a:p>
          <a:p>
            <a:pPr marL="285750" indent="-285750">
              <a:lnSpc>
                <a:spcPct val="150000"/>
              </a:lnSpc>
              <a:buClr>
                <a:srgbClr val="A4002E"/>
              </a:buClr>
              <a:buSzPct val="120000"/>
              <a:buFont typeface="Arial" panose="020B0604020202020204" pitchFamily="34" charset="0"/>
              <a:buChar char="•"/>
            </a:pPr>
            <a:r>
              <a:rPr lang="en-US" dirty="0" smtClean="0"/>
              <a:t>Multinational </a:t>
            </a:r>
            <a:r>
              <a:rPr lang="en-US" dirty="0"/>
              <a:t>corporations </a:t>
            </a:r>
          </a:p>
          <a:p>
            <a:pPr marL="285750" indent="-285750">
              <a:lnSpc>
                <a:spcPct val="150000"/>
              </a:lnSpc>
              <a:buClr>
                <a:srgbClr val="A4002E"/>
              </a:buClr>
              <a:buSzPct val="120000"/>
              <a:buFont typeface="Arial" panose="020B0604020202020204" pitchFamily="34" charset="0"/>
              <a:buChar char="•"/>
            </a:pPr>
            <a:r>
              <a:rPr lang="pl-PL" dirty="0" err="1" smtClean="0"/>
              <a:t>Logistic</a:t>
            </a:r>
            <a:r>
              <a:rPr lang="en-US" dirty="0" smtClean="0"/>
              <a:t> </a:t>
            </a:r>
            <a:r>
              <a:rPr lang="en-US" dirty="0"/>
              <a:t>firms </a:t>
            </a:r>
            <a:endParaRPr lang="pl-PL" dirty="0" smtClean="0"/>
          </a:p>
          <a:p>
            <a:pPr marL="285750" indent="-285750">
              <a:lnSpc>
                <a:spcPct val="150000"/>
              </a:lnSpc>
              <a:buClr>
                <a:srgbClr val="A4002E"/>
              </a:buClr>
              <a:buSzPct val="120000"/>
              <a:buFont typeface="Arial" panose="020B0604020202020204" pitchFamily="34" charset="0"/>
              <a:buChar char="•"/>
            </a:pPr>
            <a:r>
              <a:rPr lang="pl-PL" dirty="0" err="1" smtClean="0"/>
              <a:t>Logistic</a:t>
            </a:r>
            <a:r>
              <a:rPr lang="pl-PL" dirty="0" smtClean="0"/>
              <a:t> </a:t>
            </a:r>
            <a:r>
              <a:rPr lang="pl-PL" dirty="0" err="1" smtClean="0"/>
              <a:t>centers</a:t>
            </a:r>
            <a:endParaRPr lang="en-US" dirty="0"/>
          </a:p>
          <a:p>
            <a:pPr marL="285750" indent="-285750">
              <a:lnSpc>
                <a:spcPct val="150000"/>
              </a:lnSpc>
              <a:buClr>
                <a:srgbClr val="A4002E"/>
              </a:buClr>
              <a:buSzPct val="120000"/>
              <a:buFont typeface="Arial" panose="020B0604020202020204" pitchFamily="34" charset="0"/>
              <a:buChar char="•"/>
            </a:pPr>
            <a:r>
              <a:rPr lang="en-US" dirty="0" smtClean="0"/>
              <a:t>Own </a:t>
            </a:r>
            <a:r>
              <a:rPr lang="en-US" dirty="0"/>
              <a:t>business at international market.</a:t>
            </a:r>
          </a:p>
          <a:p>
            <a:pPr marL="285750" indent="-285750">
              <a:lnSpc>
                <a:spcPct val="150000"/>
              </a:lnSpc>
              <a:buClr>
                <a:srgbClr val="A4002E"/>
              </a:buClr>
              <a:buSzPct val="120000"/>
              <a:buFont typeface="Arial" panose="020B0604020202020204" pitchFamily="34" charset="0"/>
              <a:buChar char="•"/>
            </a:pPr>
            <a:r>
              <a:rPr lang="en-US" dirty="0"/>
              <a:t>After completing the Master program students have a wide range of opportunities to continue their education during doctoral studies.</a:t>
            </a:r>
          </a:p>
        </p:txBody>
      </p:sp>
      <p:sp>
        <p:nvSpPr>
          <p:cNvPr id="4" name="Tytuł 7"/>
          <p:cNvSpPr txBox="1">
            <a:spLocks/>
          </p:cNvSpPr>
          <p:nvPr/>
        </p:nvSpPr>
        <p:spPr>
          <a:xfrm>
            <a:off x="134800" y="48876"/>
            <a:ext cx="8037600" cy="743124"/>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US" sz="3000" b="1" spc="120" dirty="0">
                <a:solidFill>
                  <a:schemeClr val="bg1"/>
                </a:solidFill>
                <a:effectLst>
                  <a:outerShdw blurRad="38100" dist="38100" dir="2700000" algn="tl">
                    <a:srgbClr val="000000">
                      <a:alpha val="43137"/>
                    </a:srgbClr>
                  </a:outerShdw>
                </a:effectLst>
              </a:rPr>
              <a:t>INTERNATIONAL </a:t>
            </a:r>
            <a:r>
              <a:rPr lang="pl-PL" sz="3000" b="1" spc="120" dirty="0">
                <a:solidFill>
                  <a:schemeClr val="bg1"/>
                </a:solidFill>
                <a:effectLst>
                  <a:outerShdw blurRad="38100" dist="38100" dir="2700000" algn="tl">
                    <a:srgbClr val="000000">
                      <a:alpha val="43137"/>
                    </a:srgbClr>
                  </a:outerShdw>
                </a:effectLst>
              </a:rPr>
              <a:t>LOGISTICS</a:t>
            </a:r>
          </a:p>
        </p:txBody>
      </p:sp>
      <p:sp>
        <p:nvSpPr>
          <p:cNvPr id="5" name="Prostokąt 4"/>
          <p:cNvSpPr/>
          <p:nvPr/>
        </p:nvSpPr>
        <p:spPr>
          <a:xfrm>
            <a:off x="827584" y="1536785"/>
            <a:ext cx="6840760" cy="589072"/>
          </a:xfrm>
          <a:prstGeom prst="rect">
            <a:avLst/>
          </a:prstGeom>
        </p:spPr>
        <p:txBody>
          <a:bodyPr wrap="square">
            <a:spAutoFit/>
          </a:bodyPr>
          <a:lstStyle/>
          <a:p>
            <a:pPr>
              <a:lnSpc>
                <a:spcPct val="150000"/>
              </a:lnSpc>
            </a:pPr>
            <a:r>
              <a:rPr lang="en-US" sz="2400" b="1" dirty="0">
                <a:solidFill>
                  <a:srgbClr val="A4002E"/>
                </a:solidFill>
              </a:rPr>
              <a:t>Main job perspectives are as follows:</a:t>
            </a:r>
          </a:p>
        </p:txBody>
      </p:sp>
    </p:spTree>
    <p:extLst>
      <p:ext uri="{BB962C8B-B14F-4D97-AF65-F5344CB8AC3E}">
        <p14:creationId xmlns:p14="http://schemas.microsoft.com/office/powerpoint/2010/main" val="151278960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Symbol zastępczy zawartości 2"/>
          <p:cNvSpPr>
            <a:spLocks noGrp="1"/>
          </p:cNvSpPr>
          <p:nvPr>
            <p:ph idx="4294967295"/>
          </p:nvPr>
        </p:nvSpPr>
        <p:spPr>
          <a:xfrm>
            <a:off x="539088" y="1268760"/>
            <a:ext cx="8363272" cy="576064"/>
          </a:xfrm>
        </p:spPr>
        <p:txBody>
          <a:bodyPr>
            <a:normAutofit/>
          </a:bodyPr>
          <a:lstStyle/>
          <a:p>
            <a:pPr indent="-396000">
              <a:spcBef>
                <a:spcPts val="0"/>
              </a:spcBef>
              <a:spcAft>
                <a:spcPts val="1800"/>
              </a:spcAft>
              <a:buClr>
                <a:srgbClr val="A4002E"/>
              </a:buClr>
              <a:buSzPct val="80000"/>
              <a:buNone/>
            </a:pPr>
            <a:r>
              <a:rPr lang="pl-PL" sz="2400" b="1" dirty="0" smtClean="0">
                <a:solidFill>
                  <a:srgbClr val="A4002E"/>
                </a:solidFill>
              </a:rPr>
              <a:t>Opiekun specjalności </a:t>
            </a:r>
          </a:p>
        </p:txBody>
      </p:sp>
      <p:sp>
        <p:nvSpPr>
          <p:cNvPr id="7" name="Tytuł 7"/>
          <p:cNvSpPr txBox="1">
            <a:spLocks/>
          </p:cNvSpPr>
          <p:nvPr/>
        </p:nvSpPr>
        <p:spPr>
          <a:xfrm>
            <a:off x="134800" y="48876"/>
            <a:ext cx="8037600" cy="743124"/>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US" sz="3000" b="1" spc="120" dirty="0">
                <a:solidFill>
                  <a:schemeClr val="bg1"/>
                </a:solidFill>
                <a:effectLst>
                  <a:outerShdw blurRad="38100" dist="38100" dir="2700000" algn="tl">
                    <a:srgbClr val="000000">
                      <a:alpha val="43137"/>
                    </a:srgbClr>
                  </a:outerShdw>
                </a:effectLst>
              </a:rPr>
              <a:t>INTERNATIONAL </a:t>
            </a:r>
            <a:r>
              <a:rPr lang="pl-PL" sz="3000" b="1" spc="120" dirty="0">
                <a:solidFill>
                  <a:schemeClr val="bg1"/>
                </a:solidFill>
                <a:effectLst>
                  <a:outerShdw blurRad="38100" dist="38100" dir="2700000" algn="tl">
                    <a:srgbClr val="000000">
                      <a:alpha val="43137"/>
                    </a:srgbClr>
                  </a:outerShdw>
                </a:effectLst>
              </a:rPr>
              <a:t>LOGISTICS</a:t>
            </a:r>
          </a:p>
        </p:txBody>
      </p:sp>
      <p:sp>
        <p:nvSpPr>
          <p:cNvPr id="5" name="Symbol zastępczy zawartości 2"/>
          <p:cNvSpPr txBox="1">
            <a:spLocks/>
          </p:cNvSpPr>
          <p:nvPr/>
        </p:nvSpPr>
        <p:spPr>
          <a:xfrm>
            <a:off x="746080" y="2208632"/>
            <a:ext cx="6202184" cy="3524624"/>
          </a:xfrm>
          <a:prstGeom prst="rect">
            <a:avLst/>
          </a:prstGeom>
        </p:spPr>
        <p:txBody>
          <a:bodyPr vert="horz" lIns="91440" tIns="45720" rIns="91440" bIns="45720" rtlCol="0">
            <a:normAutofit/>
          </a:bodyPr>
          <a:lstStyle/>
          <a:p>
            <a:pPr marL="342900" lvl="0" indent="-396000">
              <a:spcAft>
                <a:spcPts val="1200"/>
              </a:spcAft>
              <a:buClr>
                <a:srgbClr val="A4002E"/>
              </a:buClr>
              <a:buSzPct val="80000"/>
              <a:buFont typeface="Wingdings" pitchFamily="2" charset="2"/>
              <a:buChar char="l"/>
              <a:defRPr/>
            </a:pPr>
            <a:r>
              <a:rPr lang="pl-PL" sz="2400" b="1" dirty="0"/>
              <a:t>dr </a:t>
            </a:r>
            <a:r>
              <a:rPr lang="pl-PL" sz="2400" b="1" dirty="0" smtClean="0"/>
              <a:t>Agnieszka </a:t>
            </a:r>
            <a:r>
              <a:rPr lang="pl-PL" sz="2400" b="1" dirty="0" err="1" smtClean="0"/>
              <a:t>Piasecka-Głuszak</a:t>
            </a:r>
            <a:endParaRPr lang="pl-PL" sz="2400" b="1" dirty="0"/>
          </a:p>
          <a:p>
            <a:pPr marL="342900" lvl="0" indent="-396000">
              <a:spcAft>
                <a:spcPts val="1200"/>
              </a:spcAft>
              <a:buClr>
                <a:srgbClr val="A4002E"/>
              </a:buClr>
              <a:buSzPct val="80000"/>
            </a:pPr>
            <a:r>
              <a:rPr lang="pl-PL" sz="2400" dirty="0"/>
              <a:t>	 e-mail: </a:t>
            </a:r>
            <a:r>
              <a:rPr lang="pl-PL" sz="2400" dirty="0" smtClean="0"/>
              <a:t>agnieszka.gluszak@ue.wroc.pl</a:t>
            </a:r>
            <a:endParaRPr lang="pl-PL" sz="2400" dirty="0">
              <a:solidFill>
                <a:srgbClr val="A4002E"/>
              </a:solidFill>
            </a:endParaRPr>
          </a:p>
          <a:p>
            <a:pPr marL="342900" indent="-396000">
              <a:spcAft>
                <a:spcPts val="1200"/>
              </a:spcAft>
              <a:buClr>
                <a:srgbClr val="A4002E"/>
              </a:buClr>
              <a:buSzPct val="80000"/>
            </a:pPr>
            <a:r>
              <a:rPr lang="pl-PL" sz="1100" dirty="0">
                <a:solidFill>
                  <a:srgbClr val="A4002E"/>
                </a:solidFill>
              </a:rPr>
              <a:t>  </a:t>
            </a:r>
            <a:endParaRPr lang="pl-PL" sz="1100" dirty="0"/>
          </a:p>
          <a:p>
            <a:pPr marL="342900" lvl="0" indent="-396000">
              <a:spcAft>
                <a:spcPts val="600"/>
              </a:spcAft>
              <a:buClr>
                <a:srgbClr val="A4002E"/>
              </a:buClr>
              <a:buSzPct val="80000"/>
              <a:defRPr/>
            </a:pPr>
            <a:r>
              <a:rPr lang="pl-PL" sz="2400" dirty="0"/>
              <a:t>	Katedra Międzynarodowych Stosunków Gospodarczych</a:t>
            </a:r>
          </a:p>
          <a:p>
            <a:pPr marL="342900" lvl="0" indent="-396000">
              <a:spcAft>
                <a:spcPts val="600"/>
              </a:spcAft>
              <a:buClr>
                <a:srgbClr val="A4002E"/>
              </a:buClr>
              <a:buSzPct val="80000"/>
              <a:defRPr/>
            </a:pPr>
            <a:r>
              <a:rPr lang="pl-PL" sz="2400" dirty="0"/>
              <a:t>	ul. Komandorska 118/120, bud. B, pok. </a:t>
            </a:r>
            <a:r>
              <a:rPr lang="pl-PL" sz="2400" dirty="0" smtClean="0"/>
              <a:t>207</a:t>
            </a:r>
            <a:endParaRPr lang="pl-PL" sz="2400" dirty="0"/>
          </a:p>
          <a:p>
            <a:pPr marL="342900" lvl="0" indent="-396000">
              <a:spcAft>
                <a:spcPts val="600"/>
              </a:spcAft>
              <a:buClr>
                <a:srgbClr val="A4002E"/>
              </a:buClr>
              <a:buSzPct val="80000"/>
              <a:defRPr/>
            </a:pPr>
            <a:r>
              <a:rPr lang="pl-PL" sz="2400" dirty="0"/>
              <a:t>	53-345 Wrocław</a:t>
            </a:r>
          </a:p>
          <a:p>
            <a:pPr marL="342900" lvl="0" indent="-396000">
              <a:spcAft>
                <a:spcPts val="600"/>
              </a:spcAft>
              <a:buClr>
                <a:srgbClr val="A4002E"/>
              </a:buClr>
              <a:buSzPct val="80000"/>
              <a:defRPr/>
            </a:pPr>
            <a:r>
              <a:rPr lang="pl-PL" sz="2400" dirty="0"/>
              <a:t>	tel.: 71 36 80 186 (sekretariat)</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6" descr="https://scontent-b-vie.xx.fbcdn.net/hphotos-ash3/1173687_455847414529991_1744867044_n.jpg"/>
          <p:cNvPicPr>
            <a:picLocks noChangeAspect="1" noChangeArrowheads="1"/>
          </p:cNvPicPr>
          <p:nvPr/>
        </p:nvPicPr>
        <p:blipFill>
          <a:blip r:embed="rId2" cstate="print"/>
          <a:srcRect/>
          <a:stretch>
            <a:fillRect/>
          </a:stretch>
        </p:blipFill>
        <p:spPr bwMode="auto">
          <a:xfrm>
            <a:off x="1124744" y="1916832"/>
            <a:ext cx="2438400" cy="1619251"/>
          </a:xfrm>
          <a:prstGeom prst="rect">
            <a:avLst/>
          </a:prstGeom>
          <a:noFill/>
        </p:spPr>
      </p:pic>
      <p:pic>
        <p:nvPicPr>
          <p:cNvPr id="3" name="Picture 8" descr="Centrum Kształcenia Ustawicznego"/>
          <p:cNvPicPr>
            <a:picLocks noChangeAspect="1" noChangeArrowheads="1"/>
          </p:cNvPicPr>
          <p:nvPr/>
        </p:nvPicPr>
        <p:blipFill>
          <a:blip r:embed="rId3" cstate="print"/>
          <a:srcRect/>
          <a:stretch>
            <a:fillRect/>
          </a:stretch>
        </p:blipFill>
        <p:spPr bwMode="auto">
          <a:xfrm>
            <a:off x="1124744" y="3717032"/>
            <a:ext cx="1143000" cy="762000"/>
          </a:xfrm>
          <a:prstGeom prst="rect">
            <a:avLst/>
          </a:prstGeom>
          <a:noFill/>
        </p:spPr>
      </p:pic>
      <p:pic>
        <p:nvPicPr>
          <p:cNvPr id="4" name="Picture 10" descr="Sala dydaktyczna"/>
          <p:cNvPicPr>
            <a:picLocks noChangeAspect="1" noChangeArrowheads="1"/>
          </p:cNvPicPr>
          <p:nvPr/>
        </p:nvPicPr>
        <p:blipFill>
          <a:blip r:embed="rId4" cstate="print"/>
          <a:srcRect/>
          <a:stretch>
            <a:fillRect/>
          </a:stretch>
        </p:blipFill>
        <p:spPr bwMode="auto">
          <a:xfrm>
            <a:off x="2420888" y="3717032"/>
            <a:ext cx="1143000" cy="762000"/>
          </a:xfrm>
          <a:prstGeom prst="rect">
            <a:avLst/>
          </a:prstGeom>
          <a:noFill/>
        </p:spPr>
      </p:pic>
      <p:pic>
        <p:nvPicPr>
          <p:cNvPr id="5" name="Picture 12" descr="Sala konferencyjna"/>
          <p:cNvPicPr>
            <a:picLocks noChangeAspect="1" noChangeArrowheads="1"/>
          </p:cNvPicPr>
          <p:nvPr/>
        </p:nvPicPr>
        <p:blipFill>
          <a:blip r:embed="rId5" cstate="print"/>
          <a:srcRect/>
          <a:stretch>
            <a:fillRect/>
          </a:stretch>
        </p:blipFill>
        <p:spPr bwMode="auto">
          <a:xfrm>
            <a:off x="1124744" y="4653136"/>
            <a:ext cx="1143000" cy="762000"/>
          </a:xfrm>
          <a:prstGeom prst="rect">
            <a:avLst/>
          </a:prstGeom>
          <a:noFill/>
        </p:spPr>
      </p:pic>
      <p:pic>
        <p:nvPicPr>
          <p:cNvPr id="6" name="Picture 14" descr="Sala audytoryjna"/>
          <p:cNvPicPr>
            <a:picLocks noChangeAspect="1" noChangeArrowheads="1"/>
          </p:cNvPicPr>
          <p:nvPr/>
        </p:nvPicPr>
        <p:blipFill>
          <a:blip r:embed="rId6" cstate="print"/>
          <a:srcRect/>
          <a:stretch>
            <a:fillRect/>
          </a:stretch>
        </p:blipFill>
        <p:spPr bwMode="auto">
          <a:xfrm>
            <a:off x="2420888" y="4653136"/>
            <a:ext cx="1143000" cy="762000"/>
          </a:xfrm>
          <a:prstGeom prst="rect">
            <a:avLst/>
          </a:prstGeom>
          <a:noFill/>
        </p:spPr>
      </p:pic>
      <p:sp>
        <p:nvSpPr>
          <p:cNvPr id="7" name="Symbol zastępczy zawartości 2"/>
          <p:cNvSpPr txBox="1">
            <a:spLocks/>
          </p:cNvSpPr>
          <p:nvPr/>
        </p:nvSpPr>
        <p:spPr>
          <a:xfrm>
            <a:off x="4499992" y="1844824"/>
            <a:ext cx="3672408" cy="3748183"/>
          </a:xfrm>
          <a:prstGeom prst="rect">
            <a:avLst/>
          </a:prstGeom>
        </p:spPr>
        <p:txBody>
          <a:bodyPr vert="horz" lIns="91440" tIns="45720" rIns="91440" bIns="45720" rtlCol="0">
            <a:normAutofit/>
          </a:bodyPr>
          <a:lstStyle/>
          <a:p>
            <a:pPr marL="342900" marR="0" lvl="0" indent="-396000" algn="l" defTabSz="914400" rtl="0" eaLnBrk="1" fontAlgn="auto" latinLnBrk="0" hangingPunct="1">
              <a:lnSpc>
                <a:spcPct val="100000"/>
              </a:lnSpc>
              <a:spcBef>
                <a:spcPts val="0"/>
              </a:spcBef>
              <a:spcAft>
                <a:spcPts val="1800"/>
              </a:spcAft>
              <a:buClrTx/>
              <a:buSzTx/>
              <a:buFont typeface="Arial" pitchFamily="34" charset="0"/>
              <a:buNone/>
              <a:tabLst/>
              <a:defRPr/>
            </a:pPr>
            <a:r>
              <a:rPr kumimoji="0" lang="pl-PL" sz="3600" b="1" i="0" u="none" strike="noStrike" kern="1200" cap="none" spc="140" normalizeH="0" noProof="0" dirty="0" smtClean="0">
                <a:ln>
                  <a:noFill/>
                </a:ln>
                <a:solidFill>
                  <a:srgbClr val="A4002E"/>
                </a:solidFill>
                <a:effectLst>
                  <a:outerShdw blurRad="38100" dist="38100" dir="2700000" algn="tl">
                    <a:srgbClr val="000000">
                      <a:alpha val="43137"/>
                    </a:srgbClr>
                  </a:outerShdw>
                </a:effectLst>
                <a:uLnTx/>
                <a:uFillTx/>
                <a:latin typeface="+mn-lt"/>
                <a:ea typeface="+mn-ea"/>
                <a:cs typeface="+mn-cs"/>
              </a:rPr>
              <a:t>Zapraszamy</a:t>
            </a:r>
          </a:p>
          <a:p>
            <a:pPr>
              <a:spcAft>
                <a:spcPts val="600"/>
              </a:spcAft>
            </a:pPr>
            <a:r>
              <a:rPr lang="pl-PL" sz="2500" b="1" dirty="0" smtClean="0"/>
              <a:t>Uniwersytet Ekonomiczny we Wrocławiu</a:t>
            </a:r>
            <a:r>
              <a:rPr lang="pl-PL" sz="2400" b="1" dirty="0" smtClean="0"/>
              <a:t/>
            </a:r>
            <a:br>
              <a:rPr lang="pl-PL" sz="2400" b="1" dirty="0" smtClean="0"/>
            </a:br>
            <a:r>
              <a:rPr lang="pl-PL" sz="1000" dirty="0" smtClean="0"/>
              <a:t/>
            </a:r>
            <a:br>
              <a:rPr lang="pl-PL" sz="1000" dirty="0" smtClean="0"/>
            </a:br>
            <a:r>
              <a:rPr lang="pl-PL" dirty="0" smtClean="0"/>
              <a:t>ul. Komandorska 118/120</a:t>
            </a:r>
            <a:br>
              <a:rPr lang="pl-PL" dirty="0" smtClean="0"/>
            </a:br>
            <a:r>
              <a:rPr lang="pl-PL" dirty="0" smtClean="0"/>
              <a:t>53-345 Wrocław</a:t>
            </a:r>
          </a:p>
          <a:p>
            <a:r>
              <a:rPr lang="pl-PL" dirty="0" smtClean="0"/>
              <a:t>tel.: 71 368 01 00</a:t>
            </a:r>
            <a:br>
              <a:rPr lang="pl-PL" dirty="0" smtClean="0"/>
            </a:br>
            <a:r>
              <a:rPr lang="pl-PL" dirty="0" smtClean="0"/>
              <a:t>fax: 71 367 27 78</a:t>
            </a:r>
            <a:br>
              <a:rPr lang="pl-PL" dirty="0" smtClean="0"/>
            </a:br>
            <a:r>
              <a:rPr lang="pl-PL" dirty="0" smtClean="0"/>
              <a:t>e-mail: </a:t>
            </a:r>
            <a:r>
              <a:rPr lang="pl-PL" dirty="0" smtClean="0">
                <a:solidFill>
                  <a:srgbClr val="A4002E"/>
                </a:solidFill>
              </a:rPr>
              <a:t>kontakt@ue.wroc.pl  </a:t>
            </a:r>
          </a:p>
          <a:p>
            <a:r>
              <a:rPr lang="pl-PL" dirty="0" smtClean="0">
                <a:solidFill>
                  <a:srgbClr val="C00000"/>
                </a:solidFill>
                <a:hlinkClick r:id="rId7"/>
              </a:rPr>
              <a:t>www.ue.wroc.pl/wydzial_ne</a:t>
            </a:r>
            <a:r>
              <a:rPr lang="pl-PL" dirty="0" smtClean="0">
                <a:solidFill>
                  <a:srgbClr val="C00000"/>
                </a:solidFill>
              </a:rPr>
              <a:t>  </a:t>
            </a:r>
          </a:p>
        </p:txBody>
      </p:sp>
      <p:sp>
        <p:nvSpPr>
          <p:cNvPr id="8" name="pole tekstowe 7"/>
          <p:cNvSpPr txBox="1"/>
          <p:nvPr/>
        </p:nvSpPr>
        <p:spPr>
          <a:xfrm>
            <a:off x="1022220" y="5877272"/>
            <a:ext cx="6470810" cy="400110"/>
          </a:xfrm>
          <a:prstGeom prst="rect">
            <a:avLst/>
          </a:prstGeom>
          <a:noFill/>
        </p:spPr>
        <p:txBody>
          <a:bodyPr wrap="none" rtlCol="0">
            <a:spAutoFit/>
          </a:bodyPr>
          <a:lstStyle/>
          <a:p>
            <a:r>
              <a:rPr lang="pl-PL" sz="2000" b="1" dirty="0" smtClean="0">
                <a:solidFill>
                  <a:srgbClr val="A4002E"/>
                </a:solidFill>
              </a:rPr>
              <a:t>Studia na WNE to szansa na lepszą pracę i wyższe zarobki!</a:t>
            </a:r>
            <a:endParaRPr lang="pl-PL" sz="2000" b="1" dirty="0">
              <a:solidFill>
                <a:srgbClr val="A4002E"/>
              </a:solidFill>
            </a:endParaRPr>
          </a:p>
        </p:txBody>
      </p:sp>
      <p:sp>
        <p:nvSpPr>
          <p:cNvPr id="9" name="Tytuł 7"/>
          <p:cNvSpPr txBox="1">
            <a:spLocks/>
          </p:cNvSpPr>
          <p:nvPr/>
        </p:nvSpPr>
        <p:spPr>
          <a:xfrm>
            <a:off x="1160" y="48876"/>
            <a:ext cx="7941568" cy="743124"/>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pl-PL" sz="3400" b="1" i="0" u="none" strike="noStrike" kern="1200" cap="none" spc="120" normalizeH="0" baseline="0" noProof="0" dirty="0" smtClean="0">
                <a:ln>
                  <a:noFill/>
                </a:ln>
                <a:solidFill>
                  <a:schemeClr val="bg1"/>
                </a:solidFill>
                <a:effectLst>
                  <a:outerShdw blurRad="38100" dist="38100" dir="2700000" algn="tl">
                    <a:srgbClr val="000000">
                      <a:alpha val="43137"/>
                    </a:srgbClr>
                  </a:outerShdw>
                </a:effectLst>
                <a:uLnTx/>
                <a:uFillTx/>
                <a:latin typeface="+mj-lt"/>
                <a:ea typeface="+mj-ea"/>
                <a:cs typeface="+mj-cs"/>
              </a:rPr>
              <a:t>WYDZIAŁ  NAUK  EKONOMICZNYCH</a:t>
            </a:r>
            <a:endParaRPr kumimoji="0" lang="pl-PL" sz="3400" b="1" i="0" u="none" strike="noStrike" kern="1200" cap="none" spc="120" normalizeH="0" baseline="0" noProof="0" dirty="0">
              <a:ln>
                <a:noFill/>
              </a:ln>
              <a:solidFill>
                <a:schemeClr val="bg1"/>
              </a:solidFill>
              <a:effectLst>
                <a:outerShdw blurRad="38100" dist="38100" dir="2700000" algn="tl">
                  <a:srgbClr val="000000">
                    <a:alpha val="43137"/>
                  </a:srgbClr>
                </a:outerShdw>
              </a:effectLst>
              <a:uLnTx/>
              <a:uFillTx/>
              <a:latin typeface="+mj-lt"/>
              <a:ea typeface="+mj-ea"/>
              <a:cs typeface="+mj-cs"/>
            </a:endParaRPr>
          </a:p>
        </p:txBody>
      </p:sp>
      <p:pic>
        <p:nvPicPr>
          <p:cNvPr id="10" name="Picture 3"/>
          <p:cNvPicPr>
            <a:picLocks noChangeAspect="1" noChangeArrowheads="1"/>
          </p:cNvPicPr>
          <p:nvPr/>
        </p:nvPicPr>
        <p:blipFill>
          <a:blip r:embed="rId8" cstate="print">
            <a:clrChange>
              <a:clrFrom>
                <a:srgbClr val="FFFFFF"/>
              </a:clrFrom>
              <a:clrTo>
                <a:srgbClr val="FFFFFF">
                  <a:alpha val="0"/>
                </a:srgbClr>
              </a:clrTo>
            </a:clrChange>
          </a:blip>
          <a:srcRect/>
          <a:stretch>
            <a:fillRect/>
          </a:stretch>
        </p:blipFill>
        <p:spPr bwMode="auto">
          <a:xfrm>
            <a:off x="7596336" y="5301208"/>
            <a:ext cx="1274528" cy="1301304"/>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yw pakietu Office">
  <a:themeElements>
    <a:clrScheme name="Pakiet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Pakiet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kiet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Motyw pakietu Office">
  <a:themeElements>
    <a:clrScheme name="Pakiet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Pakiet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kiet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1424</TotalTime>
  <Words>416</Words>
  <Application>Microsoft Office PowerPoint</Application>
  <PresentationFormat>Pokaz na ekranie (4:3)</PresentationFormat>
  <Paragraphs>49</Paragraphs>
  <Slides>8</Slides>
  <Notes>0</Notes>
  <HiddenSlides>0</HiddenSlides>
  <MMClips>0</MMClips>
  <ScaleCrop>false</ScaleCrop>
  <HeadingPairs>
    <vt:vector size="6" baseType="variant">
      <vt:variant>
        <vt:lpstr>Używane czcionki</vt:lpstr>
      </vt:variant>
      <vt:variant>
        <vt:i4>4</vt:i4>
      </vt:variant>
      <vt:variant>
        <vt:lpstr>Motyw</vt:lpstr>
      </vt:variant>
      <vt:variant>
        <vt:i4>1</vt:i4>
      </vt:variant>
      <vt:variant>
        <vt:lpstr>Tytuły slajdów</vt:lpstr>
      </vt:variant>
      <vt:variant>
        <vt:i4>8</vt:i4>
      </vt:variant>
    </vt:vector>
  </HeadingPairs>
  <TitlesOfParts>
    <vt:vector size="13" baseType="lpstr">
      <vt:lpstr>Arial</vt:lpstr>
      <vt:lpstr>Calibri</vt:lpstr>
      <vt:lpstr>Helvetica</vt:lpstr>
      <vt:lpstr>Wingdings</vt:lpstr>
      <vt:lpstr>Motyw pakietu Office</vt:lpstr>
      <vt:lpstr>Prezentacja programu PowerPoint</vt:lpstr>
      <vt:lpstr>INTERNATIONAL LOGISTICS</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vector>
  </TitlesOfParts>
  <Company>TOSHIBA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Slajd 1</dc:title>
  <dc:creator>Sylwia</dc:creator>
  <cp:lastModifiedBy>Sala 1A</cp:lastModifiedBy>
  <cp:revision>390</cp:revision>
  <dcterms:created xsi:type="dcterms:W3CDTF">2013-10-17T17:02:12Z</dcterms:created>
  <dcterms:modified xsi:type="dcterms:W3CDTF">2018-04-13T10:42:47Z</dcterms:modified>
</cp:coreProperties>
</file>