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3" r:id="rId3"/>
    <p:sldId id="394" r:id="rId4"/>
    <p:sldId id="395" r:id="rId5"/>
    <p:sldId id="396" r:id="rId6"/>
    <p:sldId id="397" r:id="rId7"/>
    <p:sldId id="398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353" r:id="rId22"/>
    <p:sldId id="399" r:id="rId23"/>
    <p:sldId id="400" r:id="rId24"/>
    <p:sldId id="401" r:id="rId25"/>
    <p:sldId id="373" r:id="rId26"/>
    <p:sldId id="383" r:id="rId27"/>
    <p:sldId id="382" r:id="rId28"/>
    <p:sldId id="415" r:id="rId29"/>
    <p:sldId id="416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</p:sldIdLst>
  <p:sldSz cx="9144000" cy="6858000" type="screen4x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2E"/>
    <a:srgbClr val="33CC33"/>
    <a:srgbClr val="DDDDDD"/>
    <a:srgbClr val="5C607A"/>
    <a:srgbClr val="008B2B"/>
    <a:srgbClr val="0C4686"/>
    <a:srgbClr val="EDBE12"/>
    <a:srgbClr val="3366CC"/>
    <a:srgbClr val="3366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F5EB739-3133-486F-B145-438CDCEA2014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CBC0B707-C94D-481E-9E2E-60D9982367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6A31D9C0-1756-4FA8-9117-33B1D378D97D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075" y="4861155"/>
            <a:ext cx="5683914" cy="4605821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35AA83F6-5B26-496C-B76B-27845168CA0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  <p:sp>
        <p:nvSpPr>
          <p:cNvPr id="28676" name="Symbol zastępczy numeru slajdu 3"/>
          <p:cNvSpPr txBox="1">
            <a:spLocks noGrp="1"/>
          </p:cNvSpPr>
          <p:nvPr/>
        </p:nvSpPr>
        <p:spPr bwMode="auto">
          <a:xfrm>
            <a:off x="4023203" y="9720755"/>
            <a:ext cx="3079202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96" tIns="47398" rIns="94796" bIns="47398" anchor="b"/>
          <a:lstStyle/>
          <a:p>
            <a:pPr algn="r" eaLnBrk="0" hangingPunct="0"/>
            <a:fld id="{3ECFD927-4BB5-42A5-B0D3-D74B0DD6C4A9}" type="slidenum">
              <a:rPr lang="pl-PL" sz="1200"/>
              <a:pPr algn="r" eaLnBrk="0" hangingPunct="0"/>
              <a:t>3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184625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dirty="0" smtClean="0"/>
          </a:p>
        </p:txBody>
      </p:sp>
      <p:sp>
        <p:nvSpPr>
          <p:cNvPr id="28676" name="Symbol zastępczy numeru slajdu 3"/>
          <p:cNvSpPr txBox="1">
            <a:spLocks noGrp="1"/>
          </p:cNvSpPr>
          <p:nvPr/>
        </p:nvSpPr>
        <p:spPr bwMode="auto">
          <a:xfrm>
            <a:off x="4023203" y="9720755"/>
            <a:ext cx="3079202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96" tIns="47398" rIns="94796" bIns="47398" anchor="b"/>
          <a:lstStyle/>
          <a:p>
            <a:pPr algn="r" eaLnBrk="0" hangingPunct="0"/>
            <a:fld id="{3ECFD927-4BB5-42A5-B0D3-D74B0DD6C4A9}" type="slidenum">
              <a:rPr lang="pl-PL" sz="1200"/>
              <a:pPr algn="r" eaLnBrk="0" hangingPunct="0"/>
              <a:t>8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225251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  <p:sp>
        <p:nvSpPr>
          <p:cNvPr id="28676" name="Symbol zastępczy numeru slajdu 3"/>
          <p:cNvSpPr txBox="1">
            <a:spLocks noGrp="1"/>
          </p:cNvSpPr>
          <p:nvPr/>
        </p:nvSpPr>
        <p:spPr bwMode="auto">
          <a:xfrm>
            <a:off x="4023203" y="9720755"/>
            <a:ext cx="3079202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96" tIns="47398" rIns="94796" bIns="47398" anchor="b"/>
          <a:lstStyle/>
          <a:p>
            <a:pPr algn="r" eaLnBrk="0" hangingPunct="0"/>
            <a:fld id="{3ECFD927-4BB5-42A5-B0D3-D74B0DD6C4A9}" type="slidenum">
              <a:rPr lang="pl-PL" sz="1200"/>
              <a:pPr algn="r" eaLnBrk="0" hangingPunct="0"/>
              <a:t>21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174390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  <p:sp>
        <p:nvSpPr>
          <p:cNvPr id="28676" name="Symbol zastępczy numeru slajdu 3"/>
          <p:cNvSpPr txBox="1">
            <a:spLocks noGrp="1"/>
          </p:cNvSpPr>
          <p:nvPr/>
        </p:nvSpPr>
        <p:spPr bwMode="auto">
          <a:xfrm>
            <a:off x="4023203" y="9720755"/>
            <a:ext cx="3079202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96" tIns="47398" rIns="94796" bIns="47398" anchor="b"/>
          <a:lstStyle/>
          <a:p>
            <a:pPr algn="r" eaLnBrk="0" hangingPunct="0"/>
            <a:fld id="{3ECFD927-4BB5-42A5-B0D3-D74B0DD6C4A9}" type="slidenum">
              <a:rPr lang="pl-PL" sz="1200"/>
              <a:pPr algn="r" eaLnBrk="0" hangingPunct="0"/>
              <a:t>25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69450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/>
          </a:p>
        </p:txBody>
      </p:sp>
      <p:sp>
        <p:nvSpPr>
          <p:cNvPr id="28676" name="Symbol zastępczy numeru slajdu 3"/>
          <p:cNvSpPr txBox="1">
            <a:spLocks noGrp="1"/>
          </p:cNvSpPr>
          <p:nvPr/>
        </p:nvSpPr>
        <p:spPr bwMode="auto">
          <a:xfrm>
            <a:off x="4023203" y="9720755"/>
            <a:ext cx="3079202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96" tIns="47398" rIns="94796" bIns="47398" anchor="b"/>
          <a:lstStyle/>
          <a:p>
            <a:pPr algn="r" eaLnBrk="0" hangingPunct="0"/>
            <a:fld id="{3ECFD927-4BB5-42A5-B0D3-D74B0DD6C4A9}" type="slidenum">
              <a:rPr lang="pl-PL" sz="1200"/>
              <a:pPr algn="r" eaLnBrk="0" hangingPunct="0"/>
              <a:t>30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43911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6" descr="brama 19a copy copy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366CC">
                <a:tint val="45000"/>
                <a:satMod val="400000"/>
              </a:srgbClr>
            </a:duotone>
          </a:blip>
          <a:srcRect l="982" r="448"/>
          <a:stretch>
            <a:fillRect/>
          </a:stretch>
        </p:blipFill>
        <p:spPr bwMode="auto">
          <a:xfrm>
            <a:off x="0" y="1989384"/>
            <a:ext cx="914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8" descr="logo pozio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44" y="265730"/>
            <a:ext cx="570310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 userDrawn="1"/>
        </p:nvSpPr>
        <p:spPr>
          <a:xfrm>
            <a:off x="0" y="188576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4"/>
          <p:cNvSpPr/>
          <p:nvPr userDrawn="1"/>
        </p:nvSpPr>
        <p:spPr>
          <a:xfrm>
            <a:off x="4955025" y="1440072"/>
            <a:ext cx="41845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 smtClean="0">
                <a:solidFill>
                  <a:srgbClr val="A4002E"/>
                </a:solidFill>
              </a:rPr>
              <a:t>WYDZIAŁ NAUK EKONOMICZNYCH</a:t>
            </a:r>
            <a:endParaRPr lang="pl-PL" sz="2200" b="1" dirty="0">
              <a:solidFill>
                <a:srgbClr val="A4002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 l="9595" r="3370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36" y="102984"/>
            <a:ext cx="42375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 userDrawn="1"/>
        </p:nvSpPr>
        <p:spPr>
          <a:xfrm>
            <a:off x="5664474" y="6481705"/>
            <a:ext cx="345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b="1" dirty="0" smtClean="0">
                <a:solidFill>
                  <a:srgbClr val="A4002E"/>
                </a:solidFill>
              </a:rPr>
              <a:t>WYDZIAŁ NAUK EKONOMICZNYCH</a:t>
            </a:r>
            <a:endParaRPr lang="pl-PL" b="1" dirty="0">
              <a:solidFill>
                <a:srgbClr val="A4002E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389836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32254" y="6480632"/>
            <a:ext cx="2864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A4002E"/>
                </a:solidFill>
              </a:rPr>
              <a:t>Studia niestacjonarne II stopnia</a:t>
            </a:r>
            <a:endParaRPr lang="pl-PL" sz="1600" b="1" dirty="0">
              <a:solidFill>
                <a:srgbClr val="A4002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 l="9595" r="3370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36" y="102984"/>
            <a:ext cx="42375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9CAE-6BF0-491B-A55F-F17C054FD4A8}" type="datetimeFigureOut">
              <a:rPr lang="pl-PL" smtClean="0"/>
              <a:pPr/>
              <a:t>17.04.2018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hyperlink" Target="http://www.ue.wroc.pl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52148" y="2839576"/>
            <a:ext cx="68138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l-PL" sz="30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Studia II stopnia (magisterskie)</a:t>
            </a:r>
          </a:p>
          <a:p>
            <a:pPr algn="ctr">
              <a:lnSpc>
                <a:spcPct val="140000"/>
              </a:lnSpc>
            </a:pPr>
            <a:r>
              <a:rPr lang="pl-PL" sz="30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rok akademicki 2018-2019</a:t>
            </a:r>
          </a:p>
          <a:p>
            <a:pPr algn="ctr">
              <a:lnSpc>
                <a:spcPct val="140000"/>
              </a:lnSpc>
            </a:pPr>
            <a:r>
              <a:rPr lang="pl-PL" sz="30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Wybór promotorów prac magisterskich</a:t>
            </a:r>
          </a:p>
          <a:p>
            <a:pPr algn="ctr">
              <a:lnSpc>
                <a:spcPct val="140000"/>
              </a:lnSpc>
            </a:pPr>
            <a:r>
              <a:rPr lang="pl-PL" sz="30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na kierunku </a:t>
            </a:r>
            <a:r>
              <a:rPr lang="pl-PL" sz="3000" b="1" dirty="0" smtClean="0">
                <a:solidFill>
                  <a:srgbClr val="FFC000"/>
                </a:solidFill>
                <a:cs typeface="Times New Roman" pitchFamily="18" charset="0"/>
              </a:rPr>
              <a:t>Zarządzanie</a:t>
            </a:r>
            <a:endParaRPr lang="pl-PL" sz="3000" b="1" spc="120" dirty="0" smtClean="0">
              <a:solidFill>
                <a:srgbClr val="EDBE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0" y="2224088"/>
            <a:ext cx="2570163" cy="3490912"/>
          </a:xfrm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[wstawić zdjęcie]</a:t>
            </a:r>
          </a:p>
        </p:txBody>
      </p:sp>
      <p:sp>
        <p:nvSpPr>
          <p:cNvPr id="11267" name="Symbol zastępczy tekstu 4"/>
          <p:cNvSpPr>
            <a:spLocks noGrp="1"/>
          </p:cNvSpPr>
          <p:nvPr>
            <p:ph type="body" sz="quarter" idx="4294967295"/>
          </p:nvPr>
        </p:nvSpPr>
        <p:spPr>
          <a:xfrm>
            <a:off x="2601913" y="1608138"/>
            <a:ext cx="5454650" cy="639762"/>
          </a:xfrm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2000" b="1" smtClean="0">
                <a:cs typeface="Times New Roman" panose="02020603050405020304" pitchFamily="18" charset="0"/>
              </a:rPr>
              <a:t>Zakres tematyczny seminarium</a:t>
            </a:r>
          </a:p>
        </p:txBody>
      </p:sp>
      <p:sp>
        <p:nvSpPr>
          <p:cNvPr id="16389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3563938" y="2060575"/>
            <a:ext cx="5440362" cy="33131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800" dirty="0" smtClean="0"/>
          </a:p>
          <a:p>
            <a:pPr marL="174625" indent="-174625" eaLnBrk="1" fontAlgn="auto" hangingPunct="1">
              <a:spcAft>
                <a:spcPts val="0"/>
              </a:spcAft>
              <a:buClr>
                <a:srgbClr val="A4002E"/>
              </a:buClr>
              <a:defRPr/>
            </a:pPr>
            <a:r>
              <a:rPr lang="pl-PL" sz="1800" dirty="0" smtClean="0"/>
              <a:t>Zarządzanie przedsiębiorstwem w poszczególnych fazach cyklu jego życia</a:t>
            </a:r>
          </a:p>
          <a:p>
            <a:pPr marL="174625" indent="-174625" eaLnBrk="1" fontAlgn="auto" hangingPunct="1">
              <a:spcAft>
                <a:spcPts val="0"/>
              </a:spcAft>
              <a:buClr>
                <a:srgbClr val="A4002E"/>
              </a:buClr>
              <a:defRPr/>
            </a:pPr>
            <a:r>
              <a:rPr lang="pl-PL" sz="1800" dirty="0" smtClean="0"/>
              <a:t>Zarządzanie zasobami ludzkimi przedsiębiorstwa – rekrutacja i selekcje, okresowe ocenianie, motywowanie do pracy, rozwój i szkolenia pracowników</a:t>
            </a:r>
          </a:p>
          <a:p>
            <a:pPr marL="174625" indent="-174625" eaLnBrk="1" fontAlgn="auto" hangingPunct="1">
              <a:spcAft>
                <a:spcPts val="0"/>
              </a:spcAft>
              <a:buClr>
                <a:srgbClr val="A4002E"/>
              </a:buClr>
              <a:defRPr/>
            </a:pPr>
            <a:r>
              <a:rPr lang="pl-PL" sz="1800" dirty="0" smtClean="0"/>
              <a:t>Zachowania organizacyjne</a:t>
            </a:r>
          </a:p>
          <a:p>
            <a:pPr marL="174625" indent="-174625" eaLnBrk="1" fontAlgn="auto" hangingPunct="1">
              <a:spcAft>
                <a:spcPts val="0"/>
              </a:spcAft>
              <a:buClr>
                <a:srgbClr val="A4002E"/>
              </a:buClr>
              <a:defRPr/>
            </a:pPr>
            <a:r>
              <a:rPr lang="pl-PL" sz="1800" dirty="0" smtClean="0"/>
              <a:t>Kultura organizacyjna przedsiębiorstw </a:t>
            </a:r>
          </a:p>
          <a:p>
            <a:pPr marL="174625" indent="-174625" eaLnBrk="1" fontAlgn="auto" hangingPunct="1">
              <a:spcAft>
                <a:spcPts val="0"/>
              </a:spcAft>
              <a:buClr>
                <a:srgbClr val="A4002E"/>
              </a:buClr>
              <a:defRPr/>
            </a:pPr>
            <a:r>
              <a:rPr lang="pl-PL" sz="1800" dirty="0" smtClean="0"/>
              <a:t>Społeczne i organizacyjne problemy przejęć i fuzji przedsiębiorstw</a:t>
            </a:r>
          </a:p>
          <a:p>
            <a:pPr marL="174625" indent="-174625" eaLnBrk="1" fontAlgn="auto" hangingPunct="1">
              <a:spcAft>
                <a:spcPts val="0"/>
              </a:spcAft>
              <a:buClr>
                <a:srgbClr val="A4002E"/>
              </a:buClr>
              <a:defRPr/>
            </a:pPr>
            <a:r>
              <a:rPr lang="pl-PL" sz="1800" dirty="0" smtClean="0"/>
              <a:t>Restrukturyzacja przedsiębiorstwa –zatrudnienie, organizacja i zarządzanie</a:t>
            </a:r>
          </a:p>
        </p:txBody>
      </p:sp>
      <p:pic>
        <p:nvPicPr>
          <p:cNvPr id="11269" name="Symbol zastępczy zawartości 5" descr="Czesław Zają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566988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Symbol zastępczy zawartości 2"/>
          <p:cNvSpPr txBox="1">
            <a:spLocks/>
          </p:cNvSpPr>
          <p:nvPr/>
        </p:nvSpPr>
        <p:spPr bwMode="auto">
          <a:xfrm>
            <a:off x="357188" y="1071563"/>
            <a:ext cx="8362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>
                <a:solidFill>
                  <a:srgbClr val="A4002E"/>
                </a:solidFill>
              </a:rPr>
              <a:t>prof. dr hab. Czesław Zając</a:t>
            </a:r>
          </a:p>
        </p:txBody>
      </p:sp>
      <p:sp>
        <p:nvSpPr>
          <p:cNvPr id="8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3000" b="1" spc="12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2" name="AutoShape 9" descr="CID:%7b08046389-A743-447E-97E8-2DC399665E07%7d/Czeslaw_Zajac_4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273" name="AutoShape 11" descr="CID:%7b08046389-A743-447E-97E8-2DC399665E07%7d/Czeslaw_Zajac_4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274" name="AutoShape 13" descr="CID:%7b1BF04827-37A6-4634-9C44-71A6B0AD160F%7d/Czeslaw_Zajac_4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275" name="AutoShape 15" descr="CID:%7b1BF04827-37A6-4634-9C44-71A6B0AD160F%7d/Czeslaw_Zajac_4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276" name="AutoShape 17" descr="CID:%7b1BF04827-37A6-4634-9C44-71A6B0AD160F%7d/Czeslaw_Zajac_4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277" name="AutoShape 19" descr="CID:%7b1BF04827-37A6-4634-9C44-71A6B0AD160F%7d/Czeslaw_Zajac_4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11278" name="Symbol zastępczy zawartości 5" descr="Czesław Zają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2566988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8622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631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0" y="2224088"/>
            <a:ext cx="2570163" cy="3490912"/>
          </a:xfrm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[wstawić zdjęcie]</a:t>
            </a:r>
          </a:p>
        </p:txBody>
      </p:sp>
      <p:sp>
        <p:nvSpPr>
          <p:cNvPr id="11267" name="Symbol zastępczy tekstu 4"/>
          <p:cNvSpPr>
            <a:spLocks noGrp="1"/>
          </p:cNvSpPr>
          <p:nvPr>
            <p:ph type="body" sz="quarter" idx="4294967295"/>
          </p:nvPr>
        </p:nvSpPr>
        <p:spPr>
          <a:xfrm>
            <a:off x="2717800" y="1584325"/>
            <a:ext cx="5454650" cy="639763"/>
          </a:xfrm>
        </p:spPr>
        <p:txBody>
          <a:bodyPr anchor="ctr">
            <a:normAutofit fontScale="925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pl-PL" altLang="pl-PL" sz="2000" b="1" smtClean="0"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2000" b="1" smtClean="0">
                <a:cs typeface="Times New Roman" panose="02020603050405020304" pitchFamily="18" charset="0"/>
              </a:rPr>
              <a:t>                 Zakres tematyczny seminarium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pl-PL" altLang="pl-PL" sz="2000" b="1" smtClean="0">
              <a:cs typeface="Times New Roman" panose="02020603050405020304" pitchFamily="18" charset="0"/>
            </a:endParaRPr>
          </a:p>
        </p:txBody>
      </p:sp>
      <p:sp>
        <p:nvSpPr>
          <p:cNvPr id="17413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3708400" y="2014538"/>
            <a:ext cx="5327650" cy="38623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800" dirty="0" smtClean="0"/>
          </a:p>
          <a:p>
            <a:pPr>
              <a:buFontTx/>
              <a:buNone/>
              <a:defRPr/>
            </a:pPr>
            <a:endParaRPr lang="pl-PL" sz="1800" dirty="0" smtClean="0"/>
          </a:p>
          <a:p>
            <a:pPr>
              <a:buClr>
                <a:srgbClr val="A4002E"/>
              </a:buClr>
              <a:buFont typeface="Arial" charset="0"/>
              <a:buChar char="•"/>
              <a:defRPr/>
            </a:pPr>
            <a:r>
              <a:rPr lang="pl-PL" sz="1800" dirty="0" smtClean="0"/>
              <a:t>Zarządzanie jednostkami w sektorze publicznym (ubezpieczenia zdrowotne i społeczne, funkcjonowanie organów samorządu terytorialnego).</a:t>
            </a:r>
          </a:p>
          <a:p>
            <a:pPr>
              <a:buClr>
                <a:srgbClr val="A4002E"/>
              </a:buClr>
              <a:buFont typeface="Arial" charset="0"/>
              <a:buChar char="•"/>
              <a:defRPr/>
            </a:pPr>
            <a:r>
              <a:rPr lang="pl-PL" sz="1800" dirty="0" smtClean="0"/>
              <a:t>Partnerstwo-publiczno prywatne.</a:t>
            </a:r>
          </a:p>
          <a:p>
            <a:pPr>
              <a:buClr>
                <a:srgbClr val="A4002E"/>
              </a:buClr>
              <a:buFont typeface="Arial" charset="0"/>
              <a:buChar char="•"/>
              <a:defRPr/>
            </a:pPr>
            <a:r>
              <a:rPr lang="pl-PL" sz="1800" dirty="0" smtClean="0"/>
              <a:t>Fuzje i przejęcia przedsiębiorstw.</a:t>
            </a:r>
          </a:p>
          <a:p>
            <a:pPr>
              <a:buClr>
                <a:srgbClr val="A4002E"/>
              </a:buClr>
              <a:buFont typeface="Arial" charset="0"/>
              <a:buChar char="•"/>
              <a:defRPr/>
            </a:pPr>
            <a:r>
              <a:rPr lang="pl-PL" sz="1800" dirty="0" smtClean="0"/>
              <a:t>Wykorzystanie teorii gier w biznesie.</a:t>
            </a:r>
          </a:p>
          <a:p>
            <a:pPr>
              <a:buClr>
                <a:srgbClr val="A4002E"/>
              </a:buClr>
              <a:buFont typeface="Arial" charset="0"/>
              <a:buChar char="•"/>
              <a:defRPr/>
            </a:pPr>
            <a:r>
              <a:rPr lang="pl-PL" sz="1800" dirty="0" smtClean="0"/>
              <a:t>Zarządzanie przepływami pieniężnymi w przedsiębiorstwie.</a:t>
            </a:r>
          </a:p>
          <a:p>
            <a:pPr>
              <a:buClr>
                <a:srgbClr val="A4002E"/>
              </a:buClr>
              <a:buFont typeface="Arial" charset="0"/>
              <a:buChar char="•"/>
              <a:defRPr/>
            </a:pPr>
            <a:r>
              <a:rPr lang="pl-PL" sz="1800" dirty="0" smtClean="0"/>
              <a:t>Ocena efektywności inwestycji rzeczowych i kapitałowych.</a:t>
            </a:r>
          </a:p>
          <a:p>
            <a:pPr>
              <a:buClr>
                <a:srgbClr val="A4002E"/>
              </a:buClr>
              <a:buFont typeface="Arial" charset="0"/>
              <a:buChar char="•"/>
              <a:defRPr/>
            </a:pPr>
            <a:r>
              <a:rPr lang="pl-PL" sz="1800" dirty="0" smtClean="0"/>
              <a:t>Restrukturyzacja przedsiębiorstw.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800" dirty="0" smtClean="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33625"/>
            <a:ext cx="28432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Symbol zastępczy zawartości 2"/>
          <p:cNvSpPr txBox="1">
            <a:spLocks/>
          </p:cNvSpPr>
          <p:nvPr/>
        </p:nvSpPr>
        <p:spPr bwMode="auto">
          <a:xfrm>
            <a:off x="357188" y="1071563"/>
            <a:ext cx="8362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>
                <a:solidFill>
                  <a:srgbClr val="A4002E"/>
                </a:solidFill>
              </a:rPr>
              <a:t>dr hab. prof. UE Wojciech Misiński</a:t>
            </a:r>
          </a:p>
        </p:txBody>
      </p:sp>
      <p:sp>
        <p:nvSpPr>
          <p:cNvPr id="8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3000" b="1" spc="12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2" name="Picture 7" descr="misinski5_j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30956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7741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dr hab. prof. UE Mirosław Moroz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844824"/>
            <a:ext cx="4392488" cy="39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200" b="1" dirty="0" smtClean="0">
                <a:cs typeface="Times New Roman" pitchFamily="18" charset="0"/>
              </a:rPr>
              <a:t>Zakres tematyczny seminarium</a:t>
            </a:r>
          </a:p>
          <a:p>
            <a:pPr marL="174625" lvl="0" indent="-174625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 smtClean="0"/>
              <a:t>gospodarcze wykorzystanie technologii teleinformatycznych (prowadzenie, analiza i ocena sklepów internetowych, portali, serwisów społecznościowych, aplikacji mobilnych, itd.)</a:t>
            </a:r>
          </a:p>
          <a:p>
            <a:pPr marL="174625" lvl="0" indent="-174625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 smtClean="0"/>
              <a:t>przedsiębiorczość i innowacyjność</a:t>
            </a:r>
          </a:p>
          <a:p>
            <a:pPr marL="174625" lvl="0" indent="-174625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 smtClean="0"/>
              <a:t>analiza wybranych obszarów funkcjonowania przedsiębiorstwa (funkcja personalna, system logistyczny, konkurencyjność, itd.)</a:t>
            </a:r>
          </a:p>
          <a:p>
            <a:pPr marL="342900" lvl="0" indent="-39600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dirty="0" smtClean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Zdjęcie </a:t>
            </a:r>
            <a:endParaRPr lang="pl-PL" dirty="0"/>
          </a:p>
        </p:txBody>
      </p:sp>
      <p:pic>
        <p:nvPicPr>
          <p:cNvPr id="34818" name="Picture 2" descr="zdjęcie moje n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2357454" cy="3521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0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</a:rPr>
              <a:t>dr hab. </a:t>
            </a:r>
            <a:r>
              <a:rPr lang="pl-PL" sz="2400" b="1" dirty="0" smtClean="0">
                <a:solidFill>
                  <a:srgbClr val="A4002E"/>
                </a:solidFill>
              </a:rPr>
              <a:t>prof. UE Dorota </a:t>
            </a:r>
            <a:r>
              <a:rPr lang="pl-PL" sz="2400" b="1" dirty="0" err="1">
                <a:solidFill>
                  <a:srgbClr val="A4002E"/>
                </a:solidFill>
              </a:rPr>
              <a:t>Teneta</a:t>
            </a:r>
            <a:r>
              <a:rPr lang="pl-PL" sz="2400" b="1" dirty="0">
                <a:solidFill>
                  <a:srgbClr val="A4002E"/>
                </a:solidFill>
              </a:rPr>
              <a:t>-Skwiercz</a:t>
            </a:r>
            <a:endParaRPr lang="pl-PL" sz="2400" b="1" dirty="0" smtClean="0">
              <a:solidFill>
                <a:srgbClr val="A4002E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Zdjęcie </a:t>
            </a:r>
            <a:endParaRPr lang="pl-PL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60" y="2321584"/>
            <a:ext cx="213677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2987824" y="1484784"/>
            <a:ext cx="5832475" cy="482453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952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altLang="pl-PL" sz="2000" b="1" dirty="0">
                <a:latin typeface="+mn-lt"/>
                <a:cs typeface="Arial" panose="020B0604020202020204" pitchFamily="34" charset="0"/>
              </a:rPr>
              <a:t>Zakres tematyczny </a:t>
            </a:r>
            <a:r>
              <a:rPr lang="pl-PL" altLang="pl-PL" sz="2000" b="1" dirty="0" smtClean="0">
                <a:latin typeface="+mn-lt"/>
                <a:cs typeface="Arial" panose="020B0604020202020204" pitchFamily="34" charset="0"/>
              </a:rPr>
              <a:t>seminarium</a:t>
            </a:r>
          </a:p>
          <a:p>
            <a:pPr marL="273050" indent="-273050" eaLnBrk="1" hangingPunct="1"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altLang="pl-PL" dirty="0" smtClean="0">
                <a:latin typeface="+mn-lt"/>
                <a:cs typeface="Arial" panose="020B0604020202020204" pitchFamily="34" charset="0"/>
              </a:rPr>
              <a:t>Koncepcje i  instrumenty współczesnego zarządzania:</a:t>
            </a:r>
          </a:p>
          <a:p>
            <a:pPr marL="447675" indent="-174625" eaLnBrk="1" hangingPunct="1">
              <a:spcAft>
                <a:spcPts val="12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l-PL" altLang="pl-PL" sz="1600" smtClean="0">
                <a:latin typeface="+mn-lt"/>
                <a:cs typeface="Arial" panose="020B0604020202020204" pitchFamily="34" charset="0"/>
              </a:rPr>
              <a:t>Zarządzanie wiedzą i kapitałem </a:t>
            </a:r>
            <a:r>
              <a:rPr lang="pl-PL" altLang="pl-PL" sz="1600" dirty="0" smtClean="0">
                <a:latin typeface="+mn-lt"/>
                <a:cs typeface="Arial" panose="020B0604020202020204" pitchFamily="34" charset="0"/>
              </a:rPr>
              <a:t>intelektualnym</a:t>
            </a:r>
          </a:p>
          <a:p>
            <a:pPr marL="447675" indent="-174625" eaLnBrk="1" hangingPunct="1">
              <a:spcAft>
                <a:spcPts val="12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l-PL" altLang="pl-PL" sz="1600" dirty="0" smtClean="0">
                <a:latin typeface="+mn-lt"/>
                <a:cs typeface="Arial" panose="020B0604020202020204" pitchFamily="34" charset="0"/>
              </a:rPr>
              <a:t>Zarządzanie zasobami ludzkimi</a:t>
            </a:r>
          </a:p>
          <a:p>
            <a:pPr marL="447675" indent="-174625" eaLnBrk="1" hangingPunct="1">
              <a:spcAft>
                <a:spcPts val="12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l-PL" altLang="pl-PL" sz="1600" dirty="0" smtClean="0">
                <a:latin typeface="+mn-lt"/>
                <a:cs typeface="Arial" panose="020B0604020202020204" pitchFamily="34" charset="0"/>
              </a:rPr>
              <a:t>Społeczna  odpowiedzialność biznesu (CSR)</a:t>
            </a:r>
          </a:p>
          <a:p>
            <a:pPr marL="447675" indent="-174625" eaLnBrk="1" hangingPunct="1">
              <a:spcAft>
                <a:spcPts val="12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l-PL" altLang="pl-PL" sz="1600" dirty="0" smtClean="0">
                <a:latin typeface="+mn-lt"/>
                <a:cs typeface="Arial" panose="020B0604020202020204" pitchFamily="34" charset="0"/>
              </a:rPr>
              <a:t>Zrównoważony rozwój</a:t>
            </a:r>
          </a:p>
          <a:p>
            <a:pPr marL="447675" indent="-174625" eaLnBrk="1" hangingPunct="1">
              <a:spcAft>
                <a:spcPts val="12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l-PL" altLang="pl-PL" sz="1600" dirty="0" smtClean="0">
                <a:latin typeface="+mn-lt"/>
                <a:cs typeface="Arial" panose="020B0604020202020204" pitchFamily="34" charset="0"/>
              </a:rPr>
              <a:t>Etyka w biznesie, etyka życia publicznego</a:t>
            </a:r>
          </a:p>
          <a:p>
            <a:pPr marL="447675" indent="-174625" eaLnBrk="1" hangingPunct="1">
              <a:spcAft>
                <a:spcPts val="12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l-PL" altLang="pl-PL" sz="1600" dirty="0" smtClean="0">
                <a:latin typeface="+mn-lt"/>
                <a:cs typeface="Arial" panose="020B0604020202020204" pitchFamily="34" charset="0"/>
              </a:rPr>
              <a:t>Zarządzanie przez wartości</a:t>
            </a:r>
          </a:p>
          <a:p>
            <a:pPr marL="447675" indent="-174625" eaLnBrk="1" hangingPunct="1">
              <a:spcAft>
                <a:spcPts val="12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l-PL" altLang="pl-PL" sz="1600" dirty="0" smtClean="0">
                <a:latin typeface="+mn-lt"/>
                <a:cs typeface="Arial" panose="020B0604020202020204" pitchFamily="34" charset="0"/>
              </a:rPr>
              <a:t>Innowacje społeczne</a:t>
            </a:r>
          </a:p>
          <a:p>
            <a:pPr marL="447675" indent="-174625" eaLnBrk="1" hangingPunct="1">
              <a:spcAft>
                <a:spcPts val="12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l-PL" altLang="pl-PL" sz="1600" dirty="0" smtClean="0">
                <a:latin typeface="+mn-lt"/>
                <a:cs typeface="Arial" panose="020B0604020202020204" pitchFamily="34" charset="0"/>
              </a:rPr>
              <a:t>Zarządzanie zmianą</a:t>
            </a:r>
            <a:endParaRPr lang="pl-PL" altLang="pl-PL" dirty="0" smtClean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dr hab. inż. prof.UE Dominika Bąk-Grabowska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638" y="1989138"/>
            <a:ext cx="4392612" cy="36718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sz="2000" b="1" dirty="0">
                <a:cs typeface="Times New Roman" pitchFamily="18" charset="0"/>
              </a:rPr>
              <a:t>Zakres tematyczny seminarium</a:t>
            </a:r>
          </a:p>
          <a:p>
            <a:pPr marL="273050" indent="-27305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Char char="•"/>
              <a:defRPr/>
            </a:pPr>
            <a:r>
              <a:rPr lang="pl-PL" dirty="0"/>
              <a:t>Zarządzanie zasobami ludzkimi</a:t>
            </a:r>
          </a:p>
          <a:p>
            <a:pPr marL="273050" indent="-273050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Char char="•"/>
              <a:defRPr/>
            </a:pPr>
            <a:r>
              <a:rPr lang="pl-PL" dirty="0"/>
              <a:t>Zarządzanie publiczne</a:t>
            </a:r>
          </a:p>
          <a:p>
            <a:pPr marL="273050" indent="-27305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Char char="•"/>
              <a:defRPr/>
            </a:pPr>
            <a:r>
              <a:rPr lang="pl-PL" dirty="0"/>
              <a:t>Kształtowanie zatrudnienia i organizacja pracy</a:t>
            </a:r>
          </a:p>
          <a:p>
            <a:pPr marL="273050" indent="-27305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Char char="•"/>
              <a:defRPr/>
            </a:pPr>
            <a:r>
              <a:rPr lang="pl-PL" dirty="0">
                <a:cs typeface="Times New Roman" charset="0"/>
              </a:rPr>
              <a:t>Koncepcje i metody zarządzania – w przedsiębiorstwach oraz w organizacjach publicznych i społecznych</a:t>
            </a:r>
          </a:p>
          <a:p>
            <a:pPr marL="273050" indent="-27305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Char char="•"/>
              <a:defRPr/>
            </a:pPr>
            <a:r>
              <a:rPr lang="pl-PL" dirty="0">
                <a:cs typeface="Times New Roman" charset="0"/>
              </a:rPr>
              <a:t>Metody badań empirycznych (przede wszystkim metoda studium przypadku)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dirty="0"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dirty="0"/>
          </a:p>
        </p:txBody>
      </p:sp>
      <p:pic>
        <p:nvPicPr>
          <p:cNvPr id="12293" name="Obraz 9" descr="4 - K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35083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3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flipH="1">
            <a:off x="395536" y="1124744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A4002E"/>
              </a:buClr>
              <a:buSzPct val="80000"/>
            </a:pPr>
            <a:r>
              <a:rPr lang="pl-PL" altLang="pl-PL" sz="2400" b="1" dirty="0">
                <a:solidFill>
                  <a:srgbClr val="A4002E"/>
                </a:solidFill>
              </a:rPr>
              <a:t>d</a:t>
            </a:r>
            <a:r>
              <a:rPr lang="pl-PL" altLang="pl-PL" sz="2400" b="1" dirty="0" smtClean="0">
                <a:solidFill>
                  <a:srgbClr val="A4002E"/>
                </a:solidFill>
              </a:rPr>
              <a:t>r hab. </a:t>
            </a:r>
            <a:r>
              <a:rPr lang="pl-PL" altLang="pl-PL" sz="2400" b="1" dirty="0">
                <a:solidFill>
                  <a:srgbClr val="A4002E"/>
                </a:solidFill>
              </a:rPr>
              <a:t>Piotr Szymański</a:t>
            </a:r>
          </a:p>
        </p:txBody>
      </p:sp>
      <p:pic>
        <p:nvPicPr>
          <p:cNvPr id="5" name="Picture 2" descr="C:\Users\Piotr\Pictures\Piot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26431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707904" y="1700808"/>
            <a:ext cx="48245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96000"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b="1" dirty="0">
                <a:cs typeface="Times New Roman" pitchFamily="18" charset="0"/>
              </a:rPr>
              <a:t>Zakres tematyczny seminarium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dirty="0"/>
              <a:t>Zarządzanie przedsiębiorstwem;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dirty="0"/>
              <a:t>Wycena przedsiębiorstw (standardy wyceny, </a:t>
            </a:r>
          </a:p>
          <a:p>
            <a:pPr marL="285750" indent="-285750">
              <a:buClr>
                <a:srgbClr val="A4002E"/>
              </a:buClr>
              <a:defRPr/>
            </a:pPr>
            <a:r>
              <a:rPr lang="pl-PL" dirty="0"/>
              <a:t>      standardy wartości, metody wyceny);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dirty="0"/>
              <a:t>Zarządzanie wartością przedsiębiorstw </a:t>
            </a:r>
          </a:p>
          <a:p>
            <a:pPr marL="285750" indent="-285750">
              <a:buClr>
                <a:srgbClr val="A4002E"/>
              </a:buClr>
              <a:defRPr/>
            </a:pPr>
            <a:r>
              <a:rPr lang="pl-PL" dirty="0"/>
              <a:t>     (narzędzia koncepcji </a:t>
            </a:r>
            <a:r>
              <a:rPr lang="en-US" i="1" dirty="0"/>
              <a:t>Value Based Management</a:t>
            </a:r>
            <a:r>
              <a:rPr lang="pl-PL" dirty="0"/>
              <a:t>);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charset="0"/>
              </a:rPr>
              <a:t>Zarządzanie operacyjne w przedsiębiorstwie </a:t>
            </a:r>
          </a:p>
          <a:p>
            <a:pPr marL="285750" indent="-285750">
              <a:buClr>
                <a:srgbClr val="A4002E"/>
              </a:buClr>
              <a:defRPr/>
            </a:pPr>
            <a:r>
              <a:rPr lang="pl-PL" dirty="0">
                <a:cs typeface="Times New Roman" charset="0"/>
              </a:rPr>
              <a:t>     (w tym zarządzanie zapasami, należnościami, </a:t>
            </a:r>
          </a:p>
          <a:p>
            <a:pPr marL="285750" indent="-285750">
              <a:buClr>
                <a:srgbClr val="A4002E"/>
              </a:buClr>
              <a:defRPr/>
            </a:pPr>
            <a:r>
              <a:rPr lang="pl-PL" dirty="0">
                <a:cs typeface="Times New Roman" charset="0"/>
              </a:rPr>
              <a:t>      zarządzanie płynnością finansową);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dirty="0"/>
              <a:t>Ocena projektów inwestycyjnych; 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dirty="0"/>
              <a:t>Lean management;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charset="0"/>
              </a:rPr>
              <a:t>Podejmowanie decyzji;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1856" y="185232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>
                <a:solidFill>
                  <a:schemeClr val="bg1"/>
                </a:solidFill>
                <a:latin typeface="+mj-lt"/>
              </a:rPr>
              <a:t>KIERUNEK ZARZĄDZANIE</a:t>
            </a:r>
            <a:endParaRPr lang="pl-PL" sz="3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216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3600864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dr Renata </a:t>
            </a:r>
            <a:r>
              <a:rPr lang="pl-PL" sz="2400" b="1" dirty="0" err="1" smtClean="0">
                <a:solidFill>
                  <a:srgbClr val="A4002E"/>
                </a:solidFill>
              </a:rPr>
              <a:t>Brajer-Marczak</a:t>
            </a:r>
            <a:endParaRPr lang="pl-PL" sz="2400" b="1" dirty="0" smtClean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55976" y="1844824"/>
            <a:ext cx="4680520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2388" marR="0" lvl="0" indent="-1047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200" b="1" dirty="0" smtClean="0">
                <a:cs typeface="Times New Roman" pitchFamily="18" charset="0"/>
              </a:rPr>
              <a:t>Zakres tematyczny seminarium</a:t>
            </a:r>
          </a:p>
          <a:p>
            <a:pPr marL="285750" lvl="0" indent="-285750">
              <a:lnSpc>
                <a:spcPct val="160000"/>
              </a:lnSpc>
              <a:buClr>
                <a:srgbClr val="A4002E"/>
              </a:buClr>
              <a:buSzPct val="80000"/>
              <a:buFont typeface="Calibri" panose="020F0502020204030204" pitchFamily="34" charset="0"/>
              <a:buChar char="•"/>
              <a:defRPr/>
            </a:pPr>
            <a:r>
              <a:rPr lang="pl-PL" sz="2100" dirty="0" smtClean="0">
                <a:cs typeface="Times New Roman" pitchFamily="18" charset="0"/>
              </a:rPr>
              <a:t>Doskonalenie procesów w organizacjach</a:t>
            </a:r>
          </a:p>
          <a:p>
            <a:pPr marL="285750" indent="-285750">
              <a:lnSpc>
                <a:spcPct val="160000"/>
              </a:lnSpc>
              <a:buClr>
                <a:srgbClr val="A4002E"/>
              </a:buClr>
              <a:buSzPct val="80000"/>
              <a:buFont typeface="Calibri" panose="020F0502020204030204" pitchFamily="34" charset="0"/>
              <a:buChar char="•"/>
              <a:defRPr/>
            </a:pPr>
            <a:r>
              <a:rPr lang="pl-PL" sz="2100" dirty="0" smtClean="0">
                <a:cs typeface="Times New Roman" pitchFamily="18" charset="0"/>
              </a:rPr>
              <a:t>Lean Management w przedsiębiorstwach (metody 5S, SMED, TPM, </a:t>
            </a:r>
            <a:r>
              <a:rPr lang="pl-PL" sz="2100" dirty="0" err="1" smtClean="0">
                <a:cs typeface="Times New Roman" pitchFamily="18" charset="0"/>
              </a:rPr>
              <a:t>Kaizen</a:t>
            </a:r>
            <a:r>
              <a:rPr lang="pl-PL" sz="2100" dirty="0" smtClean="0">
                <a:cs typeface="Times New Roman" pitchFamily="18" charset="0"/>
              </a:rPr>
              <a:t>, </a:t>
            </a:r>
            <a:r>
              <a:rPr lang="pl-PL" sz="2100" dirty="0" err="1" smtClean="0">
                <a:cs typeface="Times New Roman" pitchFamily="18" charset="0"/>
              </a:rPr>
              <a:t>Six</a:t>
            </a:r>
            <a:r>
              <a:rPr lang="pl-PL" sz="2100" dirty="0" smtClean="0">
                <a:cs typeface="Times New Roman" pitchFamily="18" charset="0"/>
              </a:rPr>
              <a:t> Sigma)</a:t>
            </a:r>
          </a:p>
          <a:p>
            <a:pPr marL="285750" lvl="0" indent="-285750">
              <a:lnSpc>
                <a:spcPct val="160000"/>
              </a:lnSpc>
              <a:buClr>
                <a:srgbClr val="A4002E"/>
              </a:buClr>
              <a:buSzPct val="80000"/>
              <a:buFont typeface="Calibri" panose="020F0502020204030204" pitchFamily="34" charset="0"/>
              <a:buChar char="•"/>
              <a:defRPr/>
            </a:pPr>
            <a:r>
              <a:rPr lang="pl-PL" sz="2100" dirty="0" smtClean="0">
                <a:cs typeface="Times New Roman" pitchFamily="18" charset="0"/>
              </a:rPr>
              <a:t>Zarządzanie projektami w organizacjach</a:t>
            </a:r>
          </a:p>
          <a:p>
            <a:pPr marL="285750" lvl="0" indent="-285750">
              <a:lnSpc>
                <a:spcPct val="160000"/>
              </a:lnSpc>
              <a:buClr>
                <a:srgbClr val="A4002E"/>
              </a:buClr>
              <a:buSzPct val="80000"/>
              <a:buFont typeface="Calibri" panose="020F0502020204030204" pitchFamily="34" charset="0"/>
              <a:buChar char="•"/>
              <a:defRPr/>
            </a:pPr>
            <a:r>
              <a:rPr lang="pl-PL" sz="2100" dirty="0" smtClean="0">
                <a:cs typeface="Times New Roman" pitchFamily="18" charset="0"/>
              </a:rPr>
              <a:t>Zarządzanie jakością w przedsiębiorstwach</a:t>
            </a:r>
          </a:p>
          <a:p>
            <a:pPr lvl="0">
              <a:lnSpc>
                <a:spcPct val="160000"/>
              </a:lnSpc>
              <a:buClr>
                <a:srgbClr val="A4002E"/>
              </a:buClr>
              <a:buSzPct val="80000"/>
              <a:defRPr/>
            </a:pPr>
            <a:r>
              <a:rPr lang="pl-PL" sz="2100" dirty="0">
                <a:cs typeface="Times New Roman" pitchFamily="18" charset="0"/>
              </a:rPr>
              <a:t> </a:t>
            </a:r>
            <a:r>
              <a:rPr lang="pl-PL" sz="2100" dirty="0" smtClean="0">
                <a:cs typeface="Times New Roman" pitchFamily="18" charset="0"/>
              </a:rPr>
              <a:t>     i instytucjach publicznych</a:t>
            </a:r>
            <a:endParaRPr lang="pl-PL" sz="2100" dirty="0">
              <a:cs typeface="Times New Roman" pitchFamily="18" charset="0"/>
            </a:endParaRPr>
          </a:p>
          <a:p>
            <a:pPr marL="285750" lvl="0" indent="-285750">
              <a:lnSpc>
                <a:spcPct val="160000"/>
              </a:lnSpc>
              <a:buClr>
                <a:srgbClr val="A4002E"/>
              </a:buClr>
              <a:buSzPct val="80000"/>
              <a:buFont typeface="Calibri" panose="020F0502020204030204" pitchFamily="34" charset="0"/>
              <a:buChar char="•"/>
              <a:defRPr/>
            </a:pPr>
            <a:r>
              <a:rPr lang="pl-PL" sz="2100" dirty="0" smtClean="0">
                <a:cs typeface="Times New Roman" pitchFamily="18" charset="0"/>
              </a:rPr>
              <a:t>Jakość </a:t>
            </a:r>
            <a:r>
              <a:rPr lang="pl-PL" sz="2100" dirty="0">
                <a:cs typeface="Times New Roman" pitchFamily="18" charset="0"/>
              </a:rPr>
              <a:t>w obsłudze klienta przedsiębiorstw produkcyjnych, usługowych </a:t>
            </a:r>
            <a:r>
              <a:rPr lang="pl-PL" sz="2100" dirty="0" smtClean="0">
                <a:cs typeface="Times New Roman" pitchFamily="18" charset="0"/>
              </a:rPr>
              <a:t>i </a:t>
            </a:r>
            <a:r>
              <a:rPr lang="pl-PL" sz="2100" dirty="0">
                <a:cs typeface="Times New Roman" pitchFamily="18" charset="0"/>
              </a:rPr>
              <a:t>handlowych</a:t>
            </a:r>
          </a:p>
          <a:p>
            <a:pPr marL="285750" lvl="0" indent="-285750">
              <a:lnSpc>
                <a:spcPct val="160000"/>
              </a:lnSpc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100" dirty="0" smtClean="0"/>
              <a:t>Zasoby ludzkie w  </a:t>
            </a:r>
            <a:r>
              <a:rPr lang="pl-PL" sz="2100" dirty="0"/>
              <a:t>zarządzaniu </a:t>
            </a:r>
            <a:r>
              <a:rPr lang="pl-PL" sz="2100" dirty="0" smtClean="0"/>
              <a:t>jakością</a:t>
            </a:r>
          </a:p>
          <a:p>
            <a:pPr marL="285750" lvl="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pl-PL" dirty="0" smtClean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 smtClean="0"/>
          </a:p>
        </p:txBody>
      </p:sp>
      <p:pic>
        <p:nvPicPr>
          <p:cNvPr id="6" name="Picture 3" descr="C:\Users\Renata\Desktop\zdjęcie ściankaRenata_Brajer_Marczak_KEOP_12.02_NE_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265"/>
          <a:stretch/>
        </p:blipFill>
        <p:spPr bwMode="auto">
          <a:xfrm>
            <a:off x="1043608" y="1844825"/>
            <a:ext cx="29550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dr Katarzyna Grzesik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Zdjęcie </a:t>
            </a:r>
            <a:endParaRPr lang="pl-PL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199794" y="1849220"/>
            <a:ext cx="4608512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200" b="1" dirty="0" smtClean="0">
                <a:cs typeface="Times New Roman" pitchFamily="18" charset="0"/>
              </a:rPr>
              <a:t>Zakres tematyczny seminarium</a:t>
            </a:r>
          </a:p>
          <a:p>
            <a:pPr marL="273050" lvl="0" indent="-273050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Przywództwo w organizacji</a:t>
            </a:r>
          </a:p>
          <a:p>
            <a:pPr marL="273050" lvl="0" indent="-273050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Menedżer we współczesnym przedsiębiorstwie</a:t>
            </a:r>
          </a:p>
          <a:p>
            <a:pPr marL="273050" lvl="0" indent="-273050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Zarządzanie zasobami ludzkimi (w tym: rozwój pracowników, motywowanie, ocenianie)</a:t>
            </a:r>
          </a:p>
          <a:p>
            <a:pPr marL="273050" lvl="0" indent="-273050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 smtClean="0">
                <a:cs typeface="Times New Roman" pitchFamily="18" charset="0"/>
              </a:rPr>
              <a:t>Problemy i procesy decyzyjne </a:t>
            </a:r>
            <a:r>
              <a:rPr lang="pl-PL" dirty="0">
                <a:cs typeface="Times New Roman" pitchFamily="18" charset="0"/>
              </a:rPr>
              <a:t>w przedsiębiorstwie</a:t>
            </a:r>
          </a:p>
          <a:p>
            <a:pPr marL="273050" lvl="0" indent="-273050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Zarządzanie kapitałem intelektualnym przedsiębiorstwa</a:t>
            </a:r>
          </a:p>
          <a:p>
            <a:pPr marL="273050" lvl="0" indent="-273050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Współczesne koncepcje i metody </a:t>
            </a:r>
            <a:r>
              <a:rPr lang="pl-PL" dirty="0" smtClean="0">
                <a:cs typeface="Times New Roman" pitchFamily="18" charset="0"/>
              </a:rPr>
              <a:t>zarządzania</a:t>
            </a:r>
            <a:endParaRPr lang="pl-PL" dirty="0">
              <a:cs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8" y="1844824"/>
            <a:ext cx="28807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976313"/>
            <a:ext cx="8362950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smtClean="0">
                <a:solidFill>
                  <a:srgbClr val="A4002E"/>
                </a:solidFill>
              </a:rPr>
              <a:t>Dr Monika Kwiecińska</a:t>
            </a:r>
          </a:p>
        </p:txBody>
      </p:sp>
      <p:sp>
        <p:nvSpPr>
          <p:cNvPr id="15364" name="pole tekstowe 4"/>
          <p:cNvSpPr txBox="1">
            <a:spLocks noChangeArrowheads="1"/>
          </p:cNvSpPr>
          <p:nvPr/>
        </p:nvSpPr>
        <p:spPr bwMode="auto">
          <a:xfrm>
            <a:off x="1258888" y="26368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/>
              <a:t>Zdjęcie </a:t>
            </a:r>
          </a:p>
        </p:txBody>
      </p:sp>
      <p:pic>
        <p:nvPicPr>
          <p:cNvPr id="15365" name="Picture 2" descr="d:\Users\user\Pictures\jpegphoto_7ffe702a7093437f3917f283d1880b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624013"/>
            <a:ext cx="28479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5"/>
          <p:cNvSpPr txBox="1">
            <a:spLocks/>
          </p:cNvSpPr>
          <p:nvPr/>
        </p:nvSpPr>
        <p:spPr>
          <a:xfrm>
            <a:off x="3419475" y="1603375"/>
            <a:ext cx="5565775" cy="44910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None/>
              <a:defRPr/>
            </a:pPr>
            <a:r>
              <a:rPr lang="pl-PL" altLang="pl-PL" sz="2200" b="1" dirty="0" smtClean="0">
                <a:cs typeface="Times New Roman" pitchFamily="18" charset="0"/>
              </a:rPr>
              <a:t>Zakres tematyczny seminarium</a:t>
            </a:r>
          </a:p>
          <a:p>
            <a:pPr indent="-395288" fontAlgn="auto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altLang="pl-PL" sz="1400" b="1" dirty="0" smtClean="0">
                <a:cs typeface="Times New Roman" pitchFamily="18" charset="0"/>
              </a:rPr>
              <a:t>Nowoczesne metody, podejścia i koncepcje zarządzania przedsiębiorstwami w tym przedsiębiorstwami i organizacjami non-profit</a:t>
            </a:r>
          </a:p>
          <a:p>
            <a:pPr indent="-395288" fontAlgn="auto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altLang="pl-PL" sz="1400" b="1" dirty="0" smtClean="0">
                <a:cs typeface="Times New Roman" pitchFamily="18" charset="0"/>
              </a:rPr>
              <a:t>Zarządzanie zasobami ludzkimi w tym: </a:t>
            </a:r>
          </a:p>
          <a:p>
            <a:pPr marL="0" indent="0" fontAlgn="auto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None/>
              <a:defRPr/>
            </a:pPr>
            <a:r>
              <a:rPr lang="pl-PL" altLang="pl-PL" sz="1400" b="1" dirty="0" smtClean="0">
                <a:cs typeface="Times New Roman" pitchFamily="18" charset="0"/>
              </a:rPr>
              <a:t>- Planowanie zatrudnienia</a:t>
            </a:r>
          </a:p>
          <a:p>
            <a:pPr marL="0" indent="0" fontAlgn="auto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None/>
              <a:defRPr/>
            </a:pPr>
            <a:r>
              <a:rPr lang="pl-PL" altLang="pl-PL" sz="1400" b="1" dirty="0" smtClean="0">
                <a:cs typeface="Times New Roman" pitchFamily="18" charset="0"/>
              </a:rPr>
              <a:t>- Metody i  techniki rekrutacji, selekcji i adaptacji zawodowej pracowników</a:t>
            </a:r>
          </a:p>
          <a:p>
            <a:pPr marL="0" indent="0" fontAlgn="auto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None/>
              <a:defRPr/>
            </a:pPr>
            <a:r>
              <a:rPr lang="pl-PL" altLang="pl-PL" sz="1400" b="1" dirty="0" smtClean="0">
                <a:cs typeface="Times New Roman" pitchFamily="18" charset="0"/>
              </a:rPr>
              <a:t>- Systemy motywacyjne</a:t>
            </a:r>
          </a:p>
          <a:p>
            <a:pPr marL="0" indent="0" fontAlgn="auto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None/>
              <a:defRPr/>
            </a:pPr>
            <a:r>
              <a:rPr lang="pl-PL" altLang="pl-PL" sz="1400" b="1" dirty="0" smtClean="0">
                <a:cs typeface="Times New Roman" pitchFamily="18" charset="0"/>
              </a:rPr>
              <a:t>- Systemy ocen pracowników </a:t>
            </a:r>
          </a:p>
          <a:p>
            <a:pPr marL="0" indent="0" fontAlgn="auto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None/>
              <a:defRPr/>
            </a:pPr>
            <a:r>
              <a:rPr lang="pl-PL" altLang="pl-PL" sz="1400" b="1" dirty="0" smtClean="0">
                <a:cs typeface="Times New Roman" pitchFamily="18" charset="0"/>
              </a:rPr>
              <a:t>- Szkolenie i rozwój pracowników </a:t>
            </a:r>
          </a:p>
          <a:p>
            <a:pPr marL="0" indent="0" fontAlgn="auto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None/>
              <a:defRPr/>
            </a:pPr>
            <a:r>
              <a:rPr lang="pl-PL" altLang="pl-PL" sz="1400" b="1" dirty="0" smtClean="0">
                <a:cs typeface="Times New Roman" pitchFamily="18" charset="0"/>
              </a:rPr>
              <a:t>- Kierowanie ludźmi</a:t>
            </a:r>
          </a:p>
          <a:p>
            <a:pPr marL="0" indent="0" fontAlgn="auto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None/>
              <a:defRPr/>
            </a:pPr>
            <a:r>
              <a:rPr lang="pl-PL" altLang="pl-PL" sz="1400" b="1" dirty="0" smtClean="0">
                <a:cs typeface="Times New Roman" pitchFamily="18" charset="0"/>
              </a:rPr>
              <a:t>- Kształtowanie wynagrodzeń</a:t>
            </a:r>
          </a:p>
          <a:p>
            <a:pPr indent="-395288" fontAlgn="auto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altLang="pl-PL" sz="1400" b="1" dirty="0" smtClean="0">
                <a:cs typeface="Times New Roman" pitchFamily="18" charset="0"/>
              </a:rPr>
              <a:t>Społeczne zaangażowanie przedsiębiorstw, metody , techniki, narzędzia.</a:t>
            </a:r>
            <a:endParaRPr lang="pl-PL" altLang="pl-PL" sz="1800" dirty="0" smtClean="0">
              <a:cs typeface="Times New Roman" pitchFamily="18" charset="0"/>
            </a:endParaRPr>
          </a:p>
          <a:p>
            <a:pPr indent="-395288" fontAlgn="auto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altLang="pl-PL" sz="1800" dirty="0" smtClean="0">
              <a:cs typeface="Times New Roman" pitchFamily="18" charset="0"/>
            </a:endParaRPr>
          </a:p>
          <a:p>
            <a:pPr indent="-395288" fontAlgn="auto">
              <a:spcAft>
                <a:spcPts val="0"/>
              </a:spcAft>
              <a:buFont typeface="Arial" charset="0"/>
              <a:buNone/>
              <a:defRPr/>
            </a:pPr>
            <a:endParaRPr lang="pl-PL" altLang="pl-PL" dirty="0" smtClean="0">
              <a:cs typeface="Times New Roman" pitchFamily="18" charset="0"/>
            </a:endParaRPr>
          </a:p>
          <a:p>
            <a:pPr indent="-395288" fontAlgn="auto">
              <a:spcAft>
                <a:spcPts val="0"/>
              </a:spcAft>
              <a:defRPr/>
            </a:pPr>
            <a:endParaRPr lang="pl-PL" altLang="pl-PL" dirty="0" smtClean="0">
              <a:cs typeface="Times New Roman" pitchFamily="18" charset="0"/>
            </a:endParaRPr>
          </a:p>
          <a:p>
            <a:pPr indent="-395288" fontAlgn="auto">
              <a:spcAft>
                <a:spcPts val="0"/>
              </a:spcAft>
              <a:defRPr/>
            </a:pPr>
            <a:endParaRPr lang="pl-PL" altLang="pl-PL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467544" y="949181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dr Anna Marciszewska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55976" y="1988840"/>
            <a:ext cx="46085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 smtClean="0">
                <a:cs typeface="Times New Roman" pitchFamily="18" charset="0"/>
              </a:rPr>
              <a:t>Zakres tematyczny seminarium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altLang="pl-PL" b="1" dirty="0" smtClean="0">
                <a:cs typeface="Times New Roman" charset="0"/>
              </a:rPr>
              <a:t>Zarządzanie organizacjami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altLang="pl-PL" b="1" dirty="0" smtClean="0">
                <a:cs typeface="Times New Roman" charset="0"/>
              </a:rPr>
              <a:t>Zarządzanie </a:t>
            </a:r>
            <a:r>
              <a:rPr lang="pl-PL" altLang="pl-PL" b="1" dirty="0">
                <a:cs typeface="Times New Roman" charset="0"/>
              </a:rPr>
              <a:t>projektami </a:t>
            </a:r>
            <a:endParaRPr lang="pl-PL" altLang="pl-PL" b="1" dirty="0" smtClean="0">
              <a:cs typeface="Times New Roman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altLang="pl-PL" b="1" dirty="0" smtClean="0">
                <a:cs typeface="Times New Roman" charset="0"/>
              </a:rPr>
              <a:t>Zarządzanie </a:t>
            </a:r>
            <a:r>
              <a:rPr lang="pl-PL" altLang="pl-PL" b="1" dirty="0">
                <a:cs typeface="Times New Roman" charset="0"/>
              </a:rPr>
              <a:t>projektami </a:t>
            </a:r>
            <a:r>
              <a:rPr lang="pl-PL" altLang="pl-PL" b="1" dirty="0" smtClean="0">
                <a:cs typeface="Times New Roman" charset="0"/>
              </a:rPr>
              <a:t>unijnymi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altLang="pl-PL" b="1" dirty="0" smtClean="0">
                <a:cs typeface="Times New Roman" charset="0"/>
              </a:rPr>
              <a:t>Podejście </a:t>
            </a:r>
            <a:r>
              <a:rPr lang="pl-PL" altLang="pl-PL" b="1" dirty="0">
                <a:cs typeface="Times New Roman" charset="0"/>
              </a:rPr>
              <a:t>procesowe w </a:t>
            </a:r>
            <a:r>
              <a:rPr lang="pl-PL" altLang="pl-PL" b="1" dirty="0" smtClean="0">
                <a:cs typeface="Times New Roman" charset="0"/>
              </a:rPr>
              <a:t>organizacjach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altLang="pl-PL" b="1" dirty="0" smtClean="0">
                <a:cs typeface="Times New Roman" charset="0"/>
              </a:rPr>
              <a:t>Zarządzanie </a:t>
            </a:r>
            <a:r>
              <a:rPr lang="pl-PL" altLang="pl-PL" b="1" dirty="0">
                <a:cs typeface="Times New Roman" charset="0"/>
              </a:rPr>
              <a:t>logistyczne w małej </a:t>
            </a:r>
            <a:r>
              <a:rPr lang="pl-PL" altLang="pl-PL" b="1" dirty="0" smtClean="0">
                <a:cs typeface="Times New Roman" charset="0"/>
              </a:rPr>
              <a:t>firmie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altLang="pl-PL" b="1" dirty="0" smtClean="0">
                <a:cs typeface="Times New Roman" charset="0"/>
              </a:rPr>
              <a:t>Zarządzanie </a:t>
            </a:r>
            <a:r>
              <a:rPr lang="pl-PL" altLang="pl-PL" b="1" dirty="0">
                <a:cs typeface="Times New Roman" charset="0"/>
              </a:rPr>
              <a:t>małą firmą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 smtClean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Zdjęcie </a:t>
            </a:r>
            <a:endParaRPr lang="pl-PL" dirty="0"/>
          </a:p>
        </p:txBody>
      </p:sp>
      <p:pic>
        <p:nvPicPr>
          <p:cNvPr id="1031" name="Picture 7" descr="C:\Users\Ania\Downloads\Ann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4" y="1556792"/>
            <a:ext cx="36576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1" y="1412776"/>
            <a:ext cx="83904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A4002E"/>
                </a:solidFill>
                <a:latin typeface="+mj-lt"/>
              </a:rPr>
              <a:t>Katedry zasilające tzw. minimum kadrowe dla kierunku Zarządzanie na Wydziale NE UE we Wrocławiu</a:t>
            </a:r>
          </a:p>
          <a:p>
            <a:endParaRPr lang="pl-PL" sz="2800" b="1" dirty="0" smtClean="0">
              <a:latin typeface="+mj-lt"/>
            </a:endParaRPr>
          </a:p>
          <a:p>
            <a:pPr marL="273050" indent="261938">
              <a:buClr>
                <a:srgbClr val="A4002E"/>
              </a:buClr>
              <a:buFont typeface="Arial" pitchFamily="34" charset="0"/>
              <a:buChar char="•"/>
            </a:pPr>
            <a:r>
              <a:rPr lang="pl-PL" sz="2800" dirty="0" smtClean="0">
                <a:latin typeface="+mj-lt"/>
                <a:cs typeface="Times New Roman" pitchFamily="18" charset="0"/>
              </a:rPr>
              <a:t>Katedra </a:t>
            </a:r>
            <a:r>
              <a:rPr lang="pl-PL" sz="2800" dirty="0">
                <a:cs typeface="Times New Roman" pitchFamily="18" charset="0"/>
              </a:rPr>
              <a:t>Badań </a:t>
            </a:r>
            <a:r>
              <a:rPr lang="pl-PL" sz="2800" dirty="0" smtClean="0">
                <a:cs typeface="Times New Roman" pitchFamily="18" charset="0"/>
              </a:rPr>
              <a:t>Marketingowych</a:t>
            </a:r>
          </a:p>
          <a:p>
            <a:pPr marL="273050" indent="261938">
              <a:buClr>
                <a:srgbClr val="A4002E"/>
              </a:buClr>
              <a:buFont typeface="Arial" pitchFamily="34" charset="0"/>
              <a:buChar char="•"/>
            </a:pPr>
            <a:r>
              <a:rPr lang="pl-PL" sz="2800" dirty="0" smtClean="0">
                <a:latin typeface="+mj-lt"/>
                <a:cs typeface="Times New Roman" pitchFamily="18" charset="0"/>
              </a:rPr>
              <a:t>Katedra </a:t>
            </a:r>
            <a:r>
              <a:rPr lang="pl-PL" sz="2800" dirty="0" smtClean="0">
                <a:cs typeface="Times New Roman" pitchFamily="18" charset="0"/>
              </a:rPr>
              <a:t>Ekonomiki </a:t>
            </a:r>
            <a:r>
              <a:rPr lang="pl-PL" sz="2800" dirty="0">
                <a:cs typeface="Times New Roman" pitchFamily="18" charset="0"/>
              </a:rPr>
              <a:t>i Organizacji </a:t>
            </a:r>
            <a:r>
              <a:rPr lang="pl-PL" sz="2800" dirty="0" smtClean="0">
                <a:cs typeface="Times New Roman" pitchFamily="18" charset="0"/>
              </a:rPr>
              <a:t>Przedsiębiorstwa</a:t>
            </a:r>
            <a:endParaRPr lang="pl-PL" sz="2800" dirty="0" smtClean="0">
              <a:latin typeface="+mj-lt"/>
              <a:cs typeface="Times New Roman" pitchFamily="18" charset="0"/>
            </a:endParaRPr>
          </a:p>
          <a:p>
            <a:pPr marL="273050" indent="261938">
              <a:buClr>
                <a:srgbClr val="A4002E"/>
              </a:buClr>
              <a:buFont typeface="Arial" pitchFamily="34" charset="0"/>
              <a:buChar char="•"/>
            </a:pPr>
            <a:r>
              <a:rPr lang="pl-PL" sz="2800" dirty="0" smtClean="0">
                <a:latin typeface="+mj-lt"/>
                <a:cs typeface="Times New Roman" pitchFamily="18" charset="0"/>
              </a:rPr>
              <a:t>Katedra Podstaw Marketingu</a:t>
            </a:r>
          </a:p>
          <a:p>
            <a:pPr marL="273050" indent="261938">
              <a:buClr>
                <a:srgbClr val="A4002E"/>
              </a:buClr>
              <a:buFont typeface="Arial" pitchFamily="34" charset="0"/>
              <a:buChar char="•"/>
            </a:pPr>
            <a:r>
              <a:rPr lang="pl-PL" altLang="pl-PL" sz="2800" dirty="0">
                <a:latin typeface="+mj-lt"/>
              </a:rPr>
              <a:t>Katedra Socjologii i Polityki </a:t>
            </a:r>
            <a:r>
              <a:rPr lang="pl-PL" altLang="pl-PL" sz="2800" dirty="0" smtClean="0">
                <a:latin typeface="+mj-lt"/>
              </a:rPr>
              <a:t>Społecznej</a:t>
            </a:r>
            <a:endParaRPr lang="pl-PL" sz="2800" dirty="0" smtClean="0">
              <a:latin typeface="+mj-lt"/>
              <a:cs typeface="Times New Roman" pitchFamily="18" charset="0"/>
            </a:endParaRPr>
          </a:p>
          <a:p>
            <a:pPr marL="273050" indent="261938">
              <a:buClr>
                <a:srgbClr val="A4002E"/>
              </a:buClr>
              <a:buFont typeface="Arial" pitchFamily="34" charset="0"/>
              <a:buChar char="•"/>
            </a:pPr>
            <a:r>
              <a:rPr lang="pl-PL" sz="2800" dirty="0" smtClean="0">
                <a:latin typeface="+mj-lt"/>
                <a:cs typeface="Times New Roman" pitchFamily="18" charset="0"/>
              </a:rPr>
              <a:t>Katedra Zarządzania Marketingowego</a:t>
            </a:r>
          </a:p>
          <a:p>
            <a:pPr marL="273050" indent="261938">
              <a:buClr>
                <a:srgbClr val="A4002E"/>
              </a:buClr>
              <a:buFont typeface="Arial" pitchFamily="34" charset="0"/>
              <a:buChar char="•"/>
            </a:pPr>
            <a:r>
              <a:rPr lang="pl-PL" sz="2800" dirty="0" smtClean="0">
                <a:latin typeface="+mj-lt"/>
                <a:cs typeface="Times New Roman" pitchFamily="18" charset="0"/>
              </a:rPr>
              <a:t>Katedra Zarządzania Strategicznego</a:t>
            </a:r>
            <a:endParaRPr lang="pl-PL" sz="2800" b="1" dirty="0" smtClean="0">
              <a:latin typeface="+mj-lt"/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88640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84667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B7SIDKcILgwQpVJCvD3omRsXAplqKCCRsJVpGeZ-WD3BSI9FazwxSLmXlcmd4w5ImCOGnIiYhAGDkzpvTXq6sqNBMKh0RL22yeUfG2hH1fkinEQO5Ae0ZIOyyM76dSk9lt6oPHfLNe1S6e43i0QC1AHSYswR0ZRXcVvAebG_U6Z5EKvmkjnli73EOocXXsBcnb6nmrGPMtlpZyFxpbnSIgR20ra95aJ2-8QVBHrO3KB8udF0zL_cIjzV6XWOm3q1T7eAcGVab-4sD6-t4zuoLfLbIh6a1VycpGGd8hpdt331AK7_Wiy9frnVm81lvMXWkItUtTGaGaxPSwz42PLdyzO_uv4Z0UZvCELMeyEIqKioWAmZuIyM2nHPbQoTKXfXv1p8nKRkMnpRIrVnOVDalnZb43dttotUJczy_mwOMq1e--rhDk5p_xflirc4EWNeY0s4_LuXF1LSt8hnJAkDWvrSzpeD-AyknBSSulwf_feYkF-J9nwv9MLIZPVN5FbDUsh4aoWGrTMwATPAjFgXxg79Xef7wPsrBljGg3-jH9uJzWlh6VMqONgqxCIL6GKjzRrdcczZEVXovchKv-PUe5zt5arBm8DkkkTB6KQ=w1163-h654-no"/>
          <p:cNvPicPr>
            <a:picLocks noChangeAspect="1" noChangeArrowheads="1"/>
          </p:cNvPicPr>
          <p:nvPr/>
        </p:nvPicPr>
        <p:blipFill rotWithShape="1">
          <a:blip r:embed="rId2" cstate="print"/>
          <a:srcRect l="35413" t="18606" r="45649" b="25504"/>
          <a:stretch/>
        </p:blipFill>
        <p:spPr bwMode="auto">
          <a:xfrm>
            <a:off x="899592" y="1844824"/>
            <a:ext cx="2380656" cy="407308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635896" y="1700808"/>
            <a:ext cx="496855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95288"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sz="2400" b="1" dirty="0" smtClean="0">
                <a:cs typeface="Times New Roman" pitchFamily="18" charset="0"/>
              </a:rPr>
              <a:t>Zakres tematyczny seminarium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700" dirty="0" smtClean="0">
                <a:cs typeface="Times New Roman" pitchFamily="18" charset="0"/>
              </a:rPr>
              <a:t>Implementacja współczesnych koncepcji i instrumentów zarządzania (tj. TQM, Lean Management, zarządzanie wiedzą, ZZL, BPR, marketing, logistyka, controlling itd.)</a:t>
            </a:r>
          </a:p>
          <a:p>
            <a:pPr marL="174625" indent="-174625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700" dirty="0" smtClean="0">
                <a:cs typeface="Times New Roman" pitchFamily="18" charset="0"/>
              </a:rPr>
              <a:t> Lean Management (wdrażanie, stosowanie, narzędzia, społeczne aspekty, LM jako zmiana organizacyjna, uwarunkowania kulturowe, </a:t>
            </a:r>
            <a:r>
              <a:rPr lang="pl-PL" sz="1700" i="1" dirty="0" err="1" smtClean="0">
                <a:cs typeface="Times New Roman" pitchFamily="18" charset="0"/>
              </a:rPr>
              <a:t>lean</a:t>
            </a:r>
            <a:r>
              <a:rPr lang="pl-PL" sz="1700" i="1" dirty="0" smtClean="0">
                <a:cs typeface="Times New Roman" pitchFamily="18" charset="0"/>
              </a:rPr>
              <a:t> </a:t>
            </a:r>
            <a:r>
              <a:rPr lang="pl-PL" sz="1700" i="1" dirty="0" err="1" smtClean="0">
                <a:cs typeface="Times New Roman" pitchFamily="18" charset="0"/>
              </a:rPr>
              <a:t>leadership</a:t>
            </a:r>
            <a:r>
              <a:rPr lang="pl-PL" sz="1700" i="1" dirty="0" smtClean="0">
                <a:cs typeface="Times New Roman" pitchFamily="18" charset="0"/>
              </a:rPr>
              <a:t> </a:t>
            </a:r>
            <a:r>
              <a:rPr lang="pl-PL" sz="1700" dirty="0" smtClean="0">
                <a:cs typeface="Times New Roman" pitchFamily="18" charset="0"/>
              </a:rPr>
              <a:t>itd.)</a:t>
            </a:r>
          </a:p>
          <a:p>
            <a:pPr marL="174625" indent="-174625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700" dirty="0" smtClean="0">
                <a:cs typeface="Times New Roman" pitchFamily="18" charset="0"/>
              </a:rPr>
              <a:t>Badanie i usprawnianie organizacji przedsiębiorstwa </a:t>
            </a:r>
          </a:p>
          <a:p>
            <a:pPr marL="174625" indent="-174625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700" dirty="0" smtClean="0">
                <a:cs typeface="Times New Roman" pitchFamily="18" charset="0"/>
              </a:rPr>
              <a:t>Zachowania organizacyjne</a:t>
            </a:r>
          </a:p>
          <a:p>
            <a:pPr marL="174625" indent="-174625">
              <a:spcAft>
                <a:spcPts val="12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700" dirty="0" smtClean="0">
                <a:cs typeface="Times New Roman" pitchFamily="18" charset="0"/>
              </a:rPr>
              <a:t>Zarządzanie zasobami ludzkimi</a:t>
            </a:r>
            <a:endParaRPr lang="pl-PL" sz="17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755576" y="105273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</a:rPr>
              <a:t>dr </a:t>
            </a:r>
            <a:r>
              <a:rPr lang="pl-PL" sz="2400" b="1" dirty="0" smtClean="0">
                <a:solidFill>
                  <a:srgbClr val="C00000"/>
                </a:solidFill>
              </a:rPr>
              <a:t>Małgorzata </a:t>
            </a:r>
            <a:r>
              <a:rPr lang="pl-PL" sz="2400" b="1" dirty="0" err="1" smtClean="0">
                <a:solidFill>
                  <a:srgbClr val="C00000"/>
                </a:solidFill>
              </a:rPr>
              <a:t>Trenkner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188640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>
                <a:solidFill>
                  <a:schemeClr val="bg1"/>
                </a:solidFill>
              </a:rPr>
              <a:t>KIERUNEK ZARZĄDZANIE</a:t>
            </a:r>
            <a:endParaRPr lang="pl-PL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 idx="4294967295"/>
          </p:nvPr>
        </p:nvSpPr>
        <p:spPr>
          <a:xfrm>
            <a:off x="0" y="383803"/>
            <a:ext cx="9144000" cy="185821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A4002E"/>
                </a:solidFill>
                <a:cs typeface="Times New Roman" pitchFamily="18" charset="0"/>
              </a:rPr>
              <a:t>Katedra Podstaw Marketingu</a:t>
            </a:r>
            <a:endParaRPr lang="pl-PL" b="1" dirty="0" smtClean="0">
              <a:solidFill>
                <a:srgbClr val="A4002E"/>
              </a:solidFill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869776" y="2132856"/>
            <a:ext cx="7404448" cy="288032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pl-PL" u="sng" dirty="0" smtClean="0">
              <a:latin typeface="+mj-lt"/>
              <a:cs typeface="Times New Roman" charset="0"/>
            </a:endParaRPr>
          </a:p>
          <a:p>
            <a:pPr>
              <a:buFont typeface="Arial" charset="0"/>
              <a:buNone/>
              <a:defRPr/>
            </a:pPr>
            <a:r>
              <a:rPr lang="pl-PL" dirty="0" smtClean="0">
                <a:latin typeface="+mj-lt"/>
                <a:cs typeface="Times New Roman" charset="0"/>
              </a:rPr>
              <a:t>	</a:t>
            </a:r>
            <a:r>
              <a:rPr lang="pl-PL" sz="2400" u="sng" dirty="0" smtClean="0">
                <a:latin typeface="+mj-lt"/>
                <a:cs typeface="Times New Roman" charset="0"/>
              </a:rPr>
              <a:t>Lista proponowanych promotorów prac dyplomowych</a:t>
            </a:r>
            <a:endParaRPr lang="pl-PL" sz="2400" dirty="0" smtClean="0">
              <a:latin typeface="+mj-lt"/>
              <a:cs typeface="Times New Roman" charset="0"/>
            </a:endParaRPr>
          </a:p>
          <a:p>
            <a:pPr marL="622300" indent="-261938">
              <a:spcBef>
                <a:spcPts val="1200"/>
              </a:spcBef>
              <a:buClr>
                <a:srgbClr val="A4002E"/>
              </a:buClr>
              <a:defRPr/>
            </a:pPr>
            <a:r>
              <a:rPr lang="pl-PL" sz="2400" dirty="0" smtClean="0">
                <a:latin typeface="+mj-lt"/>
                <a:cs typeface="Times New Roman" charset="0"/>
              </a:rPr>
              <a:t>prof. dr hab. Barbara </a:t>
            </a:r>
            <a:r>
              <a:rPr lang="pl-PL" sz="2400" dirty="0" err="1" smtClean="0">
                <a:latin typeface="+mj-lt"/>
                <a:cs typeface="Times New Roman" charset="0"/>
              </a:rPr>
              <a:t>Iwankiewicz-Rak</a:t>
            </a:r>
            <a:endParaRPr lang="pl-PL" sz="2400" dirty="0" smtClean="0">
              <a:latin typeface="+mj-lt"/>
              <a:cs typeface="Times New Roman" charset="0"/>
            </a:endParaRP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 smtClean="0">
                <a:latin typeface="+mj-lt"/>
                <a:cs typeface="Times New Roman" charset="0"/>
              </a:rPr>
              <a:t>prof. dr hab. Mirosława </a:t>
            </a:r>
            <a:r>
              <a:rPr lang="pl-PL" sz="2400" dirty="0" err="1" smtClean="0">
                <a:latin typeface="+mj-lt"/>
                <a:cs typeface="Times New Roman" charset="0"/>
              </a:rPr>
              <a:t>Pluta-Olearnik</a:t>
            </a:r>
            <a:endParaRPr lang="pl-PL" sz="2400" dirty="0" smtClean="0">
              <a:latin typeface="+mj-lt"/>
              <a:cs typeface="Times New Roman" charset="0"/>
            </a:endParaRP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 smtClean="0">
                <a:latin typeface="+mj-lt"/>
                <a:cs typeface="Times New Roman" charset="0"/>
              </a:rPr>
              <a:t>dr hab. prof. UE Ryszard Kłeczek</a:t>
            </a:r>
            <a:endParaRPr lang="pl-PL" sz="2400" dirty="0" smtClean="0">
              <a:latin typeface="Times New Roman" charset="0"/>
              <a:cs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 smtClean="0"/>
          </a:p>
          <a:p>
            <a:pPr marL="0" indent="0">
              <a:buFont typeface="Arial" charset="0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251520" y="116632"/>
            <a:ext cx="5652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6990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899592" y="225293"/>
            <a:ext cx="6028200" cy="557343"/>
          </a:xfrm>
        </p:spPr>
        <p:txBody>
          <a:bodyPr>
            <a:noAutofit/>
          </a:bodyPr>
          <a:lstStyle/>
          <a:p>
            <a:pPr algn="l"/>
            <a:r>
              <a:rPr lang="pl-PL" sz="3000" b="1" spc="90" dirty="0">
                <a:solidFill>
                  <a:schemeClr val="bg1"/>
                </a:solidFill>
              </a:rPr>
              <a:t>KIERUNEK ZARZĄDZANIE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481120" y="1055471"/>
            <a:ext cx="6272454" cy="432048"/>
          </a:xfrm>
        </p:spPr>
        <p:txBody>
          <a:bodyPr>
            <a:noAutofit/>
          </a:bodyPr>
          <a:lstStyle/>
          <a:p>
            <a:pPr indent="-297000">
              <a:spcBef>
                <a:spcPts val="0"/>
              </a:spcBef>
              <a:spcAft>
                <a:spcPts val="135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</a:rPr>
              <a:t>prof. dr hab. Barbara </a:t>
            </a:r>
            <a:r>
              <a:rPr lang="pl-PL" sz="2400" b="1" dirty="0" err="1">
                <a:solidFill>
                  <a:srgbClr val="A4002E"/>
                </a:solidFill>
              </a:rPr>
              <a:t>Iwankiewicz–Rak</a:t>
            </a:r>
            <a:endParaRPr lang="pl-PL" sz="2400" b="1" dirty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067944" y="1628800"/>
            <a:ext cx="4627307" cy="49325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spcAft>
                <a:spcPts val="900"/>
              </a:spcAft>
              <a:buClr>
                <a:srgbClr val="A4002E"/>
              </a:buClr>
              <a:buSzPct val="100000"/>
              <a:defRPr/>
            </a:pPr>
            <a:r>
              <a:rPr lang="pl-PL" sz="1650" b="1" dirty="0">
                <a:latin typeface="+mn-lt"/>
                <a:cs typeface="Times New Roman" pitchFamily="18" charset="0"/>
              </a:rPr>
              <a:t>Zakres tematyczny seminarium</a:t>
            </a:r>
          </a:p>
          <a:p>
            <a:pPr marL="204788" indent="-139304">
              <a:spcAft>
                <a:spcPts val="9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50" b="1" dirty="0">
                <a:latin typeface="+mn-lt"/>
                <a:cs typeface="Times New Roman" pitchFamily="18" charset="0"/>
              </a:rPr>
              <a:t>Zarządzanie marketingowe </a:t>
            </a:r>
            <a:r>
              <a:rPr lang="pl-PL" sz="1650" dirty="0">
                <a:latin typeface="+mn-lt"/>
                <a:cs typeface="Times New Roman" pitchFamily="18" charset="0"/>
              </a:rPr>
              <a:t>w przedsiębiorstwach i organizacjach non profit (na przykładach)</a:t>
            </a:r>
          </a:p>
          <a:p>
            <a:pPr marL="204788" indent="-139304">
              <a:spcAft>
                <a:spcPts val="9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50" b="1" dirty="0">
                <a:latin typeface="+mn-lt"/>
                <a:cs typeface="Times New Roman" pitchFamily="18" charset="0"/>
              </a:rPr>
              <a:t>Marketing w handlu i usługach </a:t>
            </a:r>
            <a:r>
              <a:rPr lang="pl-PL" sz="1650" dirty="0">
                <a:latin typeface="+mn-lt"/>
                <a:cs typeface="Times New Roman" pitchFamily="18" charset="0"/>
              </a:rPr>
              <a:t>( dowolne przykłady –  </a:t>
            </a:r>
            <a:r>
              <a:rPr lang="pl-PL" sz="1650" i="1" dirty="0">
                <a:latin typeface="+mn-lt"/>
                <a:cs typeface="Times New Roman" pitchFamily="18" charset="0"/>
              </a:rPr>
              <a:t>kultura, banki, turystyka, szkoła, zdrowie, gmina, sklepy, gastronomia itd</a:t>
            </a:r>
            <a:r>
              <a:rPr lang="pl-PL" sz="1650" dirty="0">
                <a:latin typeface="+mn-lt"/>
                <a:cs typeface="Times New Roman" pitchFamily="18" charset="0"/>
              </a:rPr>
              <a:t>.)</a:t>
            </a:r>
          </a:p>
          <a:p>
            <a:pPr marL="204788" indent="-139304">
              <a:spcAft>
                <a:spcPts val="9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50" b="1" dirty="0">
                <a:latin typeface="+mn-lt"/>
                <a:cs typeface="Times New Roman" pitchFamily="18" charset="0"/>
              </a:rPr>
              <a:t>Marketing społeczny </a:t>
            </a:r>
            <a:r>
              <a:rPr lang="pl-PL" sz="1650" dirty="0">
                <a:latin typeface="+mn-lt"/>
                <a:cs typeface="Times New Roman" pitchFamily="18" charset="0"/>
              </a:rPr>
              <a:t>– kampanie społeczne -siła perswazji</a:t>
            </a:r>
          </a:p>
          <a:p>
            <a:pPr marL="204788" indent="-139304">
              <a:spcAft>
                <a:spcPts val="9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50" dirty="0">
                <a:latin typeface="+mn-lt"/>
                <a:cs typeface="Times New Roman" pitchFamily="18" charset="0"/>
              </a:rPr>
              <a:t>Społeczności internetowe – znaczenie społeczne i komercyjne</a:t>
            </a:r>
          </a:p>
          <a:p>
            <a:pPr marL="204788" indent="-139304">
              <a:spcAft>
                <a:spcPts val="9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50" b="1" dirty="0">
                <a:latin typeface="+mn-lt"/>
                <a:cs typeface="Times New Roman" pitchFamily="18" charset="0"/>
              </a:rPr>
              <a:t>Nowe technologie komunikacyjne </a:t>
            </a:r>
            <a:r>
              <a:rPr lang="pl-PL" sz="1650" dirty="0">
                <a:latin typeface="+mn-lt"/>
                <a:cs typeface="Times New Roman" pitchFamily="18" charset="0"/>
              </a:rPr>
              <a:t>w handlu i usługach ( sklepy internetowe, usługi w </a:t>
            </a:r>
            <a:r>
              <a:rPr lang="pl-PL" sz="1650" dirty="0" err="1">
                <a:latin typeface="+mn-lt"/>
                <a:cs typeface="Times New Roman" pitchFamily="18" charset="0"/>
              </a:rPr>
              <a:t>internecie</a:t>
            </a:r>
            <a:r>
              <a:rPr lang="pl-PL" sz="1650" dirty="0">
                <a:latin typeface="+mn-lt"/>
                <a:cs typeface="Times New Roman" pitchFamily="18" charset="0"/>
              </a:rPr>
              <a:t>)</a:t>
            </a:r>
          </a:p>
          <a:p>
            <a:pPr marL="204788" indent="-139304">
              <a:spcAft>
                <a:spcPts val="90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50" b="1" dirty="0" err="1">
                <a:latin typeface="+mn-lt"/>
                <a:cs typeface="Times New Roman" pitchFamily="18" charset="0"/>
              </a:rPr>
              <a:t>Fundraising</a:t>
            </a:r>
            <a:r>
              <a:rPr lang="pl-PL" sz="1650" b="1" dirty="0">
                <a:latin typeface="+mn-lt"/>
                <a:cs typeface="Times New Roman" pitchFamily="18" charset="0"/>
              </a:rPr>
              <a:t> –</a:t>
            </a:r>
            <a:r>
              <a:rPr lang="pl-PL" sz="1650" dirty="0">
                <a:latin typeface="+mn-lt"/>
                <a:cs typeface="Times New Roman" pitchFamily="18" charset="0"/>
              </a:rPr>
              <a:t>  zbiórki publiczne, zachowania darczyńców, motywacje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087725" y="283493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7EEF528-12BC-4FA7-8E96-C4E858B1A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7" y="1708704"/>
            <a:ext cx="2997059" cy="41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9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 idx="4294967295"/>
          </p:nvPr>
        </p:nvSpPr>
        <p:spPr>
          <a:xfrm>
            <a:off x="631534" y="134727"/>
            <a:ext cx="6079331" cy="547688"/>
          </a:xfrm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chemeClr val="bg1"/>
                </a:solidFill>
                <a:cs typeface="Times New Roman" charset="0"/>
              </a:rPr>
              <a:t>KIERUNEK </a:t>
            </a:r>
            <a:r>
              <a:rPr lang="pl-PL" sz="3000" b="1" dirty="0" smtClean="0">
                <a:solidFill>
                  <a:schemeClr val="bg1"/>
                </a:solidFill>
                <a:cs typeface="Times New Roman" charset="0"/>
              </a:rPr>
              <a:t>ZARZĄDZANIE</a:t>
            </a:r>
            <a:endParaRPr lang="pl-PL" sz="3000" b="1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1507" name="Symbol zastępczy tekstu 4"/>
          <p:cNvSpPr>
            <a:spLocks noGrp="1"/>
          </p:cNvSpPr>
          <p:nvPr>
            <p:ph type="body" sz="quarter" idx="4294967295"/>
          </p:nvPr>
        </p:nvSpPr>
        <p:spPr>
          <a:xfrm>
            <a:off x="4031940" y="1512923"/>
            <a:ext cx="3492388" cy="479822"/>
          </a:xfrm>
        </p:spPr>
        <p:txBody>
          <a:bodyPr anchor="ctr">
            <a:noAutofit/>
          </a:bodyPr>
          <a:lstStyle/>
          <a:p>
            <a:pPr algn="ctr">
              <a:buFont typeface="Arial" charset="0"/>
              <a:buNone/>
            </a:pPr>
            <a:r>
              <a:rPr lang="pl-PL" sz="2000" b="1" dirty="0">
                <a:cs typeface="Times New Roman" charset="0"/>
              </a:rPr>
              <a:t>Zakres tematyczny seminarium</a:t>
            </a:r>
          </a:p>
        </p:txBody>
      </p:sp>
      <p:sp>
        <p:nvSpPr>
          <p:cNvPr id="21508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4031940" y="2007919"/>
            <a:ext cx="4824536" cy="4373409"/>
          </a:xfrm>
        </p:spPr>
        <p:txBody>
          <a:bodyPr>
            <a:noAutofit/>
          </a:bodyPr>
          <a:lstStyle/>
          <a:p>
            <a:pPr marL="204788" indent="-204788">
              <a:lnSpc>
                <a:spcPts val="1900"/>
              </a:lnSpc>
              <a:spcBef>
                <a:spcPts val="600"/>
              </a:spcBef>
              <a:buClr>
                <a:srgbClr val="A4002E"/>
              </a:buClr>
              <a:buFont typeface="Calibri" charset="0"/>
              <a:buChar char="•"/>
              <a:defRPr/>
            </a:pPr>
            <a:r>
              <a:rPr lang="pl-PL" sz="1650" b="1" dirty="0">
                <a:latin typeface="Calibri" charset="0"/>
                <a:cs typeface="Times New Roman" charset="0"/>
              </a:rPr>
              <a:t>Współczesne strategie  marketingowe </a:t>
            </a:r>
            <a:r>
              <a:rPr lang="pl-PL" sz="1650" dirty="0">
                <a:latin typeface="Calibri" charset="0"/>
                <a:cs typeface="Times New Roman" charset="0"/>
              </a:rPr>
              <a:t>na rynku polskim i zagranicznym (adresaci, narzędzia, efekty)</a:t>
            </a:r>
          </a:p>
          <a:p>
            <a:pPr marL="204788" indent="-204788">
              <a:lnSpc>
                <a:spcPts val="1900"/>
              </a:lnSpc>
              <a:spcBef>
                <a:spcPts val="600"/>
              </a:spcBef>
              <a:buClr>
                <a:srgbClr val="A4002E"/>
              </a:buClr>
              <a:buFont typeface="Calibri" charset="0"/>
              <a:buChar char="•"/>
              <a:defRPr/>
            </a:pPr>
            <a:r>
              <a:rPr lang="pl-PL" sz="1650" b="1" dirty="0" err="1">
                <a:latin typeface="Calibri" charset="0"/>
                <a:cs typeface="Times New Roman" charset="0"/>
              </a:rPr>
              <a:t>Social</a:t>
            </a:r>
            <a:r>
              <a:rPr lang="pl-PL" sz="1650" b="1" dirty="0">
                <a:latin typeface="Calibri" charset="0"/>
                <a:cs typeface="Times New Roman" charset="0"/>
              </a:rPr>
              <a:t> media marketing – </a:t>
            </a:r>
            <a:r>
              <a:rPr lang="pl-PL" sz="1650" dirty="0">
                <a:latin typeface="Calibri" charset="0"/>
                <a:cs typeface="Times New Roman" charset="0"/>
              </a:rPr>
              <a:t>rozwój narzędzi, metody monitorowania, skuteczność działań</a:t>
            </a:r>
          </a:p>
          <a:p>
            <a:pPr marL="204788" indent="-204788">
              <a:lnSpc>
                <a:spcPts val="1900"/>
              </a:lnSpc>
              <a:spcBef>
                <a:spcPts val="600"/>
              </a:spcBef>
              <a:buClr>
                <a:srgbClr val="A4002E"/>
              </a:buClr>
              <a:buFont typeface="Calibri" charset="0"/>
              <a:buChar char="•"/>
              <a:defRPr/>
            </a:pPr>
            <a:r>
              <a:rPr lang="pl-PL" sz="1650" b="1" dirty="0">
                <a:latin typeface="Calibri" charset="0"/>
                <a:cs typeface="Times New Roman" charset="0"/>
              </a:rPr>
              <a:t>Decyzje zakupowe e-konsumentów </a:t>
            </a:r>
            <a:r>
              <a:rPr lang="pl-PL" sz="1650" dirty="0">
                <a:latin typeface="Calibri" charset="0"/>
                <a:cs typeface="Times New Roman" charset="0"/>
              </a:rPr>
              <a:t>na rożnych rynkach dóbr i usług – motywy </a:t>
            </a:r>
            <a:r>
              <a:rPr lang="pl-PL" sz="1650" dirty="0" err="1">
                <a:latin typeface="Calibri" charset="0"/>
                <a:cs typeface="Times New Roman" charset="0"/>
              </a:rPr>
              <a:t>zachowań</a:t>
            </a:r>
            <a:endParaRPr lang="pl-PL" sz="1650" dirty="0">
              <a:latin typeface="Calibri" charset="0"/>
              <a:cs typeface="Times New Roman" charset="0"/>
            </a:endParaRPr>
          </a:p>
          <a:p>
            <a:pPr marL="204788" indent="-204788">
              <a:lnSpc>
                <a:spcPts val="1900"/>
              </a:lnSpc>
              <a:spcBef>
                <a:spcPts val="600"/>
              </a:spcBef>
              <a:buClr>
                <a:srgbClr val="A4002E"/>
              </a:buClr>
              <a:buFont typeface="Calibri" charset="0"/>
              <a:buChar char="•"/>
              <a:defRPr/>
            </a:pPr>
            <a:r>
              <a:rPr lang="pl-PL" sz="1650" b="1" dirty="0">
                <a:latin typeface="Calibri" charset="0"/>
                <a:cs typeface="Times New Roman" charset="0"/>
              </a:rPr>
              <a:t>Service design </a:t>
            </a:r>
            <a:r>
              <a:rPr lang="pl-PL" sz="1650" dirty="0">
                <a:latin typeface="Calibri" charset="0"/>
                <a:cs typeface="Times New Roman" charset="0"/>
              </a:rPr>
              <a:t>– innowacje na rynku usług, rola klientów w projektowaniu usług</a:t>
            </a:r>
          </a:p>
          <a:p>
            <a:pPr marL="204788" indent="-204788">
              <a:lnSpc>
                <a:spcPts val="1900"/>
              </a:lnSpc>
              <a:spcBef>
                <a:spcPts val="600"/>
              </a:spcBef>
              <a:buClr>
                <a:srgbClr val="A4002E"/>
              </a:buClr>
              <a:buFont typeface="Calibri" charset="0"/>
              <a:buChar char="•"/>
              <a:defRPr/>
            </a:pPr>
            <a:r>
              <a:rPr lang="pl-PL" sz="1650" b="1" dirty="0">
                <a:latin typeface="Calibri" charset="0"/>
                <a:cs typeface="Times New Roman" charset="0"/>
              </a:rPr>
              <a:t>Nowoczesna komunikacja marketingowa firmy/marki  (</a:t>
            </a:r>
            <a:r>
              <a:rPr lang="pl-PL" sz="1650" dirty="0">
                <a:latin typeface="Calibri" charset="0"/>
                <a:cs typeface="Times New Roman" charset="0"/>
              </a:rPr>
              <a:t>różne kategorie produktów)</a:t>
            </a:r>
          </a:p>
          <a:p>
            <a:pPr marL="204788" indent="-204788">
              <a:lnSpc>
                <a:spcPts val="1900"/>
              </a:lnSpc>
              <a:spcBef>
                <a:spcPts val="600"/>
              </a:spcBef>
              <a:buClr>
                <a:srgbClr val="A4002E"/>
              </a:buClr>
              <a:buFont typeface="Calibri" charset="0"/>
              <a:buChar char="•"/>
              <a:defRPr/>
            </a:pPr>
            <a:r>
              <a:rPr lang="pl-PL" sz="1650" b="1" dirty="0">
                <a:latin typeface="Calibri" charset="0"/>
                <a:cs typeface="Times New Roman" charset="0"/>
              </a:rPr>
              <a:t>Jakość usług i obsługi klienta  na </a:t>
            </a:r>
            <a:r>
              <a:rPr lang="pl-PL" sz="1650" dirty="0">
                <a:latin typeface="Calibri" charset="0"/>
                <a:cs typeface="Times New Roman" charset="0"/>
              </a:rPr>
              <a:t>rynku usług  finansowych, rekreacyjnych, edukacyjnych, rozrywkowych, turystycznych, deweloperskich </a:t>
            </a:r>
          </a:p>
          <a:p>
            <a:pPr marL="204788" indent="-204788">
              <a:lnSpc>
                <a:spcPts val="1900"/>
              </a:lnSpc>
              <a:spcBef>
                <a:spcPts val="600"/>
              </a:spcBef>
              <a:buClr>
                <a:srgbClr val="A4002E"/>
              </a:buClr>
              <a:buFont typeface="Calibri" charset="0"/>
              <a:buChar char="•"/>
              <a:defRPr/>
            </a:pPr>
            <a:r>
              <a:rPr lang="pl-PL" sz="1650" b="1" dirty="0">
                <a:latin typeface="Calibri" charset="0"/>
                <a:cs typeface="Times New Roman" charset="0"/>
              </a:rPr>
              <a:t>Zachowania nabywców </a:t>
            </a:r>
            <a:r>
              <a:rPr lang="pl-PL" sz="1650" dirty="0">
                <a:latin typeface="Calibri" charset="0"/>
                <a:cs typeface="Times New Roman" charset="0"/>
              </a:rPr>
              <a:t> z </a:t>
            </a:r>
            <a:r>
              <a:rPr lang="pl-PL" sz="1650" b="1" dirty="0">
                <a:latin typeface="Calibri" charset="0"/>
                <a:cs typeface="Times New Roman" charset="0"/>
              </a:rPr>
              <a:t>różnych generacji</a:t>
            </a:r>
            <a:br>
              <a:rPr lang="pl-PL" sz="1650" b="1" dirty="0">
                <a:latin typeface="Calibri" charset="0"/>
                <a:cs typeface="Times New Roman" charset="0"/>
              </a:rPr>
            </a:br>
            <a:r>
              <a:rPr lang="pl-PL" sz="1650" b="1" dirty="0">
                <a:latin typeface="Calibri" charset="0"/>
                <a:cs typeface="Times New Roman" charset="0"/>
              </a:rPr>
              <a:t> (X,Y,Z,C) a strategie marek </a:t>
            </a:r>
            <a:r>
              <a:rPr lang="pl-PL" sz="1650" dirty="0">
                <a:latin typeface="Calibri" charset="0"/>
                <a:cs typeface="Times New Roman" charset="0"/>
              </a:rPr>
              <a:t>globalnych i lokalnych</a:t>
            </a:r>
            <a:endParaRPr lang="pl-PL" sz="1650" dirty="0"/>
          </a:p>
        </p:txBody>
      </p:sp>
      <p:sp>
        <p:nvSpPr>
          <p:cNvPr id="2" name="Prostokąt 1"/>
          <p:cNvSpPr/>
          <p:nvPr/>
        </p:nvSpPr>
        <p:spPr>
          <a:xfrm>
            <a:off x="323528" y="1036084"/>
            <a:ext cx="515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A4002E"/>
                </a:solidFill>
                <a:latin typeface="+mn-lt"/>
                <a:cs typeface="Times New Roman" charset="0"/>
              </a:rPr>
              <a:t>prof. dr hab. Mirosława Pluta-</a:t>
            </a:r>
            <a:r>
              <a:rPr lang="pl-PL" sz="2400" b="1" dirty="0" err="1">
                <a:solidFill>
                  <a:srgbClr val="A4002E"/>
                </a:solidFill>
                <a:latin typeface="+mn-lt"/>
                <a:cs typeface="Times New Roman" charset="0"/>
              </a:rPr>
              <a:t>Olearnik</a:t>
            </a:r>
            <a:r>
              <a:rPr lang="pl-PL" sz="2400" b="1" dirty="0">
                <a:solidFill>
                  <a:srgbClr val="A4002E"/>
                </a:solidFill>
                <a:latin typeface="+mn-lt"/>
                <a:cs typeface="Times New Roman" charset="0"/>
              </a:rPr>
              <a:t> </a:t>
            </a:r>
            <a:endParaRPr lang="pl-PL" sz="2400" dirty="0">
              <a:solidFill>
                <a:srgbClr val="A4002E"/>
              </a:solidFill>
              <a:latin typeface="+mn-lt"/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2454088" y="3031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8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1" y="1761579"/>
            <a:ext cx="3259129" cy="407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59197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 idx="4294967295"/>
          </p:nvPr>
        </p:nvSpPr>
        <p:spPr>
          <a:xfrm>
            <a:off x="683568" y="152636"/>
            <a:ext cx="5805488" cy="465534"/>
          </a:xfrm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chemeClr val="bg1"/>
                </a:solidFill>
                <a:cs typeface="Times New Roman" charset="0"/>
              </a:rPr>
              <a:t>KIERUNEK ZARZĄDZANIE</a:t>
            </a:r>
          </a:p>
        </p:txBody>
      </p:sp>
      <p:sp>
        <p:nvSpPr>
          <p:cNvPr id="22531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1143001" y="2525316"/>
            <a:ext cx="1927622" cy="2618184"/>
          </a:xfrm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kumimoji="0" lang="pl-PL" dirty="0" smtClean="0">
                <a:latin typeface="Times New Roman" charset="0"/>
                <a:cs typeface="Times New Roman" charset="0"/>
              </a:rPr>
              <a:t>[wstawić zdjęcie]</a:t>
            </a:r>
          </a:p>
        </p:txBody>
      </p:sp>
      <p:sp>
        <p:nvSpPr>
          <p:cNvPr id="22532" name="Symbol zastępczy tekstu 4"/>
          <p:cNvSpPr>
            <a:spLocks noGrp="1"/>
          </p:cNvSpPr>
          <p:nvPr>
            <p:ph type="body" sz="quarter" idx="4294967295"/>
          </p:nvPr>
        </p:nvSpPr>
        <p:spPr>
          <a:xfrm>
            <a:off x="3702963" y="1500362"/>
            <a:ext cx="3151601" cy="479822"/>
          </a:xfrm>
        </p:spPr>
        <p:txBody>
          <a:bodyPr anchor="ctr">
            <a:normAutofit/>
          </a:bodyPr>
          <a:lstStyle/>
          <a:p>
            <a:pPr algn="ctr">
              <a:buFont typeface="Arial" charset="0"/>
              <a:buNone/>
            </a:pPr>
            <a:r>
              <a:rPr lang="pl-PL" sz="1800" b="1" dirty="0">
                <a:cs typeface="Times New Roman" charset="0"/>
              </a:rPr>
              <a:t>Zakres tematyczny seminarium</a:t>
            </a:r>
          </a:p>
        </p:txBody>
      </p:sp>
      <p:sp>
        <p:nvSpPr>
          <p:cNvPr id="22533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3711683" y="1920888"/>
            <a:ext cx="5252805" cy="4316423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1350" dirty="0">
                <a:solidFill>
                  <a:prstClr val="black"/>
                </a:solidFill>
              </a:rPr>
              <a:t>Wpływ marki korporacyjnej, eventów, sponsoringu, kraju pochodzenia, celebrytów na wizerunki marek produktów konsumpcyjnych</a:t>
            </a:r>
          </a:p>
          <a:p>
            <a:pPr lvl="0" eaLnBrk="0" fontAlgn="base" hangingPunct="0">
              <a:spcAft>
                <a:spcPct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1350" dirty="0">
                <a:solidFill>
                  <a:prstClr val="black"/>
                </a:solidFill>
              </a:rPr>
              <a:t>Skuteczność działań marketingowych w </a:t>
            </a:r>
            <a:r>
              <a:rPr lang="pl-PL" sz="1350" dirty="0" err="1">
                <a:solidFill>
                  <a:prstClr val="black"/>
                </a:solidFill>
              </a:rPr>
              <a:t>internecie</a:t>
            </a:r>
            <a:r>
              <a:rPr lang="pl-PL" sz="1350" dirty="0">
                <a:solidFill>
                  <a:prstClr val="black"/>
                </a:solidFill>
              </a:rPr>
              <a:t> (aukcje, media społecznościowe) </a:t>
            </a:r>
          </a:p>
          <a:p>
            <a:pPr lvl="0" eaLnBrk="0" fontAlgn="base" hangingPunct="0">
              <a:spcAft>
                <a:spcPct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1350" dirty="0">
                <a:solidFill>
                  <a:prstClr val="black"/>
                </a:solidFill>
              </a:rPr>
              <a:t>Identyfikacja wzorców konsumpcji w badaniach jakościowych mediów społecznościowych. Transformacje wzorców konsumpcji</a:t>
            </a:r>
          </a:p>
          <a:p>
            <a:pPr lvl="0" eaLnBrk="0" fontAlgn="base" hangingPunct="0">
              <a:spcAft>
                <a:spcPct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1350" dirty="0">
                <a:solidFill>
                  <a:prstClr val="black"/>
                </a:solidFill>
              </a:rPr>
              <a:t>Identyfikacja elementów (w tym znaczeń) praktyk konsumenckich w badaniach jakościowych treści mediów społecznościowych. Transformacje praktyk konsumenckich.</a:t>
            </a:r>
          </a:p>
          <a:p>
            <a:pPr lvl="0" eaLnBrk="0" fontAlgn="base" hangingPunct="0">
              <a:spcAft>
                <a:spcPct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1350" dirty="0">
                <a:solidFill>
                  <a:prstClr val="black"/>
                </a:solidFill>
              </a:rPr>
              <a:t>Badania wpływu nowych znaczeń (w tym znaczeń zrównoważonego rozwoju) na decyzje konsumentów</a:t>
            </a:r>
          </a:p>
          <a:p>
            <a:pPr lvl="0" eaLnBrk="0" fontAlgn="base" hangingPunct="0">
              <a:spcAft>
                <a:spcPct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1350" dirty="0">
                <a:solidFill>
                  <a:prstClr val="black"/>
                </a:solidFill>
              </a:rPr>
              <a:t>Projektowanie doświadczeń nabywców za pomocą funkcji i znaczeń</a:t>
            </a:r>
          </a:p>
          <a:p>
            <a:pPr lvl="0" eaLnBrk="0" fontAlgn="base" hangingPunct="0">
              <a:spcAft>
                <a:spcPct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1350" dirty="0" err="1">
                <a:solidFill>
                  <a:prstClr val="black"/>
                </a:solidFill>
              </a:rPr>
              <a:t>Employer</a:t>
            </a:r>
            <a:r>
              <a:rPr lang="pl-PL" sz="1350" dirty="0">
                <a:solidFill>
                  <a:prstClr val="black"/>
                </a:solidFill>
              </a:rPr>
              <a:t> </a:t>
            </a:r>
            <a:r>
              <a:rPr lang="pl-PL" sz="1350" dirty="0" err="1">
                <a:solidFill>
                  <a:prstClr val="black"/>
                </a:solidFill>
              </a:rPr>
              <a:t>branding</a:t>
            </a:r>
            <a:r>
              <a:rPr lang="pl-PL" sz="1350" dirty="0">
                <a:solidFill>
                  <a:prstClr val="black"/>
                </a:solidFill>
              </a:rPr>
              <a:t>, skuteczność reklamy pracodawców, badania treści komunikatów rekrutacyjnych</a:t>
            </a:r>
          </a:p>
          <a:p>
            <a:pPr lvl="0" eaLnBrk="0" fontAlgn="base" hangingPunct="0">
              <a:spcAft>
                <a:spcPct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1350" dirty="0">
                <a:solidFill>
                  <a:prstClr val="black"/>
                </a:solidFill>
              </a:rPr>
              <a:t>Metody jakościowe: </a:t>
            </a:r>
            <a:r>
              <a:rPr lang="pl-PL" sz="1350" dirty="0" err="1">
                <a:solidFill>
                  <a:prstClr val="black"/>
                </a:solidFill>
              </a:rPr>
              <a:t>Customer</a:t>
            </a:r>
            <a:r>
              <a:rPr lang="pl-PL" sz="1350" dirty="0">
                <a:solidFill>
                  <a:prstClr val="black"/>
                </a:solidFill>
              </a:rPr>
              <a:t> </a:t>
            </a:r>
            <a:r>
              <a:rPr lang="pl-PL" sz="1350" dirty="0" err="1">
                <a:solidFill>
                  <a:prstClr val="black"/>
                </a:solidFill>
              </a:rPr>
              <a:t>Journey</a:t>
            </a:r>
            <a:r>
              <a:rPr lang="pl-PL" sz="1350" dirty="0">
                <a:solidFill>
                  <a:prstClr val="black"/>
                </a:solidFill>
              </a:rPr>
              <a:t>, </a:t>
            </a:r>
            <a:r>
              <a:rPr lang="pl-PL" sz="1350" dirty="0" err="1">
                <a:solidFill>
                  <a:prstClr val="black"/>
                </a:solidFill>
              </a:rPr>
              <a:t>case</a:t>
            </a:r>
            <a:r>
              <a:rPr lang="pl-PL" sz="1350" dirty="0">
                <a:solidFill>
                  <a:prstClr val="black"/>
                </a:solidFill>
              </a:rPr>
              <a:t> </a:t>
            </a:r>
            <a:r>
              <a:rPr lang="pl-PL" sz="1350" dirty="0" err="1">
                <a:solidFill>
                  <a:prstClr val="black"/>
                </a:solidFill>
              </a:rPr>
              <a:t>study</a:t>
            </a:r>
            <a:r>
              <a:rPr lang="pl-PL" sz="1350" dirty="0">
                <a:solidFill>
                  <a:prstClr val="black"/>
                </a:solidFill>
              </a:rPr>
              <a:t> </a:t>
            </a:r>
            <a:r>
              <a:rPr lang="pl-PL" sz="1350" dirty="0" err="1">
                <a:solidFill>
                  <a:prstClr val="black"/>
                </a:solidFill>
              </a:rPr>
              <a:t>research</a:t>
            </a:r>
            <a:endParaRPr lang="pl-PL" sz="1350" dirty="0">
              <a:solidFill>
                <a:prstClr val="black"/>
              </a:solidFill>
            </a:endParaRPr>
          </a:p>
          <a:p>
            <a:pPr lvl="0" eaLnBrk="0" fontAlgn="base" hangingPunct="0">
              <a:spcAft>
                <a:spcPct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1350" dirty="0">
                <a:solidFill>
                  <a:prstClr val="black"/>
                </a:solidFill>
              </a:rPr>
              <a:t>Metody ilościowe: eksperyment, analiza treści oraz analizy danych (regresja, ANOVA) w badaniach skuteczności działań marketingowych</a:t>
            </a:r>
            <a:endParaRPr lang="pl-PL" sz="135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3568" y="1038697"/>
            <a:ext cx="4314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A4002E"/>
                </a:solidFill>
                <a:latin typeface="Calibri"/>
                <a:cs typeface="Times New Roman" charset="0"/>
              </a:rPr>
              <a:t>dr hab. prof. UE Ryszard Kłeczek </a:t>
            </a:r>
            <a:endParaRPr lang="pl-PL" sz="2400" dirty="0">
              <a:solidFill>
                <a:srgbClr val="A4002E"/>
              </a:solidFill>
              <a:latin typeface="Calibri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71" y="1923939"/>
            <a:ext cx="2568682" cy="38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88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 idx="4294967295"/>
          </p:nvPr>
        </p:nvSpPr>
        <p:spPr>
          <a:xfrm>
            <a:off x="278887" y="660099"/>
            <a:ext cx="85725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A4002E"/>
                </a:solidFill>
                <a:cs typeface="Times New Roman" pitchFamily="18" charset="0"/>
              </a:rPr>
              <a:t>Katedra Socjologii i Polityki Społecznej</a:t>
            </a:r>
            <a:endParaRPr lang="pl-PL" b="1" dirty="0" smtClean="0">
              <a:solidFill>
                <a:srgbClr val="A4002E"/>
              </a:solidFill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872699" y="1988840"/>
            <a:ext cx="7384876" cy="45291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pl-PL" u="sng" dirty="0" smtClean="0">
              <a:latin typeface="+mj-lt"/>
              <a:cs typeface="Times New Roman" charset="0"/>
            </a:endParaRPr>
          </a:p>
          <a:p>
            <a:pPr>
              <a:buFont typeface="Arial" charset="0"/>
              <a:buNone/>
              <a:defRPr/>
            </a:pPr>
            <a:r>
              <a:rPr lang="pl-PL" dirty="0" smtClean="0">
                <a:latin typeface="+mj-lt"/>
                <a:cs typeface="Times New Roman" charset="0"/>
              </a:rPr>
              <a:t>	</a:t>
            </a:r>
            <a:r>
              <a:rPr lang="pl-PL" sz="2400" u="sng" dirty="0" smtClean="0">
                <a:latin typeface="+mj-lt"/>
                <a:cs typeface="Times New Roman" charset="0"/>
              </a:rPr>
              <a:t>Lista proponowanych promotorów prac dyplomowych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pl-PL" u="sng" dirty="0" smtClean="0">
              <a:latin typeface="+mj-lt"/>
              <a:cs typeface="Times New Roman" charset="0"/>
            </a:endParaRP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 smtClean="0">
                <a:latin typeface="+mj-lt"/>
                <a:cs typeface="Times New Roman" charset="0"/>
              </a:rPr>
              <a:t>dr hab. prof. UE Wiesław Wątroba</a:t>
            </a: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 smtClean="0">
                <a:latin typeface="+mj-lt"/>
                <a:cs typeface="Times New Roman" charset="0"/>
              </a:rPr>
              <a:t>dr hab. Magdalena Rojek-Nowosielska</a:t>
            </a:r>
            <a:endParaRPr lang="pl-PL" sz="2400" dirty="0" smtClean="0">
              <a:latin typeface="Times New Roman" charset="0"/>
              <a:cs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 smtClean="0"/>
          </a:p>
          <a:p>
            <a:pPr marL="0" indent="0">
              <a:buFont typeface="Arial" charset="0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267260" y="95890"/>
            <a:ext cx="5564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3029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252569" y="1178912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  <a:cs typeface="Times New Roman" charset="0"/>
              </a:rPr>
              <a:t>dr hab. prof. UE Wiesław Wątroba</a:t>
            </a:r>
            <a:endParaRPr lang="pl-PL" sz="2400" b="1" dirty="0" smtClean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059832" y="1988840"/>
            <a:ext cx="554461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3292747" y="1754976"/>
            <a:ext cx="539929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 smtClean="0">
                <a:cs typeface="Times New Roman" pitchFamily="18" charset="0"/>
              </a:rPr>
              <a:t>Zakres tematyczny seminarium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altLang="pl-PL" sz="2000" dirty="0" smtClean="0">
                <a:latin typeface="+mn-lt"/>
                <a:cs typeface="Times New Roman" pitchFamily="18" charset="0"/>
              </a:rPr>
              <a:t>Style </a:t>
            </a:r>
            <a:r>
              <a:rPr lang="pl-PL" altLang="pl-PL" sz="2000" dirty="0">
                <a:latin typeface="+mn-lt"/>
                <a:cs typeface="Times New Roman" pitchFamily="18" charset="0"/>
              </a:rPr>
              <a:t>kierowania.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altLang="pl-PL" sz="2000" dirty="0">
                <a:latin typeface="+mn-lt"/>
                <a:cs typeface="Times New Roman" pitchFamily="18" charset="0"/>
              </a:rPr>
              <a:t>Stres menedżerski.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altLang="pl-PL" sz="2000" dirty="0">
                <a:latin typeface="+mn-lt"/>
                <a:cs typeface="Times New Roman" pitchFamily="18" charset="0"/>
              </a:rPr>
              <a:t>Kultura organizacyjna firmy.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altLang="pl-PL" sz="2000" dirty="0">
                <a:latin typeface="+mn-lt"/>
                <a:cs typeface="Times New Roman" pitchFamily="18" charset="0"/>
              </a:rPr>
              <a:t>Przywództwo korporacyjne.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altLang="pl-PL" sz="2000" dirty="0">
                <a:latin typeface="+mn-lt"/>
                <a:cs typeface="Times New Roman" pitchFamily="18" charset="0"/>
              </a:rPr>
              <a:t>Konflikty w organizacji gospodarczej.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altLang="pl-PL" sz="2000" dirty="0" smtClean="0">
                <a:latin typeface="+mn-lt"/>
                <a:cs typeface="Times New Roman" pitchFamily="18" charset="0"/>
              </a:rPr>
              <a:t>Motywacja</a:t>
            </a:r>
            <a:r>
              <a:rPr lang="pl-PL" altLang="pl-PL" sz="2000" dirty="0">
                <a:latin typeface="+mn-lt"/>
                <a:cs typeface="Times New Roman" pitchFamily="18" charset="0"/>
              </a:rPr>
              <a:t>, efektywność, zadowolenie z pracy.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altLang="pl-PL" sz="2000" dirty="0">
                <a:latin typeface="+mn-lt"/>
                <a:cs typeface="Times New Roman" pitchFamily="18" charset="0"/>
              </a:rPr>
              <a:t>Społeczna odpowiedzialność organizacji.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altLang="pl-PL" sz="2000" dirty="0">
                <a:latin typeface="+mn-lt"/>
                <a:cs typeface="Times New Roman" pitchFamily="18" charset="0"/>
              </a:rPr>
              <a:t>Konsumeryzm.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altLang="pl-PL" sz="2000" dirty="0">
                <a:latin typeface="+mn-lt"/>
                <a:cs typeface="Times New Roman" pitchFamily="18" charset="0"/>
              </a:rPr>
              <a:t>Wzory postaw konsumenckich.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altLang="pl-PL" sz="2000" dirty="0">
                <a:latin typeface="+mn-lt"/>
                <a:cs typeface="Times New Roman" pitchFamily="18" charset="0"/>
              </a:rPr>
              <a:t>Komercjalizacja czasu </a:t>
            </a:r>
            <a:r>
              <a:rPr lang="pl-PL" altLang="pl-PL" sz="2000" dirty="0" smtClean="0">
                <a:latin typeface="+mn-lt"/>
                <a:cs typeface="Times New Roman" pitchFamily="18" charset="0"/>
              </a:rPr>
              <a:t>wolnego.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 smtClean="0">
                <a:cs typeface="Times New Roman" pitchFamily="18" charset="0"/>
              </a:rPr>
              <a:t>Różnice pokoleniowe w zarządzaniu.</a:t>
            </a:r>
          </a:p>
          <a:p>
            <a:pPr marL="285750" indent="-2857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 smtClean="0">
                <a:cs typeface="Times New Roman" pitchFamily="18" charset="0"/>
              </a:rPr>
              <a:t>Milenialsi (Pokolenie Y) w procesie zarządzania.</a:t>
            </a: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 smtClean="0"/>
          </a:p>
        </p:txBody>
      </p:sp>
      <p:sp>
        <p:nvSpPr>
          <p:cNvPr id="11" name="pole tekstowe 10"/>
          <p:cNvSpPr txBox="1"/>
          <p:nvPr/>
        </p:nvSpPr>
        <p:spPr>
          <a:xfrm>
            <a:off x="1412032" y="27893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9" name="Picture 5" descr="F:\2009_04_19\IMG_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98256" y="2013159"/>
            <a:ext cx="1974850" cy="2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252569" y="1178912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  <a:cs typeface="Times New Roman" charset="0"/>
              </a:rPr>
              <a:t>dr hab. Magdalena Rojek-Nowosielska</a:t>
            </a:r>
            <a:endParaRPr lang="pl-PL" sz="2400" b="1" dirty="0" smtClean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059832" y="1988840"/>
            <a:ext cx="554461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3729518" y="1624924"/>
            <a:ext cx="5399294" cy="4756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 smtClean="0">
                <a:latin typeface="+mn-lt"/>
                <a:cs typeface="Times New Roman" pitchFamily="18" charset="0"/>
              </a:rPr>
              <a:t>Zakres tematyczny seminarium</a:t>
            </a:r>
          </a:p>
          <a:p>
            <a:pPr marL="342900" indent="-34290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>
                <a:latin typeface="+mn-lt"/>
                <a:cs typeface="Times New Roman" charset="0"/>
              </a:rPr>
              <a:t>Raportowanie CSR (w tym danych niefinansowych)</a:t>
            </a:r>
          </a:p>
          <a:p>
            <a:pPr marL="342900" indent="-34290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>
                <a:latin typeface="+mn-lt"/>
                <a:cs typeface="Times New Roman" charset="0"/>
              </a:rPr>
              <a:t>Kulturowe uwarunkowania przedsiębiorczości</a:t>
            </a:r>
          </a:p>
          <a:p>
            <a:pPr marL="342900" indent="-34290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>
                <a:latin typeface="+mn-lt"/>
                <a:cs typeface="Times New Roman" charset="0"/>
              </a:rPr>
              <a:t>Społeczne skutki błędów w zarządzaniu (np. konflikt, dyskryminacja, </a:t>
            </a:r>
            <a:r>
              <a:rPr lang="pl-PL" sz="2000" dirty="0" err="1">
                <a:latin typeface="+mn-lt"/>
                <a:cs typeface="Times New Roman" charset="0"/>
              </a:rPr>
              <a:t>mobbing</a:t>
            </a:r>
            <a:r>
              <a:rPr lang="pl-PL" sz="2000" dirty="0">
                <a:latin typeface="+mn-lt"/>
                <a:cs typeface="Times New Roman" charset="0"/>
              </a:rPr>
              <a:t>, stres) </a:t>
            </a:r>
          </a:p>
          <a:p>
            <a:pPr marL="342900" indent="-34290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>
                <a:latin typeface="+mn-lt"/>
                <a:cs typeface="Times New Roman" charset="0"/>
              </a:rPr>
              <a:t>Przywódca, menedżer, kierownik, lider, </a:t>
            </a:r>
            <a:r>
              <a:rPr lang="pl-PL" sz="2000" dirty="0" err="1">
                <a:latin typeface="+mn-lt"/>
                <a:cs typeface="Times New Roman" charset="0"/>
              </a:rPr>
              <a:t>coach</a:t>
            </a:r>
            <a:r>
              <a:rPr lang="pl-PL" sz="2000" dirty="0">
                <a:latin typeface="+mn-lt"/>
                <a:cs typeface="Times New Roman" charset="0"/>
              </a:rPr>
              <a:t> –  rola w zarządzaniu i wpływ na pracownika </a:t>
            </a:r>
          </a:p>
          <a:p>
            <a:pPr marL="342900" indent="-34290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>
                <a:latin typeface="+mn-lt"/>
                <a:cs typeface="Times New Roman" charset="0"/>
              </a:rPr>
              <a:t>Problemy wielokulturowości w funkcjonowaniu organizacji </a:t>
            </a:r>
          </a:p>
          <a:p>
            <a:pPr marL="342900" indent="-34290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 smtClean="0">
                <a:latin typeface="+mn-lt"/>
                <a:cs typeface="Times New Roman" charset="0"/>
              </a:rPr>
              <a:t>Społeczna odpowiedzialność przedsiębiorstw</a:t>
            </a:r>
          </a:p>
          <a:p>
            <a:pPr marL="342900" indent="-34290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 smtClean="0">
                <a:latin typeface="+mn-lt"/>
                <a:cs typeface="Times New Roman" charset="0"/>
              </a:rPr>
              <a:t>Zarządzanie różnorodnością </a:t>
            </a:r>
            <a:endParaRPr lang="pl-PL" sz="2000" dirty="0">
              <a:latin typeface="+mn-lt"/>
              <a:cs typeface="Times New Roman" charset="0"/>
            </a:endParaRPr>
          </a:p>
          <a:p>
            <a:pPr marL="342900" indent="-34290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>
                <a:latin typeface="+mn-lt"/>
                <a:cs typeface="Times New Roman" charset="0"/>
              </a:rPr>
              <a:t>Rola i miejsce kobiet w </a:t>
            </a:r>
            <a:r>
              <a:rPr lang="pl-PL" sz="2000" dirty="0" smtClean="0">
                <a:latin typeface="+mn-lt"/>
                <a:cs typeface="Times New Roman" charset="0"/>
              </a:rPr>
              <a:t>zarządzaniu</a:t>
            </a:r>
          </a:p>
          <a:p>
            <a:pPr marL="342900" indent="-34290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lang="pl-PL" sz="2000" dirty="0" smtClean="0">
                <a:latin typeface="+mn-lt"/>
                <a:cs typeface="Times New Roman" charset="0"/>
              </a:rPr>
              <a:t>Dojrzałość organizacji </a:t>
            </a:r>
          </a:p>
          <a:p>
            <a:pPr marL="342900" indent="-342900">
              <a:buClr>
                <a:srgbClr val="A4002E"/>
              </a:buClr>
              <a:buFont typeface="Calibri" panose="020F0502020204030204" pitchFamily="34" charset="0"/>
              <a:buChar char="•"/>
            </a:pPr>
            <a:endParaRPr lang="pl-PL" sz="2000" dirty="0">
              <a:latin typeface="+mn-lt"/>
              <a:cs typeface="Times New Roman" charset="0"/>
            </a:endParaRP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2000" dirty="0">
              <a:latin typeface="+mn-lt"/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2000" dirty="0" smtClean="0"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412032" y="27893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2317486" cy="34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9144000" cy="431800"/>
          </a:xfrm>
        </p:spPr>
        <p:txBody>
          <a:bodyPr>
            <a:noAutofit/>
          </a:bodyPr>
          <a:lstStyle/>
          <a:p>
            <a:pPr indent="-395288" algn="ctr">
              <a:spcBef>
                <a:spcPts val="600"/>
              </a:spcBef>
              <a:spcAft>
                <a:spcPts val="6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4000" b="1" dirty="0" smtClean="0">
                <a:solidFill>
                  <a:srgbClr val="A4002E"/>
                </a:solidFill>
                <a:cs typeface="Arial" panose="020B0604020202020204" pitchFamily="34" charset="0"/>
              </a:rPr>
              <a:t>Katedra Zarządzania Marketingowego </a:t>
            </a:r>
            <a:endParaRPr lang="pl-PL" altLang="pl-PL" sz="4000" b="1" dirty="0" smtClean="0">
              <a:solidFill>
                <a:srgbClr val="A4002E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46968" y="2492896"/>
            <a:ext cx="68500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l-PL" sz="2400" u="sng" dirty="0">
                <a:latin typeface="+mn-lt"/>
                <a:cs typeface="Arial" charset="0"/>
              </a:rPr>
              <a:t>Lista proponowanych promotorów prac dyplomowych</a:t>
            </a:r>
            <a:endParaRPr lang="pl-PL" sz="2400" dirty="0">
              <a:latin typeface="+mn-lt"/>
              <a:cs typeface="Arial" charset="0"/>
            </a:endParaRPr>
          </a:p>
          <a:p>
            <a:pPr indent="273050" eaLnBrk="1" fontAlgn="auto" hangingPunct="1">
              <a:spcBef>
                <a:spcPts val="2400"/>
              </a:spcBef>
              <a:spcAft>
                <a:spcPts val="0"/>
              </a:spcAft>
              <a:buClr>
                <a:srgbClr val="A4002E"/>
              </a:buClr>
              <a:buFont typeface="Arial" pitchFamily="34" charset="0"/>
              <a:buChar char="•"/>
              <a:defRPr/>
            </a:pPr>
            <a:r>
              <a:rPr lang="pl-PL" sz="2800" dirty="0">
                <a:latin typeface="+mn-lt"/>
                <a:cs typeface="Arial" charset="0"/>
              </a:rPr>
              <a:t>dr hab. prof. UE Witold </a:t>
            </a:r>
            <a:r>
              <a:rPr lang="pl-PL" sz="2800" dirty="0" smtClean="0">
                <a:latin typeface="+mn-lt"/>
                <a:cs typeface="Arial" charset="0"/>
              </a:rPr>
              <a:t>Kowal</a:t>
            </a:r>
            <a:endParaRPr lang="pl-PL" sz="2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052513"/>
            <a:ext cx="8362950" cy="504825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smtClean="0">
                <a:solidFill>
                  <a:srgbClr val="A4002E"/>
                </a:solidFill>
              </a:rPr>
              <a:t>dr hab. prof. UE Witold Kowal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83075" y="1412875"/>
            <a:ext cx="4718050" cy="480218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77800" indent="-1778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8000" b="1" dirty="0">
                <a:latin typeface="+mn-lt"/>
                <a:cs typeface="Times New Roman" pitchFamily="18" charset="0"/>
              </a:rPr>
              <a:t>Zakres tematyczny seminarium</a:t>
            </a:r>
          </a:p>
          <a:p>
            <a:pPr marL="273050" indent="-27305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Calibri" panose="020F0502020204030204" pitchFamily="34" charset="0"/>
              <a:buChar char="•"/>
              <a:defRPr/>
            </a:pPr>
            <a:r>
              <a:rPr lang="pl-PL" altLang="pl-PL" sz="6000" b="1" dirty="0">
                <a:latin typeface="+mn-lt"/>
                <a:cs typeface="Times New Roman" panose="02020603050405020304" pitchFamily="18" charset="0"/>
              </a:rPr>
              <a:t>Współczesne koncepcje zarządzania marketingowego </a:t>
            </a:r>
            <a:r>
              <a:rPr lang="pl-PL" altLang="pl-PL" sz="6000" dirty="0">
                <a:latin typeface="+mn-lt"/>
                <a:cs typeface="Times New Roman" panose="02020603050405020304" pitchFamily="18" charset="0"/>
              </a:rPr>
              <a:t>(m.in. marketing strategiczny, marketing wartości, marketing internetowy), a także </a:t>
            </a:r>
            <a:r>
              <a:rPr lang="pl-PL" altLang="pl-PL" sz="6000" b="1" dirty="0">
                <a:latin typeface="+mn-lt"/>
                <a:cs typeface="Times New Roman" panose="02020603050405020304" pitchFamily="18" charset="0"/>
              </a:rPr>
              <a:t>modele biznesu i strategie marketingowe</a:t>
            </a:r>
            <a:r>
              <a:rPr lang="pl-PL" altLang="pl-PL" sz="6000" dirty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marL="273050" indent="-27305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Calibri" panose="020F0502020204030204" pitchFamily="34" charset="0"/>
              <a:buChar char="•"/>
              <a:defRPr/>
            </a:pPr>
            <a:r>
              <a:rPr lang="pl-PL" altLang="pl-PL" sz="6000" b="1" dirty="0">
                <a:latin typeface="+mn-lt"/>
                <a:cs typeface="Times New Roman" panose="02020603050405020304" pitchFamily="18" charset="0"/>
              </a:rPr>
              <a:t>Zarządzanie wynikami przedsiębiorstwa (business  </a:t>
            </a:r>
            <a:r>
              <a:rPr lang="pl-PL" altLang="pl-PL" sz="6000" b="1" dirty="0" err="1">
                <a:latin typeface="+mn-lt"/>
                <a:cs typeface="Times New Roman" panose="02020603050405020304" pitchFamily="18" charset="0"/>
              </a:rPr>
              <a:t>performane</a:t>
            </a:r>
            <a:r>
              <a:rPr lang="pl-PL" altLang="pl-PL" sz="6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altLang="pl-PL" sz="6000" b="1" dirty="0" err="1">
                <a:latin typeface="+mn-lt"/>
                <a:cs typeface="Times New Roman" panose="02020603050405020304" pitchFamily="18" charset="0"/>
              </a:rPr>
              <a:t>mangement</a:t>
            </a:r>
            <a:r>
              <a:rPr lang="pl-PL" altLang="pl-PL" sz="6000" b="1" dirty="0">
                <a:latin typeface="+mn-lt"/>
                <a:cs typeface="Times New Roman" panose="02020603050405020304" pitchFamily="18" charset="0"/>
              </a:rPr>
              <a:t>), </a:t>
            </a:r>
            <a:r>
              <a:rPr lang="pl-PL" altLang="pl-PL" sz="6000" dirty="0">
                <a:latin typeface="+mn-lt"/>
                <a:cs typeface="Times New Roman" panose="02020603050405020304" pitchFamily="18" charset="0"/>
              </a:rPr>
              <a:t>czyli działania a</a:t>
            </a:r>
            <a:r>
              <a:rPr lang="pl-PL" altLang="pl-PL" sz="6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altLang="pl-PL" sz="6000" dirty="0">
                <a:latin typeface="+mn-lt"/>
                <a:cs typeface="Times New Roman" panose="02020603050405020304" pitchFamily="18" charset="0"/>
              </a:rPr>
              <a:t>wyniki przedsiębiorstwa (wartość i kapitał marki, wartość dla klienta, emocje klientów, wyniki sprzedażowe a kampanie internetowe, reklamowe),</a:t>
            </a:r>
          </a:p>
          <a:p>
            <a:pPr marL="273050" indent="-27305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Calibri" panose="020F0502020204030204" pitchFamily="34" charset="0"/>
              <a:buChar char="•"/>
              <a:defRPr/>
            </a:pPr>
            <a:r>
              <a:rPr lang="pl-PL" altLang="pl-PL" sz="6000" b="1" dirty="0">
                <a:latin typeface="+mn-lt"/>
                <a:cs typeface="Times New Roman" panose="02020603050405020304" pitchFamily="18" charset="0"/>
              </a:rPr>
              <a:t>Skuteczność i efektywność  organizacji (marketingu), </a:t>
            </a:r>
            <a:r>
              <a:rPr lang="pl-PL" altLang="pl-PL" sz="6000" dirty="0">
                <a:latin typeface="+mn-lt"/>
                <a:cs typeface="Times New Roman" panose="02020603050405020304" pitchFamily="18" charset="0"/>
              </a:rPr>
              <a:t>czyli  ocena współczesnej organizacji, jej poszczególnych funkcji </a:t>
            </a:r>
          </a:p>
          <a:p>
            <a:pPr marL="273050" indent="-27305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Calibri" panose="020F0502020204030204" pitchFamily="34" charset="0"/>
              <a:buChar char="•"/>
              <a:defRPr/>
            </a:pPr>
            <a:r>
              <a:rPr lang="pl-PL" altLang="pl-PL" sz="6000" b="1" dirty="0">
                <a:latin typeface="+mn-lt"/>
                <a:cs typeface="Times New Roman" panose="02020603050405020304" pitchFamily="18" charset="0"/>
              </a:rPr>
              <a:t>Innowacje w działaniach współczesnego przedsiębiorstwa</a:t>
            </a:r>
            <a:r>
              <a:rPr lang="pl-PL" altLang="pl-PL" sz="6000" dirty="0">
                <a:latin typeface="+mn-lt"/>
                <a:cs typeface="Times New Roman" panose="02020603050405020304" pitchFamily="18" charset="0"/>
              </a:rPr>
              <a:t>, </a:t>
            </a:r>
          </a:p>
          <a:p>
            <a:pPr marL="273050" indent="-27305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Calibri" panose="020F0502020204030204" pitchFamily="34" charset="0"/>
              <a:buChar char="•"/>
              <a:defRPr/>
            </a:pPr>
            <a:r>
              <a:rPr lang="pl-PL" altLang="pl-PL" sz="6000" b="1" dirty="0">
                <a:latin typeface="+mn-lt"/>
                <a:cs typeface="Times New Roman" panose="02020603050405020304" pitchFamily="18" charset="0"/>
              </a:rPr>
              <a:t>Procesy informacyjne w marketingu, </a:t>
            </a:r>
            <a:r>
              <a:rPr lang="pl-PL" altLang="pl-PL" sz="6000" dirty="0">
                <a:latin typeface="+mn-lt"/>
                <a:cs typeface="Times New Roman" panose="02020603050405020304" pitchFamily="18" charset="0"/>
              </a:rPr>
              <a:t>czyli systemy informacji i badania we współczesnym marketingu</a:t>
            </a:r>
          </a:p>
          <a:p>
            <a:pPr marL="342900" indent="-3960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defRPr/>
            </a:pPr>
            <a:endParaRPr lang="pl-PL" sz="4000" b="1" dirty="0">
              <a:latin typeface="+mn-lt"/>
              <a:cs typeface="Times New Roman" pitchFamily="18" charset="0"/>
            </a:endParaRPr>
          </a:p>
        </p:txBody>
      </p:sp>
      <p:pic>
        <p:nvPicPr>
          <p:cNvPr id="6149" name="Picture 6" descr="G:\Pendraive 3\Ocena pracownika\Sesja_N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71625"/>
            <a:ext cx="30130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A4002E"/>
                </a:solidFill>
                <a:cs typeface="Times New Roman" pitchFamily="18" charset="0"/>
              </a:rPr>
              <a:t>Katedra Badań Marketingowych</a:t>
            </a:r>
            <a:endParaRPr lang="pl-PL" b="1" dirty="0" smtClean="0">
              <a:solidFill>
                <a:srgbClr val="A4002E"/>
              </a:solidFill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1145149" y="1772816"/>
            <a:ext cx="7063255" cy="298833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pl-PL" u="sng" dirty="0" smtClean="0">
              <a:latin typeface="+mj-lt"/>
              <a:cs typeface="Times New Roman" charset="0"/>
            </a:endParaRPr>
          </a:p>
          <a:p>
            <a:pPr>
              <a:buFont typeface="Arial" charset="0"/>
              <a:buNone/>
              <a:defRPr/>
            </a:pPr>
            <a:r>
              <a:rPr lang="pl-PL" sz="2400" u="sng" dirty="0" smtClean="0">
                <a:latin typeface="+mj-lt"/>
                <a:cs typeface="Times New Roman" charset="0"/>
              </a:rPr>
              <a:t>Lista proponowanych promotorów prac dyplomowych</a:t>
            </a:r>
            <a:endParaRPr lang="pl-PL" u="sng" dirty="0" smtClean="0">
              <a:latin typeface="+mj-lt"/>
              <a:cs typeface="Times New Roman" charset="0"/>
            </a:endParaRPr>
          </a:p>
          <a:p>
            <a:pPr>
              <a:spcBef>
                <a:spcPts val="1200"/>
              </a:spcBef>
              <a:buClr>
                <a:srgbClr val="A4002E"/>
              </a:buClr>
              <a:defRPr/>
            </a:pPr>
            <a:r>
              <a:rPr lang="pl-PL" sz="2400" dirty="0" smtClean="0">
                <a:latin typeface="+mj-lt"/>
                <a:cs typeface="Times New Roman" charset="0"/>
              </a:rPr>
              <a:t>prof. dr hab. Krystyna Mazurek-Łopacińska</a:t>
            </a:r>
          </a:p>
          <a:p>
            <a:pPr>
              <a:buClr>
                <a:srgbClr val="A4002E"/>
              </a:buClr>
              <a:defRPr/>
            </a:pPr>
            <a:r>
              <a:rPr lang="pl-PL" sz="2400" dirty="0" smtClean="0">
                <a:cs typeface="Times New Roman" charset="0"/>
              </a:rPr>
              <a:t>prof. dr hab. Grażyna Światowy</a:t>
            </a:r>
          </a:p>
          <a:p>
            <a:pPr>
              <a:buClr>
                <a:srgbClr val="A4002E"/>
              </a:buClr>
              <a:defRPr/>
            </a:pPr>
            <a:r>
              <a:rPr lang="pl-PL" sz="2400" dirty="0">
                <a:cs typeface="Times New Roman" charset="0"/>
              </a:rPr>
              <a:t>dr </a:t>
            </a:r>
            <a:r>
              <a:rPr lang="pl-PL" sz="2400" dirty="0" smtClean="0">
                <a:cs typeface="Times New Roman" charset="0"/>
              </a:rPr>
              <a:t>hab. prof. UE Magdalena </a:t>
            </a:r>
            <a:r>
              <a:rPr lang="pl-PL" sz="2400" dirty="0">
                <a:cs typeface="Times New Roman" charset="0"/>
              </a:rPr>
              <a:t>Sobocińska</a:t>
            </a:r>
          </a:p>
          <a:p>
            <a:pPr>
              <a:buClr>
                <a:srgbClr val="A4002E"/>
              </a:buClr>
              <a:defRPr/>
            </a:pPr>
            <a:r>
              <a:rPr lang="pl-PL" sz="2400" dirty="0" smtClean="0">
                <a:cs typeface="Times New Roman" charset="0"/>
              </a:rPr>
              <a:t>dr hab. prof. UE Paweł </a:t>
            </a:r>
            <a:r>
              <a:rPr lang="pl-PL" sz="2400" dirty="0" err="1" smtClean="0">
                <a:cs typeface="Times New Roman" charset="0"/>
              </a:rPr>
              <a:t>Waniowski</a:t>
            </a:r>
            <a:endParaRPr lang="pl-PL" dirty="0" smtClean="0"/>
          </a:p>
          <a:p>
            <a:pPr>
              <a:defRPr/>
            </a:pPr>
            <a:endParaRPr lang="pl-PL" dirty="0" smtClean="0"/>
          </a:p>
          <a:p>
            <a:pPr marL="0" indent="0">
              <a:buFont typeface="Arial" charset="0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323528" y="116632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6176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r>
              <a:rPr lang="pl-PL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r>
              <a:rPr lang="pl-PL" b="1" dirty="0">
                <a:solidFill>
                  <a:srgbClr val="A4002E"/>
                </a:solidFill>
                <a:cs typeface="Times New Roman" pitchFamily="18" charset="0"/>
              </a:rPr>
              <a:t>Katedra Zarządzania Strategicznego</a:t>
            </a:r>
            <a:endParaRPr lang="pl-PL" b="1" dirty="0">
              <a:solidFill>
                <a:srgbClr val="A4002E"/>
              </a:solidFill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827584" y="1537100"/>
            <a:ext cx="7272808" cy="4916236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pl-PL" u="sng" dirty="0">
              <a:latin typeface="+mj-lt"/>
              <a:cs typeface="Times New Roman" charset="0"/>
            </a:endParaRPr>
          </a:p>
          <a:p>
            <a:pPr>
              <a:buFont typeface="Arial" charset="0"/>
              <a:buNone/>
              <a:defRPr/>
            </a:pPr>
            <a:r>
              <a:rPr lang="pl-PL" dirty="0">
                <a:latin typeface="+mj-lt"/>
                <a:cs typeface="Times New Roman" charset="0"/>
              </a:rPr>
              <a:t>	</a:t>
            </a:r>
            <a:r>
              <a:rPr lang="pl-PL" sz="2400" u="sng" dirty="0">
                <a:latin typeface="+mj-lt"/>
                <a:cs typeface="Times New Roman" charset="0"/>
              </a:rPr>
              <a:t>Lista proponowanych promotorów prac dyplomowych</a:t>
            </a:r>
            <a:endParaRPr lang="pl-PL" u="sng" dirty="0">
              <a:latin typeface="+mj-lt"/>
              <a:cs typeface="Times New Roman" charset="0"/>
            </a:endParaRPr>
          </a:p>
          <a:p>
            <a:pPr marL="622300" indent="-261938">
              <a:spcBef>
                <a:spcPts val="1800"/>
              </a:spcBef>
              <a:buClr>
                <a:srgbClr val="A4002E"/>
              </a:buClr>
              <a:defRPr/>
            </a:pPr>
            <a:r>
              <a:rPr lang="pl-PL" sz="2400" dirty="0">
                <a:latin typeface="+mj-lt"/>
                <a:cs typeface="Times New Roman" charset="0"/>
              </a:rPr>
              <a:t>prof. dr hab. Andrzej Kaleta</a:t>
            </a: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>
                <a:latin typeface="+mj-lt"/>
                <a:cs typeface="Times New Roman" charset="0"/>
              </a:rPr>
              <a:t>dr hab. prof. UE Leon Jakubów</a:t>
            </a: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>
                <a:latin typeface="+mj-lt"/>
                <a:cs typeface="Times New Roman" charset="0"/>
              </a:rPr>
              <a:t>dr hab. prof. UE Krystyna Moszkowicz</a:t>
            </a: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>
                <a:latin typeface="+mj-lt"/>
                <a:cs typeface="Times New Roman" charset="0"/>
              </a:rPr>
              <a:t>dr Jarosław Ignacy</a:t>
            </a: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>
                <a:latin typeface="+mj-lt"/>
                <a:cs typeface="Times New Roman" charset="0"/>
              </a:rPr>
              <a:t>dr Joanna Radomska</a:t>
            </a: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>
                <a:cs typeface="Times New Roman" charset="0"/>
              </a:rPr>
              <a:t>dr inż. Letycja </a:t>
            </a:r>
            <a:r>
              <a:rPr lang="pl-PL" sz="2400" dirty="0" err="1">
                <a:cs typeface="Times New Roman" charset="0"/>
              </a:rPr>
              <a:t>Sołoducho-Pelc</a:t>
            </a:r>
            <a:endParaRPr lang="pl-PL" sz="2400" dirty="0">
              <a:cs typeface="Times New Roman" charset="0"/>
            </a:endParaRP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>
                <a:cs typeface="Times New Roman" charset="0"/>
              </a:rPr>
              <a:t>dr Anna Witek-</a:t>
            </a:r>
            <a:r>
              <a:rPr lang="pl-PL" sz="2400" dirty="0" err="1">
                <a:cs typeface="Times New Roman" charset="0"/>
              </a:rPr>
              <a:t>Crabb</a:t>
            </a:r>
            <a:endParaRPr lang="pl-PL" sz="2400" dirty="0">
              <a:cs typeface="Times New Roman" charset="0"/>
            </a:endParaRPr>
          </a:p>
          <a:p>
            <a:pPr marL="622300" indent="-261938">
              <a:buClr>
                <a:srgbClr val="A4002E"/>
              </a:buClr>
              <a:defRPr/>
            </a:pPr>
            <a:r>
              <a:rPr lang="pl-PL" sz="2400" dirty="0">
                <a:cs typeface="Times New Roman" charset="0"/>
              </a:rPr>
              <a:t>dr Przemysław </a:t>
            </a:r>
            <a:r>
              <a:rPr lang="pl-PL" sz="2400" dirty="0" err="1">
                <a:cs typeface="Times New Roman" charset="0"/>
              </a:rPr>
              <a:t>Wołczek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>
              <a:buNone/>
              <a:defRPr/>
            </a:pPr>
            <a:endParaRPr lang="pl-PL" dirty="0"/>
          </a:p>
          <a:p>
            <a:pPr marL="0" indent="0">
              <a:buFont typeface="Arial" charset="0"/>
              <a:buNone/>
              <a:defRPr/>
            </a:pPr>
            <a:endParaRPr lang="pl-PL" dirty="0"/>
          </a:p>
          <a:p>
            <a:pPr>
              <a:defRPr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85750" y="188640"/>
            <a:ext cx="5482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1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3816888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cs typeface="Times New Roman" charset="0"/>
              </a:rPr>
              <a:t>prof. dr hab. Andrzej Kaleta</a:t>
            </a:r>
            <a:endParaRPr lang="pl-PL" sz="2400" b="1" dirty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336318" y="1844824"/>
            <a:ext cx="580768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>
                <a:cs typeface="Times New Roman" pitchFamily="18" charset="0"/>
              </a:rPr>
              <a:t>Zakres tematyczny seminarium</a:t>
            </a:r>
          </a:p>
          <a:p>
            <a:pPr marL="273050" marR="0" lvl="0" indent="-27305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750" dirty="0">
                <a:cs typeface="Times New Roman" pitchFamily="18" charset="0"/>
              </a:rPr>
              <a:t>Zarządzanie strategiczne w przedsiębiorstwie</a:t>
            </a:r>
          </a:p>
          <a:p>
            <a:pPr marL="273050" marR="0" lvl="0" indent="-27305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750" dirty="0">
                <a:cs typeface="Times New Roman" pitchFamily="18" charset="0"/>
              </a:rPr>
              <a:t>Koncepcje rozwoju małych przedsiębiorstw </a:t>
            </a:r>
          </a:p>
          <a:p>
            <a:pPr marL="273050" marR="0" lvl="0" indent="-27305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750" dirty="0">
                <a:cs typeface="Times New Roman" pitchFamily="18" charset="0"/>
              </a:rPr>
              <a:t>Projekt strategii rozwoju własnej firmy</a:t>
            </a:r>
          </a:p>
          <a:p>
            <a:pPr marL="273050" marR="0" lvl="0" indent="-27305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750" dirty="0">
                <a:cs typeface="Times New Roman" pitchFamily="18" charset="0"/>
              </a:rPr>
              <a:t>Strategie rozwoju gmin, innych jednostek lokalnych, organizacji non profit</a:t>
            </a:r>
          </a:p>
          <a:p>
            <a:pPr marL="273050" marR="0" lvl="0" indent="-27305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750" dirty="0">
                <a:cs typeface="Times New Roman" pitchFamily="18" charset="0"/>
              </a:rPr>
              <a:t>Problemy zarządzania przedsiębiorstwem i innymi organizacjami:</a:t>
            </a:r>
          </a:p>
          <a:p>
            <a:pPr marL="534988" lvl="1" indent="-261938">
              <a:buFont typeface="Arial" panose="020B0604020202020204" pitchFamily="34" charset="0"/>
              <a:buChar char="•"/>
            </a:pPr>
            <a:r>
              <a:rPr lang="pl-PL" sz="1750" dirty="0">
                <a:cs typeface="Times New Roman" pitchFamily="18" charset="0"/>
              </a:rPr>
              <a:t>Restrukturyzacja</a:t>
            </a:r>
          </a:p>
          <a:p>
            <a:pPr marL="534988" lvl="1" indent="-261938">
              <a:buFont typeface="Arial" panose="020B0604020202020204" pitchFamily="34" charset="0"/>
              <a:buChar char="•"/>
            </a:pPr>
            <a:r>
              <a:rPr lang="pl-PL" sz="1750" dirty="0">
                <a:cs typeface="Times New Roman" pitchFamily="18" charset="0"/>
              </a:rPr>
              <a:t>Prywatyzacja</a:t>
            </a:r>
          </a:p>
          <a:p>
            <a:pPr marL="534988" lvl="1" indent="-261938">
              <a:buFont typeface="Arial" panose="020B0604020202020204" pitchFamily="34" charset="0"/>
              <a:buChar char="•"/>
            </a:pPr>
            <a:r>
              <a:rPr lang="pl-PL" sz="1750" dirty="0">
                <a:cs typeface="Times New Roman" pitchFamily="18" charset="0"/>
              </a:rPr>
              <a:t>globalizacja, ekspansja zagraniczna</a:t>
            </a:r>
          </a:p>
          <a:p>
            <a:pPr marL="534988" lvl="1" indent="-261938">
              <a:buFont typeface="Arial" panose="020B0604020202020204" pitchFamily="34" charset="0"/>
              <a:buChar char="•"/>
            </a:pPr>
            <a:r>
              <a:rPr lang="pl-PL" sz="1750" dirty="0">
                <a:cs typeface="Times New Roman" pitchFamily="18" charset="0"/>
              </a:rPr>
              <a:t>strategia personalna</a:t>
            </a:r>
          </a:p>
          <a:p>
            <a:pPr marL="534988" lvl="1" indent="-261938">
              <a:buFont typeface="Arial" panose="020B0604020202020204" pitchFamily="34" charset="0"/>
              <a:buChar char="•"/>
            </a:pPr>
            <a:r>
              <a:rPr lang="pl-PL" sz="1750" dirty="0">
                <a:cs typeface="Times New Roman" pitchFamily="18" charset="0"/>
              </a:rPr>
              <a:t>strategia marketingowa</a:t>
            </a:r>
          </a:p>
          <a:p>
            <a:pPr marL="534988" lvl="1" indent="-261938">
              <a:buFont typeface="Arial" panose="020B0604020202020204" pitchFamily="34" charset="0"/>
              <a:buChar char="•"/>
            </a:pPr>
            <a:r>
              <a:rPr lang="pl-PL" sz="1750" dirty="0">
                <a:cs typeface="Times New Roman" pitchFamily="18" charset="0"/>
              </a:rPr>
              <a:t>alianse, fuzje, strategie konkurencji</a:t>
            </a:r>
          </a:p>
          <a:p>
            <a:pPr marL="273050" indent="-27305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750" dirty="0">
                <a:cs typeface="Times New Roman" pitchFamily="18" charset="0"/>
              </a:rPr>
              <a:t>Strategie rozwoju banków i inn</a:t>
            </a:r>
            <a:r>
              <a:rPr lang="pl-PL" dirty="0">
                <a:cs typeface="Times New Roman" pitchFamily="18" charset="0"/>
              </a:rPr>
              <a:t>ych instytucji finansowych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D8C5D75-F7F7-F24C-8828-1E552A29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6" y="1863764"/>
            <a:ext cx="2580075" cy="38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26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cs typeface="Times New Roman" charset="0"/>
              </a:rPr>
              <a:t>dr hab. </a:t>
            </a:r>
            <a:r>
              <a:rPr lang="pl-PL" sz="2400" b="1" dirty="0" smtClean="0">
                <a:solidFill>
                  <a:srgbClr val="A4002E"/>
                </a:solidFill>
                <a:cs typeface="Times New Roman" charset="0"/>
              </a:rPr>
              <a:t>prof. UE Leon Jakubów </a:t>
            </a:r>
            <a:endParaRPr lang="pl-PL" sz="2400" b="1" dirty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428992" y="2143116"/>
            <a:ext cx="5607504" cy="4022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>
                <a:cs typeface="Times New Roman" pitchFamily="18" charset="0"/>
              </a:rPr>
              <a:t>Zakres tematyczny seminarium</a:t>
            </a:r>
          </a:p>
          <a:p>
            <a:pPr marL="325438" marR="0" lvl="0" indent="-377825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Zarządzanie strategiczne</a:t>
            </a:r>
          </a:p>
          <a:p>
            <a:pPr marL="325438" marR="0" lvl="0" indent="-377825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Strategia firmy</a:t>
            </a:r>
          </a:p>
          <a:p>
            <a:pPr marL="325438" marR="0" lvl="0" indent="-377825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Przedsiębiorczość i zarządzanie własną firmą</a:t>
            </a:r>
          </a:p>
          <a:p>
            <a:pPr marL="325438" marR="0" lvl="0" indent="-377825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de-DE" dirty="0" err="1">
                <a:cs typeface="Times New Roman" pitchFamily="18" charset="0"/>
              </a:rPr>
              <a:t>Biznes</a:t>
            </a:r>
            <a:r>
              <a:rPr lang="de-DE" dirty="0">
                <a:cs typeface="Times New Roman" pitchFamily="18" charset="0"/>
              </a:rPr>
              <a:t> plan</a:t>
            </a:r>
            <a:endParaRPr lang="pl-PL" dirty="0">
              <a:cs typeface="Times New Roman" pitchFamily="18" charset="0"/>
            </a:endParaRPr>
          </a:p>
          <a:p>
            <a:pPr marL="325438" marR="0" lvl="0" indent="-377825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Społeczne warunki rozwoju firmy</a:t>
            </a:r>
          </a:p>
          <a:p>
            <a:pPr marL="325438" marR="0" lvl="0" indent="-377825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Public relations (Kształtowanie wizerunku organizacji)</a:t>
            </a:r>
          </a:p>
          <a:p>
            <a:pPr marL="325438" marR="0" lvl="0" indent="-377825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Społeczna odpowiedzialność biznesu</a:t>
            </a:r>
          </a:p>
          <a:p>
            <a:pPr marL="325438" marR="0" lvl="0" indent="-377825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Zarządzanie zasobami ludzkimi</a:t>
            </a:r>
          </a:p>
          <a:p>
            <a:pPr marL="325438" marR="0" lvl="0" indent="-377825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Szkolenie i rozwój pracowników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771F928-7088-D045-8EFA-41546776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276872"/>
            <a:ext cx="2144386" cy="320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835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cs typeface="Times New Roman" charset="0"/>
              </a:rPr>
              <a:t>dr hab. </a:t>
            </a:r>
            <a:r>
              <a:rPr lang="pl-PL" sz="2400" b="1" dirty="0" smtClean="0">
                <a:solidFill>
                  <a:srgbClr val="A4002E"/>
                </a:solidFill>
                <a:cs typeface="Times New Roman" charset="0"/>
              </a:rPr>
              <a:t>prof. UE Krystyna Moszkowicz </a:t>
            </a:r>
            <a:endParaRPr lang="pl-PL" sz="2400" b="1" dirty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131840" y="1844824"/>
            <a:ext cx="601216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>
                <a:cs typeface="Times New Roman" pitchFamily="18" charset="0"/>
              </a:rPr>
              <a:t>Zakres tematyczny seminarium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Strategie przedsiębiorstw oraz innych organizacji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Strategie funkcjonalne (marketing, zasoby ludzkie, innowacje itp.)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Zarządzanie jakością w przedsiębiorstwie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Tworzenie biznes planu organizacji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Przedsiębiorczość i zarządzanie małą i średnią firmą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Wspieranie przedsiębiorczości w Polsce i Unii Europejskiej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Tożsamość i kultura firmy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Alianse strategiczne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Analiza strategiczna otoczenia firmy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Inwestycje zagraniczne w Polsce i innych krajach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Gospodarka oparta na wiedzy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Nowe tendencje  i kierunki zarządzania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Prywatyzacja w Polsce i innych krajach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sz="1600" dirty="0">
                <a:cs typeface="Times New Roman" pitchFamily="18" charset="0"/>
              </a:rPr>
              <a:t>Problemy konkurencyjności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3BAE614-CC74-814B-921B-1816EBC8F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53403"/>
            <a:ext cx="2520280" cy="37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34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cs typeface="Times New Roman" charset="0"/>
              </a:rPr>
              <a:t>dr Jarosław Ignacy</a:t>
            </a:r>
            <a:endParaRPr lang="pl-PL" sz="2400" b="1" dirty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059832" y="1988840"/>
            <a:ext cx="554461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643306" y="2071678"/>
            <a:ext cx="5259054" cy="4246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>
                <a:cs typeface="Times New Roman" pitchFamily="18" charset="0"/>
              </a:rPr>
              <a:t>Zakres tematyczny seminarium</a:t>
            </a:r>
          </a:p>
          <a:p>
            <a:pPr marL="342900" indent="-396000"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dirty="0">
              <a:cs typeface="Times New Roman" pitchFamily="18" charset="0"/>
            </a:endParaRPr>
          </a:p>
          <a:p>
            <a:pPr marL="342900" indent="-3960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2000" dirty="0">
                <a:cs typeface="Times New Roman" pitchFamily="18" charset="0"/>
              </a:rPr>
              <a:t>Strategie przedsiębiorstw i innych organizacji</a:t>
            </a:r>
          </a:p>
          <a:p>
            <a:pPr marL="342900" indent="-3960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2000" dirty="0">
                <a:cs typeface="Times New Roman" pitchFamily="18" charset="0"/>
              </a:rPr>
              <a:t>Strategie rozwoju gmin i innych jednostek samorządu terytorialnego</a:t>
            </a:r>
          </a:p>
          <a:p>
            <a:pPr marL="342900" indent="-3960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2000" dirty="0">
                <a:cs typeface="Times New Roman" pitchFamily="18" charset="0"/>
              </a:rPr>
              <a:t>Strategie rozwoju własnej firmy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75D83A0-A9B1-064A-92D4-3E4C6433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36440"/>
            <a:ext cx="3060390" cy="32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70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15988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>
                <a:solidFill>
                  <a:srgbClr val="A4002E"/>
                </a:solidFill>
                <a:cs typeface="Times New Roman" charset="0"/>
              </a:rPr>
              <a:t>dr Joanna </a:t>
            </a:r>
            <a:r>
              <a:rPr lang="pl-PL" sz="2400" b="1" dirty="0">
                <a:solidFill>
                  <a:srgbClr val="A4002E"/>
                </a:solidFill>
                <a:cs typeface="Times New Roman" charset="0"/>
              </a:rPr>
              <a:t>Radomska</a:t>
            </a:r>
            <a:endParaRPr lang="pl-PL" sz="2400" b="1" dirty="0">
              <a:solidFill>
                <a:srgbClr val="A4002E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419872" y="1880828"/>
            <a:ext cx="554461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96000"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sz="2000" b="1" dirty="0">
                <a:cs typeface="Times New Roman" pitchFamily="18" charset="0"/>
              </a:rPr>
              <a:t>Zakres tematyczny seminarium</a:t>
            </a:r>
          </a:p>
          <a:p>
            <a:pPr marL="342900" lvl="0" indent="-3429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Zarządzanie projektami.</a:t>
            </a:r>
          </a:p>
          <a:p>
            <a:pPr marL="342900" lvl="0" indent="-3429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Zarządzanie MSP, biznes plan.</a:t>
            </a:r>
          </a:p>
          <a:p>
            <a:pPr marL="342900" lvl="0" indent="-3429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Zarządzanie zasobami ludzkimi, partycypacja pracowników w zarządzaniu.</a:t>
            </a:r>
          </a:p>
          <a:p>
            <a:pPr marL="342900" lvl="0" indent="-3429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Funkcja motywowania, przywództwo w organizacjach.</a:t>
            </a:r>
          </a:p>
          <a:p>
            <a:pPr marL="342900" lvl="0" indent="-3429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Nowoczesne koncepcje i metody zarządzania przedsiębiorstwem.</a:t>
            </a:r>
          </a:p>
          <a:p>
            <a:pPr marL="342900" lvl="0" indent="-3429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Strategie rozwoju organizacji.</a:t>
            </a:r>
          </a:p>
          <a:p>
            <a:pPr marL="342900" lvl="0" indent="-3429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Proces zarządzania strategicznego w przedsiębiorstwach.</a:t>
            </a:r>
          </a:p>
          <a:p>
            <a:pPr marL="342900" lvl="0" indent="-3429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Kompetencje współczesnego managera.</a:t>
            </a:r>
          </a:p>
          <a:p>
            <a:pPr marL="342900" lvl="0" indent="-342900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dirty="0">
                <a:cs typeface="Times New Roman" pitchFamily="18" charset="0"/>
              </a:rPr>
              <a:t>Przedsiębiorczość.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16632"/>
            <a:ext cx="5724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0BF1B5A-49F4-3E4C-AADD-4C13DC64C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10799"/>
            <a:ext cx="2340260" cy="35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73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00034" y="1071546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cs typeface="Times New Roman" charset="0"/>
              </a:rPr>
              <a:t>dr inż. Letycja </a:t>
            </a:r>
            <a:r>
              <a:rPr lang="pl-PL" sz="2400" b="1" dirty="0" err="1">
                <a:solidFill>
                  <a:srgbClr val="A4002E"/>
                </a:solidFill>
                <a:cs typeface="Times New Roman" charset="0"/>
              </a:rPr>
              <a:t>Sołoducho-Pelc</a:t>
            </a:r>
            <a:endParaRPr lang="pl-PL" sz="2400" b="1" dirty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059832" y="1988840"/>
            <a:ext cx="554461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96000"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1600" dirty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9600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419872" y="1484784"/>
            <a:ext cx="5724128" cy="4771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96000"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sz="2000" b="1" dirty="0">
                <a:solidFill>
                  <a:prstClr val="black"/>
                </a:solidFill>
                <a:cs typeface="Times New Roman" pitchFamily="18" charset="0"/>
              </a:rPr>
              <a:t>Zakres tematyczny seminarium</a:t>
            </a:r>
          </a:p>
          <a:p>
            <a:r>
              <a:rPr lang="pl-PL" sz="2000" dirty="0"/>
              <a:t>Nowe trendy, koncepcje  i problemy w zarządzaniu.</a:t>
            </a:r>
          </a:p>
          <a:p>
            <a:r>
              <a:rPr lang="pl-PL" sz="2000" dirty="0"/>
              <a:t>Zarządzanie strategiczne i strategie przedsiębiorstw .</a:t>
            </a:r>
          </a:p>
          <a:p>
            <a:r>
              <a:rPr lang="pl-PL" sz="2000" dirty="0"/>
              <a:t>Zarządzanie konkurencyjnością, strategie konkurencji, rodzaje przewagi konkurencyjnej.</a:t>
            </a:r>
          </a:p>
          <a:p>
            <a:r>
              <a:rPr lang="pl-PL" sz="2000" dirty="0"/>
              <a:t>Strategie sukcesu – analiza najlepszych praktyk przedsiębiorstw liderów.</a:t>
            </a:r>
          </a:p>
          <a:p>
            <a:r>
              <a:rPr lang="pl-PL" sz="2000" dirty="0"/>
              <a:t> </a:t>
            </a:r>
          </a:p>
          <a:p>
            <a:r>
              <a:rPr lang="pl-PL" sz="2000" dirty="0"/>
              <a:t>Zarzadzanie własną firmą. </a:t>
            </a:r>
          </a:p>
          <a:p>
            <a:r>
              <a:rPr lang="pl-PL" sz="2000" dirty="0"/>
              <a:t>Zarządzanie przedsiębiorstwem rodzinnym.</a:t>
            </a:r>
          </a:p>
          <a:p>
            <a:r>
              <a:rPr lang="pl-PL" sz="2000" dirty="0"/>
              <a:t>Biznes plan.</a:t>
            </a:r>
          </a:p>
          <a:p>
            <a:r>
              <a:rPr lang="pl-PL" sz="2000" dirty="0"/>
              <a:t> </a:t>
            </a:r>
          </a:p>
          <a:p>
            <a:r>
              <a:rPr lang="pl-PL" sz="2000" dirty="0"/>
              <a:t>Strategiczne zarządzanie zasobami ludzkimi.</a:t>
            </a:r>
          </a:p>
          <a:p>
            <a:r>
              <a:rPr lang="pl-PL" sz="2000" dirty="0"/>
              <a:t>Role, umiejętności i kompetencje menedżerskie.</a:t>
            </a:r>
          </a:p>
          <a:p>
            <a:r>
              <a:rPr lang="pl-PL" sz="2000" dirty="0"/>
              <a:t>Rozwijanie umiejętności i kompetencji przywódcy. </a:t>
            </a:r>
            <a:endParaRPr lang="pl-PL" dirty="0"/>
          </a:p>
          <a:p>
            <a:pPr marL="342900" indent="-39600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1600" dirty="0">
              <a:solidFill>
                <a:prstClr val="black"/>
              </a:solidFill>
            </a:endParaRPr>
          </a:p>
        </p:txBody>
      </p:sp>
      <p:pic>
        <p:nvPicPr>
          <p:cNvPr id="1027" name="Picture 3" descr="D:\Leti\Pulpit\zdjęcia\foto g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7" y="1891569"/>
            <a:ext cx="2880995" cy="247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64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cs typeface="Times New Roman" charset="0"/>
              </a:rPr>
              <a:t>dr Anna Witek-</a:t>
            </a:r>
            <a:r>
              <a:rPr lang="pl-PL" sz="2400" b="1" dirty="0" err="1">
                <a:solidFill>
                  <a:srgbClr val="A4002E"/>
                </a:solidFill>
                <a:cs typeface="Times New Roman" charset="0"/>
              </a:rPr>
              <a:t>Crabb</a:t>
            </a:r>
            <a:endParaRPr lang="pl-PL" sz="2400" b="1" dirty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059832" y="1988840"/>
            <a:ext cx="554461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203848" y="1844824"/>
            <a:ext cx="591621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>
                <a:cs typeface="Times New Roman" pitchFamily="18" charset="0"/>
              </a:rPr>
              <a:t>Zakres tematyczny seminarium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Strategia rozwoju przedsiębiorstw i organizacji non-profit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Zrównoważony rozwój organizacji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Społeczna odpowiedzialność biznesu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Zarządzanie małym i średnim przedsiębiorswem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Zarządzanie organizacją non-profit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Biznes plan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Analiza strategiczna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Przedsiębiorczość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Przywództwo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Zarządzanie ludźmi w organizacji</a:t>
            </a: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pl-PL" dirty="0">
                <a:cs typeface="Times New Roman" pitchFamily="18" charset="0"/>
              </a:rPr>
              <a:t>Strategia marketingowa</a:t>
            </a:r>
          </a:p>
          <a:p>
            <a:pPr marR="0" lvl="0" algn="l" defTabSz="914400" rtl="0" eaLnBrk="1" fontAlgn="auto" latinLnBrk="0" hangingPunct="1">
              <a:buClr>
                <a:srgbClr val="A4002E"/>
              </a:buClr>
              <a:buSzPct val="80000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C643DAB-7E6B-CA4B-885C-CFA607BC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4" y="2420888"/>
            <a:ext cx="2968569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0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cs typeface="Times New Roman" charset="0"/>
              </a:rPr>
              <a:t>dr Przemysław </a:t>
            </a:r>
            <a:r>
              <a:rPr lang="pl-PL" sz="2400" b="1" dirty="0" err="1">
                <a:solidFill>
                  <a:srgbClr val="A4002E"/>
                </a:solidFill>
                <a:cs typeface="Times New Roman" charset="0"/>
              </a:rPr>
              <a:t>Wołczek</a:t>
            </a:r>
            <a:endParaRPr lang="pl-PL" sz="2400" b="1" dirty="0">
              <a:solidFill>
                <a:srgbClr val="A4002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059832" y="1988840"/>
            <a:ext cx="554461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500430" y="2000240"/>
            <a:ext cx="5256418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>
                <a:cs typeface="Times New Roman" pitchFamily="18" charset="0"/>
              </a:rPr>
              <a:t>Zakres tematyczny seminarium</a:t>
            </a:r>
          </a:p>
          <a:p>
            <a:r>
              <a:rPr lang="pl-PL" sz="2000" dirty="0">
                <a:cs typeface="Times New Roman" pitchFamily="18" charset="0"/>
              </a:rPr>
              <a:t>Zarządzanie strategiczne w organizacjach.</a:t>
            </a:r>
          </a:p>
          <a:p>
            <a:r>
              <a:rPr lang="pl-PL" sz="2000" dirty="0">
                <a:cs typeface="Times New Roman" pitchFamily="18" charset="0"/>
              </a:rPr>
              <a:t>Strategie przedsiębiorstw oraz innych organizacji.</a:t>
            </a:r>
          </a:p>
          <a:p>
            <a:r>
              <a:rPr lang="pl-PL" sz="2000" dirty="0">
                <a:cs typeface="Times New Roman" pitchFamily="18" charset="0"/>
              </a:rPr>
              <a:t>Organizacja i jej otoczenie.</a:t>
            </a:r>
          </a:p>
          <a:p>
            <a:r>
              <a:rPr lang="pl-PL" sz="2000" dirty="0">
                <a:cs typeface="Times New Roman" pitchFamily="18" charset="0"/>
              </a:rPr>
              <a:t>Metody zarządzania wykorzystywane w organizacjach.</a:t>
            </a:r>
          </a:p>
          <a:p>
            <a:r>
              <a:rPr lang="pl-PL" sz="2000" dirty="0">
                <a:cs typeface="Times New Roman" pitchFamily="18" charset="0"/>
              </a:rPr>
              <a:t>Kierowanie ludźmi.</a:t>
            </a:r>
          </a:p>
          <a:p>
            <a:r>
              <a:rPr lang="pl-PL" sz="2000" dirty="0">
                <a:cs typeface="Times New Roman" pitchFamily="18" charset="0"/>
              </a:rPr>
              <a:t>Role i umiejętności menedżerskie.</a:t>
            </a:r>
          </a:p>
          <a:p>
            <a:r>
              <a:rPr lang="pl-PL" sz="2000" dirty="0">
                <a:cs typeface="Times New Roman" pitchFamily="18" charset="0"/>
              </a:rPr>
              <a:t>Przywództwo w organizacji.</a:t>
            </a:r>
          </a:p>
          <a:p>
            <a:r>
              <a:rPr lang="pl-PL" sz="2000" dirty="0">
                <a:cs typeface="Times New Roman" pitchFamily="18" charset="0"/>
              </a:rPr>
              <a:t>Współczesne koncepcje zarządzania organizacją.</a:t>
            </a:r>
          </a:p>
          <a:p>
            <a:r>
              <a:rPr lang="pl-PL" sz="2000" dirty="0">
                <a:cs typeface="Times New Roman" pitchFamily="18" charset="0"/>
              </a:rPr>
              <a:t>Kultura organizacji.</a:t>
            </a:r>
          </a:p>
          <a:p>
            <a:r>
              <a:rPr lang="pl-PL" sz="2000" dirty="0">
                <a:cs typeface="Times New Roman" pitchFamily="18" charset="0"/>
              </a:rPr>
              <a:t>Zmiany i zarządzanie zmianami w organizacjach.</a:t>
            </a:r>
          </a:p>
          <a:p>
            <a:r>
              <a:rPr lang="pl-PL" sz="2000" dirty="0">
                <a:cs typeface="Times New Roman" pitchFamily="18" charset="0"/>
              </a:rPr>
              <a:t>Społeczna odpowiedzialność biznesu.</a:t>
            </a:r>
          </a:p>
          <a:p>
            <a:pPr marL="342900" indent="-396000"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16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13D7ED5-7A81-B143-9DA7-06AD6421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8" y="2060848"/>
            <a:ext cx="2975673" cy="3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58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content-b-vie.xx.fbcdn.net/hphotos-ash3/1173687_455847414529991_17448670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1916832"/>
            <a:ext cx="2438400" cy="1619251"/>
          </a:xfrm>
          <a:prstGeom prst="rect">
            <a:avLst/>
          </a:prstGeom>
          <a:noFill/>
        </p:spPr>
      </p:pic>
      <p:pic>
        <p:nvPicPr>
          <p:cNvPr id="3" name="Picture 8" descr="Centrum Kształcenia Ustawiczn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3717032"/>
            <a:ext cx="1143000" cy="762000"/>
          </a:xfrm>
          <a:prstGeom prst="rect">
            <a:avLst/>
          </a:prstGeom>
          <a:noFill/>
        </p:spPr>
      </p:pic>
      <p:pic>
        <p:nvPicPr>
          <p:cNvPr id="4" name="Picture 10" descr="Sala dydaktycz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888" y="3717032"/>
            <a:ext cx="1143000" cy="762000"/>
          </a:xfrm>
          <a:prstGeom prst="rect">
            <a:avLst/>
          </a:prstGeom>
          <a:noFill/>
        </p:spPr>
      </p:pic>
      <p:pic>
        <p:nvPicPr>
          <p:cNvPr id="5" name="Picture 12" descr="Sala konferencyj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4744" y="4653136"/>
            <a:ext cx="1143000" cy="762000"/>
          </a:xfrm>
          <a:prstGeom prst="rect">
            <a:avLst/>
          </a:prstGeom>
          <a:noFill/>
        </p:spPr>
      </p:pic>
      <p:pic>
        <p:nvPicPr>
          <p:cNvPr id="6" name="Picture 14" descr="Sala audytoryj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0888" y="4653136"/>
            <a:ext cx="1143000" cy="762000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499992" y="1844824"/>
            <a:ext cx="3672408" cy="3748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140" normalizeH="0" noProof="0" dirty="0">
                <a:ln>
                  <a:noFill/>
                </a:ln>
                <a:solidFill>
                  <a:srgbClr val="A4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Zapraszamy</a:t>
            </a:r>
          </a:p>
          <a:p>
            <a:pPr>
              <a:spcAft>
                <a:spcPts val="600"/>
              </a:spcAft>
            </a:pPr>
            <a:r>
              <a:rPr lang="pl-PL" sz="2500" b="1" dirty="0"/>
              <a:t>Uniwersytet Ekonomiczny we Wrocławiu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dirty="0"/>
              <a:t>ul. Komandorska 118/120</a:t>
            </a:r>
            <a:br>
              <a:rPr lang="pl-PL" dirty="0"/>
            </a:br>
            <a:r>
              <a:rPr lang="pl-PL" dirty="0"/>
              <a:t>53-345 Wrocław</a:t>
            </a:r>
          </a:p>
          <a:p>
            <a:r>
              <a:rPr lang="pl-PL" dirty="0"/>
              <a:t>tel.: 71 368 01 00</a:t>
            </a:r>
            <a:br>
              <a:rPr lang="pl-PL" dirty="0"/>
            </a:br>
            <a:r>
              <a:rPr lang="pl-PL" dirty="0" err="1"/>
              <a:t>fax</a:t>
            </a:r>
            <a:r>
              <a:rPr lang="pl-PL" dirty="0"/>
              <a:t>: 71 367 27 78</a:t>
            </a:r>
            <a:br>
              <a:rPr lang="pl-PL" dirty="0"/>
            </a:br>
            <a:r>
              <a:rPr lang="pl-PL" dirty="0"/>
              <a:t>e-mail: </a:t>
            </a:r>
            <a:r>
              <a:rPr lang="pl-PL" dirty="0">
                <a:solidFill>
                  <a:srgbClr val="A4002E"/>
                </a:solidFill>
              </a:rPr>
              <a:t>kontakt@ue.wroc.pl  </a:t>
            </a:r>
          </a:p>
          <a:p>
            <a:r>
              <a:rPr lang="pl-PL" dirty="0">
                <a:solidFill>
                  <a:srgbClr val="C00000"/>
                </a:solidFill>
                <a:hlinkClick r:id="rId7"/>
              </a:rPr>
              <a:t>www.ue.wroc.pl/wydzial_ne</a:t>
            </a:r>
            <a:r>
              <a:rPr lang="pl-PL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22220" y="5877272"/>
            <a:ext cx="6470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A4002E"/>
                </a:solidFill>
              </a:rPr>
              <a:t>Studia na WNE to szansa na lepszą pracę i wyższe zarobki!</a:t>
            </a: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160" y="48876"/>
            <a:ext cx="7941568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400" b="1" i="0" u="none" strike="noStrike" kern="120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WYDZIAŁ  NAUK  EKONOMICZNYCH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5301208"/>
            <a:ext cx="1274528" cy="130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04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 idx="4294967295"/>
          </p:nvPr>
        </p:nvSpPr>
        <p:spPr>
          <a:xfrm>
            <a:off x="190500" y="0"/>
            <a:ext cx="8382000" cy="763588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pl-PL" sz="3000" b="1" spc="1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KIERUNEK </a:t>
            </a:r>
            <a:r>
              <a:rPr lang="pl-PL" sz="3000" b="1" spc="12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ZARZĄDZANIE</a:t>
            </a:r>
            <a:endParaRPr kumimoji="0" lang="pl-PL" sz="3000" b="1" dirty="0" smtClean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0243" name="Symbol zastępczy tekstu 4"/>
          <p:cNvSpPr>
            <a:spLocks noGrp="1"/>
          </p:cNvSpPr>
          <p:nvPr>
            <p:ph type="body" sz="quarter" idx="4294967295"/>
          </p:nvPr>
        </p:nvSpPr>
        <p:spPr>
          <a:xfrm>
            <a:off x="3256763" y="1232146"/>
            <a:ext cx="3883046" cy="639762"/>
          </a:xfrm>
        </p:spPr>
        <p:txBody>
          <a:bodyPr anchor="ctr">
            <a:normAutofit/>
          </a:bodyPr>
          <a:lstStyle/>
          <a:p>
            <a:pPr algn="ctr">
              <a:buFont typeface="Arial" charset="0"/>
              <a:buNone/>
            </a:pPr>
            <a:r>
              <a:rPr kumimoji="0" lang="pl-PL" sz="2000" b="1" dirty="0" smtClean="0">
                <a:cs typeface="Times New Roman" charset="0"/>
              </a:rPr>
              <a:t>Zakres tematyczny seminarium</a:t>
            </a:r>
          </a:p>
        </p:txBody>
      </p:sp>
      <p:sp>
        <p:nvSpPr>
          <p:cNvPr id="10244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3476625" y="1687706"/>
            <a:ext cx="5559871" cy="4693621"/>
          </a:xfrm>
        </p:spPr>
        <p:txBody>
          <a:bodyPr>
            <a:noAutofit/>
          </a:bodyPr>
          <a:lstStyle/>
          <a:p>
            <a:pPr marL="273050" indent="-273050" fontAlgn="auto">
              <a:spcBef>
                <a:spcPts val="4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800" dirty="0" smtClean="0"/>
              <a:t>Badania  </a:t>
            </a:r>
            <a:r>
              <a:rPr lang="pl-PL" sz="1800" dirty="0"/>
              <a:t>marketingowe: metody i wykorzystanie w strategii marketingowej przedsiębiorstwa,</a:t>
            </a:r>
          </a:p>
          <a:p>
            <a:pPr marL="273050" indent="-273050" fontAlgn="auto">
              <a:spcBef>
                <a:spcPts val="4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800" dirty="0"/>
              <a:t>Strategie marketingu relacyjnego/partnerskiego  </a:t>
            </a:r>
          </a:p>
          <a:p>
            <a:pPr marL="273050" indent="-273050" fontAlgn="auto">
              <a:spcBef>
                <a:spcPts val="4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800" dirty="0"/>
              <a:t>Marketing 3.0 na współczesnym rynku</a:t>
            </a:r>
          </a:p>
          <a:p>
            <a:pPr marL="273050" indent="-273050" fontAlgn="auto">
              <a:spcBef>
                <a:spcPts val="4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800" dirty="0"/>
              <a:t>Zachowania konsumentów: nowe trendy i uwarunkowania </a:t>
            </a:r>
          </a:p>
          <a:p>
            <a:pPr marL="273050" indent="-273050" fontAlgn="auto">
              <a:spcBef>
                <a:spcPts val="4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800" dirty="0"/>
              <a:t>Konsumenci – prosumenci w kreowaniu innowacji</a:t>
            </a:r>
          </a:p>
          <a:p>
            <a:pPr marL="273050" indent="-273050" fontAlgn="auto">
              <a:spcBef>
                <a:spcPts val="4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800" dirty="0"/>
              <a:t>Komunikacja interaktywna, rola </a:t>
            </a:r>
            <a:r>
              <a:rPr lang="pl-PL" sz="1800" dirty="0" err="1"/>
              <a:t>social</a:t>
            </a:r>
            <a:r>
              <a:rPr lang="pl-PL" sz="1800" dirty="0"/>
              <a:t> media, marketing społecznościowy</a:t>
            </a:r>
          </a:p>
          <a:p>
            <a:pPr marL="273050" indent="-273050" fontAlgn="auto">
              <a:spcBef>
                <a:spcPts val="4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800" dirty="0"/>
              <a:t>Skuteczność marketingu w oddziaływaniu na klientów – pomiar i ocena </a:t>
            </a:r>
          </a:p>
          <a:p>
            <a:pPr marL="273050" indent="-273050" fontAlgn="auto">
              <a:spcBef>
                <a:spcPts val="4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800" dirty="0"/>
              <a:t>Rola public relations  i innych form promocji  w kreowaniu wizerunku firmy</a:t>
            </a:r>
          </a:p>
          <a:p>
            <a:pPr marL="273050" indent="-273050" fontAlgn="auto">
              <a:spcBef>
                <a:spcPts val="4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800" dirty="0"/>
              <a:t>Komunikacja międzykulturowa w organizacjach</a:t>
            </a:r>
          </a:p>
          <a:p>
            <a:pPr marL="273050" indent="-273050" fontAlgn="auto">
              <a:spcBef>
                <a:spcPts val="4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800" dirty="0"/>
              <a:t>Marketing w instytucjach </a:t>
            </a:r>
            <a:r>
              <a:rPr lang="pl-PL" sz="1800" dirty="0" smtClean="0"/>
              <a:t>kultury</a:t>
            </a:r>
            <a:r>
              <a:rPr kumimoji="0" lang="pl-PL" sz="1800" dirty="0" smtClean="0"/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122302" y="977404"/>
            <a:ext cx="75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A4002E"/>
                </a:solidFill>
                <a:latin typeface="+mn-lt"/>
                <a:cs typeface="Times New Roman" charset="0"/>
              </a:rPr>
              <a:t>prof. zw. dr hab. Krystyna Mazurek-Łopacińska</a:t>
            </a:r>
            <a:endParaRPr lang="pl-PL" sz="2400" dirty="0">
              <a:solidFill>
                <a:srgbClr val="A4002E"/>
              </a:solidFill>
              <a:latin typeface="+mn-lt"/>
            </a:endParaRPr>
          </a:p>
        </p:txBody>
      </p:sp>
      <p:pic>
        <p:nvPicPr>
          <p:cNvPr id="7" name="Picture 5" descr="C:\Users\MS\Pictures\DSC06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3719" r="20909"/>
          <a:stretch>
            <a:fillRect/>
          </a:stretch>
        </p:blipFill>
        <p:spPr bwMode="auto">
          <a:xfrm>
            <a:off x="257212" y="1506345"/>
            <a:ext cx="2999551" cy="431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2832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 idx="4294967295"/>
          </p:nvPr>
        </p:nvSpPr>
        <p:spPr>
          <a:xfrm>
            <a:off x="179512" y="64483"/>
            <a:ext cx="8345487" cy="730250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</a:t>
            </a: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kumimoji="0" lang="pl-PL" sz="30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1267" name="Content Placeholder 1" descr="Zdjecie dokumentowe_male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671" r="671"/>
          <a:stretch>
            <a:fillRect/>
          </a:stretch>
        </p:blipFill>
        <p:spPr>
          <a:xfrm>
            <a:off x="467544" y="1911052"/>
            <a:ext cx="2570163" cy="3490912"/>
          </a:xfrm>
        </p:spPr>
      </p:pic>
      <p:sp>
        <p:nvSpPr>
          <p:cNvPr id="11268" name="Symbol zastępczy tekstu 4"/>
          <p:cNvSpPr>
            <a:spLocks noGrp="1"/>
          </p:cNvSpPr>
          <p:nvPr>
            <p:ph type="body" sz="quarter" idx="4294967295"/>
          </p:nvPr>
        </p:nvSpPr>
        <p:spPr>
          <a:xfrm>
            <a:off x="3419872" y="1449387"/>
            <a:ext cx="3525856" cy="503238"/>
          </a:xfrm>
        </p:spPr>
        <p:txBody>
          <a:bodyPr anchor="ctr">
            <a:normAutofit/>
          </a:bodyPr>
          <a:lstStyle/>
          <a:p>
            <a:pPr algn="ctr">
              <a:buFont typeface="Arial" charset="0"/>
              <a:buNone/>
            </a:pPr>
            <a:r>
              <a:rPr kumimoji="0" lang="pl-PL" sz="2000" b="1" dirty="0" smtClean="0">
                <a:ea typeface="ＭＳ Ｐゴシック" pitchFamily="34" charset="-128"/>
              </a:rPr>
              <a:t>Zakres tematyczny seminarium</a:t>
            </a:r>
          </a:p>
        </p:txBody>
      </p:sp>
      <p:sp>
        <p:nvSpPr>
          <p:cNvPr id="11269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3419872" y="1911052"/>
            <a:ext cx="5616624" cy="4212679"/>
          </a:xfrm>
        </p:spPr>
        <p:txBody>
          <a:bodyPr/>
          <a:lstStyle/>
          <a:p>
            <a:pPr marL="273050" indent="-2730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kumimoji="0" lang="pl-PL" sz="1800" dirty="0" smtClean="0"/>
              <a:t>Zachowania podmiotów rynku w teorii i praktyce – badania i skuteczne wywieranie wpływu </a:t>
            </a:r>
            <a:r>
              <a:rPr lang="pl-PL" sz="1800" dirty="0" smtClean="0"/>
              <a:t>na decyzje</a:t>
            </a:r>
            <a:endParaRPr kumimoji="0" lang="pl-PL" sz="1800" dirty="0" smtClean="0"/>
          </a:p>
          <a:p>
            <a:pPr marL="273050" indent="-2730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kumimoji="0" lang="pl-PL" sz="1800" dirty="0" smtClean="0"/>
              <a:t>Segmentacja nabywców - motywacja i różnicowanie strategii obsługi</a:t>
            </a:r>
          </a:p>
          <a:p>
            <a:pPr marL="273050" indent="-2730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kumimoji="0" lang="pl-PL" sz="1800" dirty="0" smtClean="0">
                <a:ea typeface="ＭＳ Ｐゴシック" pitchFamily="34" charset="-128"/>
              </a:rPr>
              <a:t>Zarządzanie </a:t>
            </a:r>
            <a:r>
              <a:rPr lang="pl-PL" sz="1800" dirty="0" smtClean="0">
                <a:ea typeface="ＭＳ Ｐゴシック" pitchFamily="34" charset="-128"/>
              </a:rPr>
              <a:t>zasobami gospodarstw domowych, style życia i decyzje zakupu dóbr i usług</a:t>
            </a:r>
            <a:endParaRPr lang="cs-CZ" sz="1800" dirty="0" smtClean="0">
              <a:ea typeface="ＭＳ Ｐゴシック" pitchFamily="34" charset="-128"/>
            </a:endParaRPr>
          </a:p>
          <a:p>
            <a:pPr marL="273050" indent="-2730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kumimoji="0" lang="pl-PL" sz="1800" dirty="0" smtClean="0">
                <a:ea typeface="ＭＳ Ｐゴシック" pitchFamily="34" charset="-128"/>
              </a:rPr>
              <a:t>Marketing relacji - Budowanie relacji z klientami firmy</a:t>
            </a:r>
            <a:endParaRPr kumimoji="0" lang="cs-CZ" sz="1800" dirty="0" smtClean="0">
              <a:ea typeface="ＭＳ Ｐゴシック" pitchFamily="34" charset="-128"/>
            </a:endParaRPr>
          </a:p>
          <a:p>
            <a:pPr marL="273050" indent="-2730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kumimoji="0" lang="pl-PL" sz="1800" dirty="0" smtClean="0">
                <a:ea typeface="ＭＳ Ｐゴシック" pitchFamily="34" charset="-128"/>
              </a:rPr>
              <a:t>Marketing branżowy</a:t>
            </a:r>
            <a:r>
              <a:rPr kumimoji="0" lang="cs-CZ" sz="1800" dirty="0" smtClean="0">
                <a:ea typeface="ＭＳ Ｐゴシック" pitchFamily="34" charset="-128"/>
              </a:rPr>
              <a:t> - </a:t>
            </a:r>
            <a:r>
              <a:rPr kumimoji="0" lang="pl-PL" sz="1800" dirty="0" smtClean="0">
                <a:ea typeface="ＭＳ Ｐゴシック" pitchFamily="34" charset="-128"/>
              </a:rPr>
              <a:t>marketingowe strategie rozwoju wybranych firm </a:t>
            </a:r>
            <a:r>
              <a:rPr lang="pl-PL" sz="1800" dirty="0" smtClean="0">
                <a:ea typeface="ＭＳ Ｐゴシック" pitchFamily="34" charset="-128"/>
              </a:rPr>
              <a:t>na rynkach krajowych i międzynarodowych</a:t>
            </a:r>
            <a:endParaRPr kumimoji="0" lang="pl-PL" sz="1800" dirty="0" smtClean="0">
              <a:ea typeface="ＭＳ Ｐゴシック" pitchFamily="34" charset="-128"/>
            </a:endParaRPr>
          </a:p>
          <a:p>
            <a:pPr marL="273050" indent="-2730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kumimoji="0" lang="pl-PL" sz="1800" dirty="0" smtClean="0">
                <a:ea typeface="ＭＳ Ｐゴシック" pitchFamily="34" charset="-128"/>
              </a:rPr>
              <a:t>Wprowadzanie na rynek nowych produktów / firm </a:t>
            </a:r>
            <a:endParaRPr kumimoji="0" lang="cs-CZ" sz="1800" dirty="0" smtClean="0">
              <a:ea typeface="ＭＳ Ｐゴシック" pitchFamily="34" charset="-128"/>
            </a:endParaRPr>
          </a:p>
          <a:p>
            <a:pPr marL="273050" indent="-2730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kumimoji="0" lang="pl-PL" sz="1800" dirty="0" smtClean="0">
                <a:ea typeface="ＭＳ Ｐゴシック" pitchFamily="34" charset="-128"/>
              </a:rPr>
              <a:t>Kreowanie wizerunku firmy / marki</a:t>
            </a:r>
            <a:endParaRPr kumimoji="0" lang="cs-CZ" sz="1800" dirty="0" smtClean="0">
              <a:ea typeface="ＭＳ Ｐゴシック" pitchFamily="34" charset="-128"/>
            </a:endParaRPr>
          </a:p>
          <a:p>
            <a:pPr marL="273050" indent="-273050">
              <a:buClr>
                <a:srgbClr val="A4002E"/>
              </a:buClr>
              <a:buFont typeface="Calibri" panose="020F0502020204030204" pitchFamily="34" charset="0"/>
              <a:buChar char="•"/>
            </a:pPr>
            <a:r>
              <a:rPr kumimoji="0" lang="pl-PL" sz="1800" dirty="0" smtClean="0">
                <a:ea typeface="ＭＳ Ｐゴシック" pitchFamily="34" charset="-128"/>
              </a:rPr>
              <a:t>Skuteczność promocji/komunikacji marketingowej </a:t>
            </a:r>
            <a:endParaRPr kumimoji="0" lang="cs-CZ" sz="1800" dirty="0" smtClean="0">
              <a:ea typeface="ＭＳ Ｐゴシック" pitchFamily="34" charset="-12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6821" y="1021835"/>
            <a:ext cx="4654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A4002E"/>
                </a:solidFill>
                <a:latin typeface="+mn-lt"/>
                <a:ea typeface="ＭＳ Ｐゴシック" pitchFamily="34" charset="-128"/>
              </a:rPr>
              <a:t>prof</a:t>
            </a:r>
            <a:r>
              <a:rPr lang="pl-PL" sz="2400" b="1" dirty="0">
                <a:solidFill>
                  <a:srgbClr val="A4002E"/>
                </a:solidFill>
                <a:latin typeface="+mn-lt"/>
                <a:ea typeface="ＭＳ Ｐゴシック" pitchFamily="34" charset="-128"/>
              </a:rPr>
              <a:t>. zw. dr hab. Grażyna </a:t>
            </a:r>
            <a:r>
              <a:rPr lang="pl-PL" sz="2400" b="1" dirty="0" smtClean="0">
                <a:solidFill>
                  <a:srgbClr val="A4002E"/>
                </a:solidFill>
                <a:latin typeface="+mn-lt"/>
                <a:ea typeface="ＭＳ Ｐゴシック" pitchFamily="34" charset="-128"/>
              </a:rPr>
              <a:t>Światowy</a:t>
            </a:r>
            <a:endParaRPr lang="pl-PL" sz="2400" dirty="0">
              <a:solidFill>
                <a:srgbClr val="A400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397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850" y="904875"/>
            <a:ext cx="8362950" cy="436563"/>
          </a:xfrm>
        </p:spPr>
        <p:txBody>
          <a:bodyPr>
            <a:normAutofit lnSpcReduction="10000"/>
          </a:bodyPr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en-US" sz="2400" b="1" dirty="0" smtClean="0">
                <a:solidFill>
                  <a:srgbClr val="A4002E"/>
                </a:solidFill>
              </a:rPr>
              <a:t>dr hab. prof. UE Magdalena Sobocińska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455368" y="1268760"/>
            <a:ext cx="5688632" cy="5184775"/>
          </a:xfrm>
          <a:prstGeom prst="rect">
            <a:avLst/>
          </a:prstGeom>
        </p:spPr>
        <p:txBody>
          <a:bodyPr/>
          <a:lstStyle/>
          <a:p>
            <a:pPr marL="342900" indent="-396000" fontAlgn="auto">
              <a:spcBef>
                <a:spcPts val="0"/>
              </a:spcBef>
              <a:spcAft>
                <a:spcPts val="400"/>
              </a:spcAft>
              <a:buClr>
                <a:srgbClr val="A4002E"/>
              </a:buClr>
              <a:buSzPct val="80000"/>
              <a:defRPr/>
            </a:pPr>
            <a:r>
              <a:rPr lang="pl-PL" sz="2000" b="1" dirty="0">
                <a:latin typeface="+mn-lt"/>
                <a:cs typeface="Times New Roman" pitchFamily="18" charset="0"/>
              </a:rPr>
              <a:t>Zakres tematyczny </a:t>
            </a:r>
            <a:r>
              <a:rPr lang="pl-PL" sz="2000" b="1" dirty="0" smtClean="0">
                <a:latin typeface="+mn-lt"/>
                <a:cs typeface="Times New Roman" pitchFamily="18" charset="0"/>
              </a:rPr>
              <a:t>seminarium</a:t>
            </a:r>
          </a:p>
          <a:p>
            <a:pPr marL="174625" indent="-174625" fontAlgn="auto">
              <a:spcBef>
                <a:spcPts val="1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latin typeface="+mn-lt"/>
              </a:rPr>
              <a:t>Zastosowanie Internetu w marketingu; Komunikacja marketingowa w Internecie; Wykorzystanie blogów i wirtualnych społeczności w marketingu</a:t>
            </a:r>
          </a:p>
          <a:p>
            <a:pPr marL="174625" indent="-174625" fontAlgn="auto">
              <a:spcBef>
                <a:spcPts val="1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latin typeface="+mn-lt"/>
              </a:rPr>
              <a:t>Komunikacja marketingowa przedsiębiorstwa z podmiotami otoczenia rynkowego</a:t>
            </a:r>
          </a:p>
          <a:p>
            <a:pPr marL="174625" indent="-174625" fontAlgn="auto">
              <a:spcBef>
                <a:spcPts val="1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latin typeface="+mn-lt"/>
              </a:rPr>
              <a:t>Wykorzystanie badań marketingowych w zarządzaniu przedsiębiorstwem </a:t>
            </a:r>
          </a:p>
          <a:p>
            <a:pPr marL="174625" indent="-174625" fontAlgn="auto">
              <a:spcBef>
                <a:spcPts val="1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latin typeface="+mn-lt"/>
              </a:rPr>
              <a:t>Nowe tendencje rozwoju konsumpcji a działania marketingowe przedsiębiorstw </a:t>
            </a:r>
          </a:p>
          <a:p>
            <a:pPr marL="174625" indent="-174625" fontAlgn="auto">
              <a:spcBef>
                <a:spcPts val="1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latin typeface="+mn-lt"/>
              </a:rPr>
              <a:t>Funkcjonowanie rynku dóbr i usług kultury</a:t>
            </a:r>
          </a:p>
          <a:p>
            <a:pPr marL="174625" indent="-174625" fontAlgn="auto">
              <a:spcBef>
                <a:spcPts val="1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latin typeface="+mn-lt"/>
              </a:rPr>
              <a:t>Marketing na rynku mediów</a:t>
            </a:r>
          </a:p>
          <a:p>
            <a:pPr marL="174625" indent="-174625" fontAlgn="auto">
              <a:spcBef>
                <a:spcPts val="1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latin typeface="+mn-lt"/>
              </a:rPr>
              <a:t>Zarządzanie designem </a:t>
            </a:r>
          </a:p>
          <a:p>
            <a:pPr marL="174625" indent="-174625" fontAlgn="auto">
              <a:spcBef>
                <a:spcPts val="1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latin typeface="+mn-lt"/>
              </a:rPr>
              <a:t>Znaczenie kultury i sportu w kreowaniu wizerunku miasta, państwa, regionu</a:t>
            </a:r>
          </a:p>
          <a:p>
            <a:pPr marL="174625" indent="-174625" fontAlgn="auto">
              <a:spcBef>
                <a:spcPts val="10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latin typeface="+mn-lt"/>
              </a:rPr>
              <a:t>Marketing produktów ekologicznych</a:t>
            </a:r>
          </a:p>
          <a:p>
            <a:pPr marL="342900" indent="-396000" fontAlgn="auto">
              <a:spcBef>
                <a:spcPts val="0"/>
              </a:spcBef>
              <a:spcAft>
                <a:spcPts val="400"/>
              </a:spcAft>
              <a:buClr>
                <a:srgbClr val="A4002E"/>
              </a:buClr>
              <a:buSzPct val="80000"/>
              <a:defRPr/>
            </a:pPr>
            <a:endParaRPr lang="pl-PL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6" name="Obraz 6" descr="sobocińskamagdal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6828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6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 idx="4294967295"/>
          </p:nvPr>
        </p:nvSpPr>
        <p:spPr>
          <a:xfrm>
            <a:off x="251520" y="97521"/>
            <a:ext cx="8345487" cy="730250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</a:t>
            </a: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kumimoji="0" lang="pl-PL" sz="30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268" name="Symbol zastępczy tekstu 4"/>
          <p:cNvSpPr>
            <a:spLocks noGrp="1"/>
          </p:cNvSpPr>
          <p:nvPr>
            <p:ph type="body" sz="quarter" idx="4294967295"/>
          </p:nvPr>
        </p:nvSpPr>
        <p:spPr>
          <a:xfrm>
            <a:off x="3239852" y="1402831"/>
            <a:ext cx="3714776" cy="454533"/>
          </a:xfrm>
        </p:spPr>
        <p:txBody>
          <a:bodyPr anchor="ctr">
            <a:normAutofit/>
          </a:bodyPr>
          <a:lstStyle/>
          <a:p>
            <a:pPr algn="ctr">
              <a:buFont typeface="Arial" charset="0"/>
              <a:buNone/>
            </a:pPr>
            <a:r>
              <a:rPr kumimoji="0" lang="pl-PL" sz="2000" b="1" dirty="0" smtClean="0">
                <a:ea typeface="ＭＳ Ｐゴシック" pitchFamily="34" charset="-128"/>
              </a:rPr>
              <a:t>Zakres tematyczny seminarium</a:t>
            </a:r>
          </a:p>
        </p:txBody>
      </p:sp>
      <p:sp>
        <p:nvSpPr>
          <p:cNvPr id="11269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3347864" y="1551464"/>
            <a:ext cx="5580620" cy="4901872"/>
          </a:xfrm>
        </p:spPr>
        <p:txBody>
          <a:bodyPr>
            <a:normAutofit fontScale="92500" lnSpcReduction="20000"/>
          </a:bodyPr>
          <a:lstStyle/>
          <a:p>
            <a:pPr marL="174625" indent="-174625">
              <a:buNone/>
            </a:pPr>
            <a:endParaRPr lang="pl-PL" sz="1800" dirty="0" smtClean="0"/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Kształtowanie strategii marketingowej firmy, instytucji, organizacji non profit</a:t>
            </a:r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Badania rynkowe i marketingowe i ich wykorzystanie w procesie zarządzania przedsiębiorstwem</a:t>
            </a:r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Zarządzanie produktem, asortymentem, marką</a:t>
            </a:r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Zarządzanie dystrybucją, procesem sprzedaży, sprzedawcami</a:t>
            </a:r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Nowoczesne techniki sprzedaży</a:t>
            </a:r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Strategie cenowe</a:t>
            </a:r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Komunikacja marketingowa</a:t>
            </a:r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Komunikacja korporacyjna i public relations. Kreowanie wizerunku przedsiębiorstwa i organizacji</a:t>
            </a:r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Marketing terytorialny. Kreowanie wizerunku kraju, regionu, miasta</a:t>
            </a:r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Marketing internetowy</a:t>
            </a:r>
          </a:p>
          <a:p>
            <a:pPr fontAlgn="auto"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•"/>
              <a:defRPr/>
            </a:pPr>
            <a:r>
              <a:rPr lang="pl-PL" sz="1900" dirty="0">
                <a:cs typeface="Times New Roman" charset="0"/>
              </a:rPr>
              <a:t>Zarządzanie relacjami z klientem. Zachowania nabywców. Procesy zakupowe na różnych </a:t>
            </a:r>
            <a:r>
              <a:rPr lang="pl-PL" sz="1900" dirty="0" smtClean="0">
                <a:cs typeface="Times New Roman" charset="0"/>
              </a:rPr>
              <a:t>rynkach</a:t>
            </a:r>
            <a:endParaRPr lang="pl-PL" sz="1900" dirty="0">
              <a:cs typeface="Times New Roman" charset="0"/>
            </a:endParaRPr>
          </a:p>
        </p:txBody>
      </p:sp>
      <p:pic>
        <p:nvPicPr>
          <p:cNvPr id="6" name="Picture 6" descr="C:\Users\Paweł\Desktop\Zdjęcia\606\IMG_8826 k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519" y="1840757"/>
            <a:ext cx="2327275" cy="3490913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57158" y="976697"/>
            <a:ext cx="4790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A4002E"/>
                </a:solidFill>
                <a:latin typeface="+mn-lt"/>
                <a:ea typeface="ＭＳ Ｐゴシック" pitchFamily="34" charset="-128"/>
              </a:rPr>
              <a:t>dr </a:t>
            </a:r>
            <a:r>
              <a:rPr lang="pl-PL" sz="2400" b="1" dirty="0">
                <a:solidFill>
                  <a:srgbClr val="A4002E"/>
                </a:solidFill>
                <a:latin typeface="+mn-lt"/>
                <a:ea typeface="ＭＳ Ｐゴシック" pitchFamily="34" charset="-128"/>
              </a:rPr>
              <a:t>hab. </a:t>
            </a:r>
            <a:r>
              <a:rPr lang="pl-PL" sz="2400" b="1" dirty="0" smtClean="0">
                <a:solidFill>
                  <a:srgbClr val="A4002E"/>
                </a:solidFill>
                <a:latin typeface="+mn-lt"/>
                <a:ea typeface="ＭＳ Ｐゴシック" pitchFamily="34" charset="-128"/>
              </a:rPr>
              <a:t>prof. UE Paweł </a:t>
            </a:r>
            <a:r>
              <a:rPr lang="pl-PL" sz="2400" b="1" dirty="0" err="1">
                <a:solidFill>
                  <a:srgbClr val="A4002E"/>
                </a:solidFill>
                <a:latin typeface="+mn-lt"/>
                <a:ea typeface="ＭＳ Ｐゴシック" pitchFamily="34" charset="-128"/>
              </a:rPr>
              <a:t>Waniowski</a:t>
            </a:r>
            <a:endParaRPr lang="pl-PL" sz="2400" dirty="0">
              <a:solidFill>
                <a:srgbClr val="A400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4695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 idx="4294967295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solidFill>
                  <a:srgbClr val="A4002E"/>
                </a:solidFill>
                <a:cs typeface="Times New Roman" pitchFamily="18" charset="0"/>
              </a:rPr>
              <a:t>Katedra Ekonomiki i Organizacji Przedsiębiorstwa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611560" y="1586341"/>
            <a:ext cx="8208912" cy="5301208"/>
          </a:xfrm>
        </p:spPr>
        <p:txBody>
          <a:bodyPr>
            <a:normAutofit fontScale="92500" lnSpcReduction="10000"/>
          </a:bodyPr>
          <a:lstStyle/>
          <a:p>
            <a:pPr marL="1527175" indent="-273050">
              <a:buFont typeface="Arial" charset="0"/>
              <a:buNone/>
              <a:defRPr/>
            </a:pPr>
            <a:r>
              <a:rPr lang="pl-PL" sz="2400" u="sng" dirty="0" smtClean="0">
                <a:latin typeface="+mj-lt"/>
                <a:cs typeface="Times New Roman" charset="0"/>
              </a:rPr>
              <a:t>Lista proponowanych promotorów prac dyplomowych</a:t>
            </a:r>
            <a:endParaRPr lang="pl-PL" u="sng" dirty="0" smtClean="0">
              <a:latin typeface="+mj-lt"/>
              <a:cs typeface="Times New Roman" charset="0"/>
            </a:endParaRPr>
          </a:p>
          <a:p>
            <a:pPr marL="1439863" indent="-185738">
              <a:spcBef>
                <a:spcPts val="1200"/>
              </a:spcBef>
              <a:buClr>
                <a:srgbClr val="A4002E"/>
              </a:buClr>
              <a:defRPr/>
            </a:pPr>
            <a:r>
              <a:rPr lang="pl-PL" sz="2400" dirty="0" smtClean="0">
                <a:cs typeface="Times New Roman" charset="0"/>
              </a:rPr>
              <a:t>prof. dr hab. Jan Lichtarski</a:t>
            </a: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 smtClean="0">
                <a:cs typeface="Times New Roman" charset="0"/>
              </a:rPr>
              <a:t>prof. dr hab. Czesław Zając</a:t>
            </a: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>
                <a:cs typeface="Times New Roman" charset="0"/>
              </a:rPr>
              <a:t>dr </a:t>
            </a:r>
            <a:r>
              <a:rPr lang="pl-PL" sz="2400" dirty="0" smtClean="0">
                <a:cs typeface="Times New Roman" charset="0"/>
              </a:rPr>
              <a:t>hab. prof. UE Wojciech </a:t>
            </a:r>
            <a:r>
              <a:rPr lang="pl-PL" sz="2400" dirty="0" err="1" smtClean="0">
                <a:cs typeface="Times New Roman" charset="0"/>
              </a:rPr>
              <a:t>Misiński</a:t>
            </a:r>
            <a:endParaRPr lang="pl-PL" sz="2400" dirty="0" smtClean="0">
              <a:cs typeface="Times New Roman" charset="0"/>
            </a:endParaRP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 smtClean="0">
                <a:cs typeface="Times New Roman" charset="0"/>
              </a:rPr>
              <a:t>dr hab. prof. UE Mirosław Moroz</a:t>
            </a: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>
                <a:cs typeface="Times New Roman" charset="0"/>
              </a:rPr>
              <a:t>dr hab. </a:t>
            </a:r>
            <a:r>
              <a:rPr lang="pl-PL" sz="2400" dirty="0" smtClean="0">
                <a:cs typeface="Times New Roman" charset="0"/>
              </a:rPr>
              <a:t>prof. UE Dorota </a:t>
            </a:r>
            <a:r>
              <a:rPr lang="pl-PL" sz="2400" dirty="0" err="1" smtClean="0">
                <a:cs typeface="Times New Roman" charset="0"/>
              </a:rPr>
              <a:t>Teneta</a:t>
            </a:r>
            <a:r>
              <a:rPr lang="pl-PL" sz="2400" dirty="0" smtClean="0">
                <a:cs typeface="Times New Roman" charset="0"/>
              </a:rPr>
              <a:t>-Skwiercz</a:t>
            </a: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 smtClean="0">
                <a:cs typeface="Times New Roman" charset="0"/>
              </a:rPr>
              <a:t>dr hab. inż. prof. UE Dominika Bąk-Grabowska </a:t>
            </a: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>
                <a:cs typeface="Times New Roman" charset="0"/>
              </a:rPr>
              <a:t>d</a:t>
            </a:r>
            <a:r>
              <a:rPr lang="pl-PL" sz="2400" dirty="0" smtClean="0">
                <a:cs typeface="Times New Roman" charset="0"/>
              </a:rPr>
              <a:t>r hab</a:t>
            </a:r>
            <a:r>
              <a:rPr lang="pl-PL" sz="2400" dirty="0">
                <a:cs typeface="Times New Roman" charset="0"/>
              </a:rPr>
              <a:t>. Piotr </a:t>
            </a:r>
            <a:r>
              <a:rPr lang="pl-PL" sz="2400" dirty="0" smtClean="0">
                <a:cs typeface="Times New Roman" charset="0"/>
              </a:rPr>
              <a:t>Szymański</a:t>
            </a: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 smtClean="0">
                <a:cs typeface="Times New Roman" charset="0"/>
              </a:rPr>
              <a:t>dr Renata </a:t>
            </a:r>
            <a:r>
              <a:rPr lang="pl-PL" sz="2400" dirty="0" err="1" smtClean="0">
                <a:cs typeface="Times New Roman" charset="0"/>
              </a:rPr>
              <a:t>Brajer</a:t>
            </a:r>
            <a:r>
              <a:rPr lang="pl-PL" sz="2400" dirty="0" smtClean="0">
                <a:cs typeface="Times New Roman" charset="0"/>
              </a:rPr>
              <a:t>-Marczak</a:t>
            </a: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>
                <a:cs typeface="Times New Roman" charset="0"/>
              </a:rPr>
              <a:t>d</a:t>
            </a:r>
            <a:r>
              <a:rPr lang="pl-PL" sz="2400" dirty="0" smtClean="0">
                <a:cs typeface="Times New Roman" charset="0"/>
              </a:rPr>
              <a:t>r Katarzyna Grzesik</a:t>
            </a: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>
                <a:cs typeface="Times New Roman" charset="0"/>
              </a:rPr>
              <a:t>d</a:t>
            </a:r>
            <a:r>
              <a:rPr lang="pl-PL" sz="2400" dirty="0" smtClean="0">
                <a:cs typeface="Times New Roman" charset="0"/>
              </a:rPr>
              <a:t>r Monika Kwiecińska</a:t>
            </a: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 smtClean="0">
                <a:cs typeface="Times New Roman" charset="0"/>
              </a:rPr>
              <a:t>dr Anna Marciszewska</a:t>
            </a:r>
          </a:p>
          <a:p>
            <a:pPr marL="1439863" indent="-185738">
              <a:buClr>
                <a:srgbClr val="A4002E"/>
              </a:buClr>
              <a:defRPr/>
            </a:pPr>
            <a:r>
              <a:rPr lang="pl-PL" sz="2400" dirty="0" smtClean="0">
                <a:cs typeface="Times New Roman" charset="0"/>
              </a:rPr>
              <a:t>dr Małgorzata Trenkner</a:t>
            </a:r>
          </a:p>
          <a:p>
            <a:pPr marL="1254125" indent="0">
              <a:buClr>
                <a:srgbClr val="A4002E"/>
              </a:buClr>
              <a:buNone/>
              <a:defRPr/>
            </a:pPr>
            <a:endParaRPr lang="pl-PL" sz="2400" dirty="0" smtClean="0">
              <a:cs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 smtClean="0"/>
          </a:p>
          <a:p>
            <a:pPr marL="0" indent="0">
              <a:buFont typeface="Arial" charset="0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285750" y="188640"/>
            <a:ext cx="6266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4560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ZARZĄDZANIE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4294967295"/>
          </p:nvPr>
        </p:nvSpPr>
        <p:spPr>
          <a:xfrm>
            <a:off x="250825" y="1033463"/>
            <a:ext cx="3540125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smtClean="0">
                <a:solidFill>
                  <a:srgbClr val="A4002E"/>
                </a:solidFill>
              </a:rPr>
              <a:t>prof. dr hab. Jan Lichtarski</a:t>
            </a:r>
          </a:p>
        </p:txBody>
      </p:sp>
      <p:sp>
        <p:nvSpPr>
          <p:cNvPr id="6148" name="Symbol zastępczy zawartości 2"/>
          <p:cNvSpPr txBox="1">
            <a:spLocks/>
          </p:cNvSpPr>
          <p:nvPr/>
        </p:nvSpPr>
        <p:spPr bwMode="auto">
          <a:xfrm>
            <a:off x="3895725" y="1322388"/>
            <a:ext cx="51435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9528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sz="2000" b="1" dirty="0">
                <a:cs typeface="Times New Roman" pitchFamily="18" charset="0"/>
              </a:rPr>
              <a:t>Zakres tematyczny seminarium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 Zarządzanie zasobami ludzkimi (personelem)</a:t>
            </a: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 Zarządzanie zasobami materialnymi  i intelektualnymi w  przedsiębiorstwie</a:t>
            </a: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 Zarządzanie projektami i procesami</a:t>
            </a: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 Zarządzanie funkcjami organicznymi w przedsiębiorstwie (zaopatrzenie, </a:t>
            </a:r>
            <a:r>
              <a:rPr lang="pl-PL" sz="1600" dirty="0" err="1">
                <a:latin typeface="+mn-lt"/>
                <a:cs typeface="Times New Roman" pitchFamily="18" charset="0"/>
              </a:rPr>
              <a:t>B+R</a:t>
            </a:r>
            <a:r>
              <a:rPr lang="pl-PL" sz="1600" dirty="0">
                <a:latin typeface="+mn-lt"/>
                <a:cs typeface="Times New Roman" pitchFamily="18" charset="0"/>
              </a:rPr>
              <a:t>, produkcja, sprzedaż, itp.)</a:t>
            </a: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 Badanie i usprawnianie organizacji przedsiębiorstwa</a:t>
            </a: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 Koncepcje i  instrumenty współczesnego zarządzania (TQM, ISO 90001, SIX Sigma, Zarządzanie wiedzą, marketing, ZZL, logistyka, controlling itd.)-wdrażanie i stosowanie</a:t>
            </a: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Wdrażanie i rozwój koncepcji i narzędzi </a:t>
            </a:r>
            <a:r>
              <a:rPr lang="pl-PL" sz="1600" dirty="0" err="1">
                <a:latin typeface="+mn-lt"/>
                <a:cs typeface="Times New Roman" pitchFamily="18" charset="0"/>
              </a:rPr>
              <a:t>t</a:t>
            </a:r>
            <a:r>
              <a:rPr lang="pl-PL" sz="1600" i="1" dirty="0" err="1">
                <a:latin typeface="+mn-lt"/>
                <a:cs typeface="Times New Roman" pitchFamily="18" charset="0"/>
              </a:rPr>
              <a:t>Lean</a:t>
            </a:r>
            <a:r>
              <a:rPr lang="pl-PL" sz="1600" i="1" dirty="0">
                <a:latin typeface="+mn-lt"/>
                <a:cs typeface="Times New Roman" pitchFamily="18" charset="0"/>
              </a:rPr>
              <a:t> Management </a:t>
            </a:r>
            <a:r>
              <a:rPr lang="pl-PL" sz="1600" dirty="0">
                <a:latin typeface="+mn-lt"/>
                <a:cs typeface="Times New Roman" pitchFamily="18" charset="0"/>
              </a:rPr>
              <a:t>(5S, definiowanie </a:t>
            </a:r>
            <a:r>
              <a:rPr lang="pl-PL" sz="1600" dirty="0" err="1">
                <a:latin typeface="+mn-lt"/>
                <a:cs typeface="Times New Roman" pitchFamily="18" charset="0"/>
              </a:rPr>
              <a:t>Mudy</a:t>
            </a:r>
            <a:r>
              <a:rPr lang="pl-PL" sz="1600" dirty="0">
                <a:latin typeface="+mn-lt"/>
                <a:cs typeface="Times New Roman" pitchFamily="18" charset="0"/>
              </a:rPr>
              <a:t>, </a:t>
            </a:r>
            <a:r>
              <a:rPr lang="pl-PL" sz="1600" dirty="0" err="1">
                <a:latin typeface="+mn-lt"/>
                <a:cs typeface="Times New Roman" pitchFamily="18" charset="0"/>
              </a:rPr>
              <a:t>Poka</a:t>
            </a:r>
            <a:r>
              <a:rPr lang="pl-PL" sz="1600" dirty="0">
                <a:latin typeface="+mn-lt"/>
                <a:cs typeface="Times New Roman" pitchFamily="18" charset="0"/>
              </a:rPr>
              <a:t> </a:t>
            </a:r>
            <a:r>
              <a:rPr lang="pl-PL" sz="1600" dirty="0" err="1">
                <a:latin typeface="+mn-lt"/>
                <a:cs typeface="Times New Roman" pitchFamily="18" charset="0"/>
              </a:rPr>
              <a:t>Yoke</a:t>
            </a:r>
            <a:r>
              <a:rPr lang="pl-PL" sz="1600" dirty="0">
                <a:latin typeface="+mn-lt"/>
                <a:cs typeface="Times New Roman" pitchFamily="18" charset="0"/>
              </a:rPr>
              <a:t>, SMED, VSM, TPM itd.)</a:t>
            </a: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 Społeczne aspekty Lean Management</a:t>
            </a: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 Badanie i doskonalenie architektury systemu zarządzania (problem współistnienia koncepcji i metod zarządzania przedsiębiorstwem)</a:t>
            </a:r>
          </a:p>
          <a:p>
            <a:pPr marL="342900" indent="-39528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9528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9528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42900" indent="-39528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endParaRPr lang="pl-PL" dirty="0">
              <a:cs typeface="Times New Roman" pitchFamily="18" charset="0"/>
            </a:endParaRPr>
          </a:p>
          <a:p>
            <a:pPr marL="342900" indent="-39528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dirty="0"/>
          </a:p>
        </p:txBody>
      </p:sp>
      <p:sp>
        <p:nvSpPr>
          <p:cNvPr id="8197" name="pole tekstowe 4"/>
          <p:cNvSpPr txBox="1">
            <a:spLocks noChangeArrowheads="1"/>
          </p:cNvSpPr>
          <p:nvPr/>
        </p:nvSpPr>
        <p:spPr bwMode="auto">
          <a:xfrm>
            <a:off x="1258888" y="26368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/>
              <a:t>Zdjęcie </a:t>
            </a:r>
          </a:p>
        </p:txBody>
      </p:sp>
      <p:pic>
        <p:nvPicPr>
          <p:cNvPr id="8198" name="Picture 7" descr="C:\Users\User\Desktop\Aparat zawartość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14563"/>
            <a:ext cx="26638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6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2305</Words>
  <Application>Microsoft Office PowerPoint</Application>
  <PresentationFormat>Pokaz na ekranie (4:3)</PresentationFormat>
  <Paragraphs>466</Paragraphs>
  <Slides>39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Helvetica</vt:lpstr>
      <vt:lpstr>Times New Roman</vt:lpstr>
      <vt:lpstr>Wingdings</vt:lpstr>
      <vt:lpstr>Motyw pakietu Office</vt:lpstr>
      <vt:lpstr>Prezentacja programu PowerPoint</vt:lpstr>
      <vt:lpstr>Prezentacja programu PowerPoint</vt:lpstr>
      <vt:lpstr>  Katedra Badań Marketingowych</vt:lpstr>
      <vt:lpstr>KIERUNEK ZARZĄDZANIE</vt:lpstr>
      <vt:lpstr>KIERUNEK ZARZĄDZANIE</vt:lpstr>
      <vt:lpstr>KIERUNEK ZARZĄDZANIE</vt:lpstr>
      <vt:lpstr>KIERUNEK ZARZĄDZANIE</vt:lpstr>
      <vt:lpstr> Katedra Ekonomiki i Organizacji Przedsiębiorstwa</vt:lpstr>
      <vt:lpstr>KIERUNEK ZARZĄDZANIE</vt:lpstr>
      <vt:lpstr>Prezentacja programu PowerPoint</vt:lpstr>
      <vt:lpstr>Prezentacja programu PowerPoint</vt:lpstr>
      <vt:lpstr>KIERUNEK ZARZĄDZANIE</vt:lpstr>
      <vt:lpstr>KIERUNEK ZARZĄDZANIE</vt:lpstr>
      <vt:lpstr>KIERUNEK ZARZĄDZANIE</vt:lpstr>
      <vt:lpstr>Prezentacja programu PowerPoint</vt:lpstr>
      <vt:lpstr>KIERUNEK ZARZĄDZANIE</vt:lpstr>
      <vt:lpstr>KIERUNEK ZARZĄDZANIE</vt:lpstr>
      <vt:lpstr>KIERUNEK ZARZĄDZANIE</vt:lpstr>
      <vt:lpstr>KIERUNEK ZARZĄDZANIE</vt:lpstr>
      <vt:lpstr>Prezentacja programu PowerPoint</vt:lpstr>
      <vt:lpstr>  Katedra Podstaw Marketingu</vt:lpstr>
      <vt:lpstr>KIERUNEK ZARZĄDZANIE</vt:lpstr>
      <vt:lpstr>KIERUNEK ZARZĄDZANIE</vt:lpstr>
      <vt:lpstr>KIERUNEK ZARZĄDZANIE</vt:lpstr>
      <vt:lpstr>  Katedra Socjologii i Polityki Społecznej</vt:lpstr>
      <vt:lpstr>KIERUNEK ZARZĄDZANIE</vt:lpstr>
      <vt:lpstr>KIERUNEK ZARZĄDZANIE</vt:lpstr>
      <vt:lpstr>KIERUNEK ZARZĄDZANIE</vt:lpstr>
      <vt:lpstr>KIERUNEK ZARZĄDZANIE</vt:lpstr>
      <vt:lpstr>  Katedra Zarządzania Strategicznego</vt:lpstr>
      <vt:lpstr>KIERUNEK ZARZĄDZANIE</vt:lpstr>
      <vt:lpstr>KIERUNEK ZARZĄDZANIE</vt:lpstr>
      <vt:lpstr>KIERUNEK ZARZĄDZANIE</vt:lpstr>
      <vt:lpstr>KIERUNEK ZARZĄDZANIE</vt:lpstr>
      <vt:lpstr>Prezentacja programu PowerPoint</vt:lpstr>
      <vt:lpstr>KIERUNEK ZARZĄDZANIE</vt:lpstr>
      <vt:lpstr>KIERUNEK ZARZĄDZANIE</vt:lpstr>
      <vt:lpstr>KIERUNEK ZARZĄDZANIE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</dc:creator>
  <cp:lastModifiedBy>Sala 1A</cp:lastModifiedBy>
  <cp:revision>441</cp:revision>
  <cp:lastPrinted>2018-04-17T09:25:00Z</cp:lastPrinted>
  <dcterms:created xsi:type="dcterms:W3CDTF">2013-10-17T17:02:12Z</dcterms:created>
  <dcterms:modified xsi:type="dcterms:W3CDTF">2018-04-17T09:56:03Z</dcterms:modified>
</cp:coreProperties>
</file>