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81" r:id="rId2"/>
    <p:sldId id="345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256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353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413" r:id="rId30"/>
    <p:sldId id="490" r:id="rId31"/>
    <p:sldId id="491" r:id="rId32"/>
    <p:sldId id="492" r:id="rId33"/>
    <p:sldId id="493" r:id="rId34"/>
    <p:sldId id="494" r:id="rId35"/>
    <p:sldId id="459" r:id="rId36"/>
    <p:sldId id="496" r:id="rId37"/>
    <p:sldId id="295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312" r:id="rId47"/>
    <p:sldId id="398" r:id="rId48"/>
    <p:sldId id="399" r:id="rId49"/>
    <p:sldId id="400" r:id="rId50"/>
    <p:sldId id="401" r:id="rId51"/>
    <p:sldId id="511" r:id="rId52"/>
    <p:sldId id="403" r:id="rId53"/>
    <p:sldId id="404" r:id="rId54"/>
    <p:sldId id="500" r:id="rId55"/>
    <p:sldId id="527" r:id="rId56"/>
    <p:sldId id="528" r:id="rId57"/>
    <p:sldId id="529" r:id="rId58"/>
    <p:sldId id="530" r:id="rId59"/>
    <p:sldId id="531" r:id="rId60"/>
    <p:sldId id="532" r:id="rId61"/>
    <p:sldId id="533" r:id="rId62"/>
    <p:sldId id="534" r:id="rId63"/>
    <p:sldId id="274" r:id="rId64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2E"/>
    <a:srgbClr val="33CC33"/>
    <a:srgbClr val="DDDDDD"/>
    <a:srgbClr val="5C607A"/>
    <a:srgbClr val="008B2B"/>
    <a:srgbClr val="0C4686"/>
    <a:srgbClr val="EDBE1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F2A97C-7B04-4AE7-BF1E-8C0F5875B320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1C5E47-B87D-48B0-AF1A-F176970BBB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83873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EDBCD-3FE3-41CB-A56B-79461C6F319D}" type="slidenum">
              <a:rPr lang="pl-PL" altLang="pl-P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9"/>
          <p:cNvSpPr>
            <a:spLocks noChangeArrowheads="1"/>
          </p:cNvSpPr>
          <p:nvPr userDrawn="1"/>
        </p:nvSpPr>
        <p:spPr bwMode="auto">
          <a:xfrm>
            <a:off x="4954588" y="1439863"/>
            <a:ext cx="418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200" b="1">
                <a:solidFill>
                  <a:srgbClr val="A4002E"/>
                </a:solidFill>
                <a:latin typeface="Calibri" panose="020F0502020204030204" pitchFamily="34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386659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E6CC-BFDB-4226-9568-195B74D34B00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3755-FEE9-49BF-BAD6-AD73B6AA47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738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A96B-EEB6-4E51-AC79-B7BC533701B9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2734-B626-4FA4-A101-38936FAB53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922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9"/>
          <p:cNvSpPr>
            <a:spLocks noChangeArrowheads="1"/>
          </p:cNvSpPr>
          <p:nvPr userDrawn="1"/>
        </p:nvSpPr>
        <p:spPr bwMode="auto">
          <a:xfrm>
            <a:off x="4954588" y="1439863"/>
            <a:ext cx="418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200" b="1">
                <a:solidFill>
                  <a:srgbClr val="A4002E"/>
                </a:solidFill>
                <a:latin typeface="Calibri" panose="020F0502020204030204" pitchFamily="34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8868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9"/>
          <p:cNvSpPr>
            <a:spLocks noChangeArrowheads="1"/>
          </p:cNvSpPr>
          <p:nvPr userDrawn="1"/>
        </p:nvSpPr>
        <p:spPr bwMode="auto">
          <a:xfrm>
            <a:off x="5664200" y="6481763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b="1">
                <a:solidFill>
                  <a:srgbClr val="A4002E"/>
                </a:solidFill>
                <a:latin typeface="Calibri" panose="020F0502020204030204" pitchFamily="34" charset="0"/>
              </a:rPr>
              <a:t>WYDZIAŁ NAUK EKONOMICZNYCH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11"/>
          <p:cNvSpPr>
            <a:spLocks noChangeArrowheads="1"/>
          </p:cNvSpPr>
          <p:nvPr userDrawn="1"/>
        </p:nvSpPr>
        <p:spPr bwMode="auto">
          <a:xfrm>
            <a:off x="31750" y="6480175"/>
            <a:ext cx="4100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>
                <a:solidFill>
                  <a:srgbClr val="A4002E"/>
                </a:solidFill>
                <a:latin typeface="Calibri" panose="020F0502020204030204" pitchFamily="34" charset="0"/>
              </a:rPr>
              <a:t>Studia II stopnia stacjonarne i niestacjonarne</a:t>
            </a:r>
          </a:p>
        </p:txBody>
      </p:sp>
    </p:spTree>
    <p:extLst>
      <p:ext uri="{BB962C8B-B14F-4D97-AF65-F5344CB8AC3E}">
        <p14:creationId xmlns:p14="http://schemas.microsoft.com/office/powerpoint/2010/main" val="13014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9"/>
          <p:cNvSpPr>
            <a:spLocks noChangeArrowheads="1"/>
          </p:cNvSpPr>
          <p:nvPr userDrawn="1"/>
        </p:nvSpPr>
        <p:spPr bwMode="auto">
          <a:xfrm>
            <a:off x="5664200" y="6481763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b="1">
                <a:solidFill>
                  <a:srgbClr val="A4002E"/>
                </a:solidFill>
                <a:latin typeface="Calibri" panose="020F0502020204030204" pitchFamily="34" charset="0"/>
              </a:rPr>
              <a:t>WYDZIAŁ NAUK EKONOMICZNYCH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11"/>
          <p:cNvSpPr>
            <a:spLocks noChangeArrowheads="1"/>
          </p:cNvSpPr>
          <p:nvPr userDrawn="1"/>
        </p:nvSpPr>
        <p:spPr bwMode="auto">
          <a:xfrm>
            <a:off x="31750" y="6480175"/>
            <a:ext cx="4004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b="1" dirty="0">
                <a:solidFill>
                  <a:srgbClr val="A4002E"/>
                </a:solidFill>
                <a:latin typeface="Calibri" panose="020F0502020204030204" pitchFamily="34" charset="0"/>
              </a:rPr>
              <a:t>Studia </a:t>
            </a:r>
            <a:r>
              <a:rPr lang="pl-PL" altLang="pl-PL" sz="1600" b="1" dirty="0" smtClean="0">
                <a:solidFill>
                  <a:srgbClr val="A4002E"/>
                </a:solidFill>
                <a:latin typeface="Calibri" panose="020F0502020204030204" pitchFamily="34" charset="0"/>
              </a:rPr>
              <a:t>stacjonarne i</a:t>
            </a:r>
            <a:r>
              <a:rPr lang="pl-PL" altLang="pl-PL" sz="1600" b="1" baseline="0" dirty="0" smtClean="0">
                <a:solidFill>
                  <a:srgbClr val="A4002E"/>
                </a:solidFill>
                <a:latin typeface="Calibri" panose="020F0502020204030204" pitchFamily="34" charset="0"/>
              </a:rPr>
              <a:t> niestacjonarne</a:t>
            </a:r>
            <a:r>
              <a:rPr lang="pl-PL" altLang="pl-PL" sz="1600" b="1" dirty="0" smtClean="0">
                <a:solidFill>
                  <a:srgbClr val="A4002E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600" b="1" dirty="0">
                <a:solidFill>
                  <a:srgbClr val="A4002E"/>
                </a:solidFill>
                <a:latin typeface="Calibri" panose="020F0502020204030204" pitchFamily="34" charset="0"/>
              </a:rPr>
              <a:t>II stopnia</a:t>
            </a:r>
          </a:p>
        </p:txBody>
      </p:sp>
    </p:spTree>
    <p:extLst>
      <p:ext uri="{BB962C8B-B14F-4D97-AF65-F5344CB8AC3E}">
        <p14:creationId xmlns:p14="http://schemas.microsoft.com/office/powerpoint/2010/main" val="31536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A2F1-0633-4FA3-8109-5FCB69E10996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F228-08F6-4786-97F6-16F4A4BEE3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0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8ED6-5A2A-46AE-85AB-608D83F6017C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9DB7-C66C-44D7-9789-26B4E71604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066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712F-CEE6-4D63-A7FD-2FA19ECF7FC6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5F04-CE57-493B-B4DA-72D9DE0D5AA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064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B7FF-0340-4018-B3B0-A2233BDDD37A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23FA-7335-4B6E-B4CF-F87D6568ED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777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D24-ACBE-416E-9D94-31D2A96DDDA9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611F6-AF5F-42ED-9799-10EE779C52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113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EB99-7BDD-4DE8-9E43-1BBB7A268FD0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B4C3-D75F-48EC-AFD5-A87ECB3C0F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160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46DF-5422-4155-812F-49E243F09870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53C1-B19A-45A9-9E3C-45ACBF1AAF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398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3D9E5-FD1F-48E3-ABE0-46B7A3880DF6}" type="datetimeFigureOut">
              <a:rPr lang="pl-PL"/>
              <a:pPr>
                <a:defRPr/>
              </a:pPr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AED93D-1624-4A40-8CA8-AB045052AD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7" r:id="rId3"/>
    <p:sldLayoutId id="2147483798" r:id="rId4"/>
    <p:sldLayoutId id="2147483799" r:id="rId5"/>
    <p:sldLayoutId id="2147483800" r:id="rId6"/>
    <p:sldLayoutId id="2147483807" r:id="rId7"/>
    <p:sldLayoutId id="2147483801" r:id="rId8"/>
    <p:sldLayoutId id="2147483802" r:id="rId9"/>
    <p:sldLayoutId id="2147483803" r:id="rId10"/>
    <p:sldLayoutId id="2147483804" r:id="rId11"/>
    <p:sldLayoutId id="2147483808" r:id="rId12"/>
    <p:sldLayoutId id="21474838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ylwia.wrona@ue.wroc.p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awel.waniowski@ue.wroc.p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algorzata.trenkner@ue.wroc.p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magdalena.sobocinska@ue.wroc.p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sylwia.wrona@ue.wroc.p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sylwia.wrona@ue.wroc.pl" TargetMode="External"/><Relationship Id="rId2" Type="http://schemas.openxmlformats.org/officeDocument/2006/relationships/hyperlink" Target="mailto:jaroslaw.wozniczka@ue.wroc.p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dorota.teneta@ue.wroc.p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0225" y="2452688"/>
            <a:ext cx="8072438" cy="3182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bg1"/>
                </a:solidFill>
                <a:latin typeface="+mn-lt"/>
              </a:rPr>
              <a:t>Studia </a:t>
            </a:r>
            <a:r>
              <a:rPr lang="pl-PL" sz="2800" dirty="0" smtClean="0">
                <a:solidFill>
                  <a:schemeClr val="bg1"/>
                </a:solidFill>
                <a:latin typeface="+mn-lt"/>
              </a:rPr>
              <a:t>stacjonarne i niestacjonarne </a:t>
            </a:r>
            <a:r>
              <a:rPr lang="pl-PL" sz="2800" dirty="0">
                <a:solidFill>
                  <a:schemeClr val="bg1"/>
                </a:solidFill>
                <a:latin typeface="+mn-lt"/>
              </a:rPr>
              <a:t>II stopnia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bg1"/>
                </a:solidFill>
                <a:latin typeface="+mn-lt"/>
              </a:rPr>
              <a:t>Rok akademicki </a:t>
            </a:r>
            <a:r>
              <a:rPr lang="pl-PL" sz="2800" dirty="0" smtClean="0">
                <a:solidFill>
                  <a:schemeClr val="bg1"/>
                </a:solidFill>
                <a:latin typeface="+mn-lt"/>
              </a:rPr>
              <a:t>2017-2018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400" b="1" dirty="0">
                <a:solidFill>
                  <a:schemeClr val="bg1"/>
                </a:solidFill>
                <a:latin typeface="+mn-lt"/>
              </a:rPr>
              <a:t>Wybór specjalności </a:t>
            </a:r>
            <a:br>
              <a:rPr lang="pl-PL" sz="3400" b="1" dirty="0">
                <a:solidFill>
                  <a:schemeClr val="bg1"/>
                </a:solidFill>
                <a:latin typeface="+mn-lt"/>
              </a:rPr>
            </a:br>
            <a:r>
              <a:rPr lang="pl-PL" sz="3400" b="1" dirty="0">
                <a:solidFill>
                  <a:schemeClr val="bg1"/>
                </a:solidFill>
                <a:latin typeface="+mn-lt"/>
              </a:rPr>
              <a:t>na kierunku </a:t>
            </a:r>
            <a:r>
              <a:rPr lang="pl-PL" sz="3400" b="1" dirty="0">
                <a:solidFill>
                  <a:srgbClr val="EDBE12"/>
                </a:solidFill>
                <a:latin typeface="+mn-lt"/>
              </a:rPr>
              <a:t>Zarządzanie</a:t>
            </a:r>
            <a:endParaRPr lang="pl-PL" sz="3400" b="1" spc="120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6418" y="1136174"/>
            <a:ext cx="295279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65302" y="1628800"/>
            <a:ext cx="77863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5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1900" dirty="0">
                <a:latin typeface="+mn-lt"/>
              </a:rPr>
              <a:t>p</a:t>
            </a:r>
            <a:r>
              <a:rPr lang="pl-PL" sz="1900" dirty="0" smtClean="0">
                <a:latin typeface="+mn-lt"/>
              </a:rPr>
              <a:t>rzedsiębiorstwa stawiające </a:t>
            </a:r>
            <a:r>
              <a:rPr lang="pl-PL" sz="1900" dirty="0">
                <a:latin typeface="+mn-lt"/>
              </a:rPr>
              <a:t>na innowacyjność, </a:t>
            </a:r>
            <a:r>
              <a:rPr lang="pl-PL" sz="1900" dirty="0" smtClean="0">
                <a:latin typeface="+mn-lt"/>
              </a:rPr>
              <a:t>chcące budować </a:t>
            </a:r>
            <a:br>
              <a:rPr lang="pl-PL" sz="1900" dirty="0" smtClean="0">
                <a:latin typeface="+mn-lt"/>
              </a:rPr>
            </a:br>
            <a:r>
              <a:rPr lang="pl-PL" sz="1900" dirty="0" smtClean="0">
                <a:latin typeface="+mn-lt"/>
              </a:rPr>
              <a:t>swoją </a:t>
            </a:r>
            <a:r>
              <a:rPr lang="pl-PL" sz="1900" dirty="0">
                <a:latin typeface="+mn-lt"/>
              </a:rPr>
              <a:t>przewagę konkurencyjną w oparciu o design i efektywną komercjalizację niekonwencjonalnych </a:t>
            </a:r>
            <a:r>
              <a:rPr lang="pl-PL" sz="1900" dirty="0" smtClean="0">
                <a:latin typeface="+mn-lt"/>
              </a:rPr>
              <a:t>rozwiązań</a:t>
            </a:r>
          </a:p>
          <a:p>
            <a:pPr marL="273050" marR="0" lvl="0" indent="-27305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5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1900" dirty="0">
                <a:latin typeface="+mn-lt"/>
              </a:rPr>
              <a:t>a</a:t>
            </a:r>
            <a:r>
              <a:rPr lang="pl-PL" sz="1900" dirty="0" smtClean="0">
                <a:latin typeface="+mn-lt"/>
              </a:rPr>
              <a:t>gencje projektowe/ kreatywne</a:t>
            </a:r>
          </a:p>
          <a:p>
            <a:pPr marL="273050" marR="0" lvl="0" indent="-27305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5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1900" dirty="0">
                <a:latin typeface="+mn-lt"/>
              </a:rPr>
              <a:t>a</a:t>
            </a:r>
            <a:r>
              <a:rPr lang="pl-PL" sz="1900" dirty="0" smtClean="0">
                <a:latin typeface="+mn-lt"/>
              </a:rPr>
              <a:t>gencje konsultingowe/ doradcze, biura </a:t>
            </a:r>
            <a:r>
              <a:rPr lang="pl-PL" sz="1900" dirty="0">
                <a:latin typeface="+mn-lt"/>
              </a:rPr>
              <a:t>usług </a:t>
            </a:r>
            <a:r>
              <a:rPr lang="pl-PL" sz="1900" dirty="0" smtClean="0">
                <a:latin typeface="+mn-lt"/>
              </a:rPr>
              <a:t>brokerskich</a:t>
            </a:r>
          </a:p>
          <a:p>
            <a:pPr marL="273050" lvl="0" indent="-273050" eaLnBrk="1" fontAlgn="auto" hangingPunct="1">
              <a:lnSpc>
                <a:spcPct val="123000"/>
              </a:lnSpc>
              <a:spcBef>
                <a:spcPts val="0"/>
              </a:spcBef>
              <a:spcAft>
                <a:spcPts val="5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1900" dirty="0" smtClean="0">
                <a:latin typeface="+mn-lt"/>
              </a:rPr>
              <a:t>działy badawczo-rozwojowe, </a:t>
            </a:r>
            <a:r>
              <a:rPr lang="pl-PL" sz="1900" dirty="0">
                <a:latin typeface="+mn-lt"/>
              </a:rPr>
              <a:t>designu i rozwoju innowacji, </a:t>
            </a:r>
            <a:br>
              <a:rPr lang="pl-PL" sz="1900" dirty="0">
                <a:latin typeface="+mn-lt"/>
              </a:rPr>
            </a:br>
            <a:r>
              <a:rPr lang="pl-PL" sz="1900" dirty="0">
                <a:latin typeface="+mn-lt"/>
              </a:rPr>
              <a:t>marketingu i </a:t>
            </a:r>
            <a:r>
              <a:rPr lang="pl-PL" sz="1900" dirty="0" smtClean="0">
                <a:latin typeface="+mn-lt"/>
              </a:rPr>
              <a:t>sprzedaży</a:t>
            </a:r>
          </a:p>
          <a:p>
            <a:pPr marL="273050" lvl="0" indent="-273050" eaLnBrk="1" fontAlgn="auto" hangingPunct="1">
              <a:lnSpc>
                <a:spcPct val="123000"/>
              </a:lnSpc>
              <a:spcBef>
                <a:spcPts val="0"/>
              </a:spcBef>
              <a:spcAft>
                <a:spcPts val="5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1900" dirty="0" smtClean="0">
                <a:latin typeface="+mn-lt"/>
              </a:rPr>
              <a:t>s</a:t>
            </a:r>
            <a:r>
              <a:rPr lang="en-US" sz="1900" dirty="0" err="1" smtClean="0">
                <a:latin typeface="+mn-lt"/>
              </a:rPr>
              <a:t>tanowiska</a:t>
            </a:r>
            <a:r>
              <a:rPr lang="pl-PL" sz="1900" dirty="0" smtClean="0">
                <a:latin typeface="+mn-lt"/>
              </a:rPr>
              <a:t> </a:t>
            </a:r>
            <a:r>
              <a:rPr lang="en-US" sz="1900" dirty="0" err="1" smtClean="0">
                <a:latin typeface="+mn-lt"/>
              </a:rPr>
              <a:t>taki</a:t>
            </a:r>
            <a:r>
              <a:rPr lang="pl-PL" sz="1900" dirty="0" smtClean="0">
                <a:latin typeface="+mn-lt"/>
              </a:rPr>
              <a:t>e</a:t>
            </a:r>
            <a:r>
              <a:rPr lang="en-US" sz="1900" dirty="0" smtClean="0">
                <a:latin typeface="+mn-lt"/>
              </a:rPr>
              <a:t>, </a:t>
            </a:r>
            <a:r>
              <a:rPr lang="en-US" sz="1900" dirty="0" err="1" smtClean="0">
                <a:latin typeface="+mn-lt"/>
              </a:rPr>
              <a:t>jak</a:t>
            </a:r>
            <a:r>
              <a:rPr lang="pl-PL" sz="1900" dirty="0" smtClean="0">
                <a:latin typeface="+mn-lt"/>
              </a:rPr>
              <a:t>: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Research &amp; </a:t>
            </a:r>
            <a:r>
              <a:rPr lang="en-US" sz="1900" dirty="0" smtClean="0">
                <a:latin typeface="+mn-lt"/>
              </a:rPr>
              <a:t>Develop</a:t>
            </a:r>
            <a:r>
              <a:rPr lang="pl-PL" sz="1900" dirty="0" err="1" smtClean="0">
                <a:latin typeface="+mn-lt"/>
              </a:rPr>
              <a:t>ment</a:t>
            </a:r>
            <a:r>
              <a:rPr lang="en-US" sz="1900" dirty="0" smtClean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Manager, </a:t>
            </a:r>
            <a:r>
              <a:rPr lang="pl-PL" sz="1900" dirty="0" smtClean="0">
                <a:latin typeface="+mn-lt"/>
              </a:rPr>
              <a:t/>
            </a:r>
            <a:br>
              <a:rPr lang="pl-PL" sz="1900" dirty="0" smtClean="0">
                <a:latin typeface="+mn-lt"/>
              </a:rPr>
            </a:br>
            <a:r>
              <a:rPr lang="en-US" sz="1900" dirty="0" smtClean="0">
                <a:latin typeface="+mn-lt"/>
              </a:rPr>
              <a:t>Product/</a:t>
            </a:r>
            <a:r>
              <a:rPr lang="pl-PL" sz="1900" dirty="0" smtClean="0">
                <a:latin typeface="+mn-lt"/>
              </a:rPr>
              <a:t> </a:t>
            </a:r>
            <a:r>
              <a:rPr lang="en-US" sz="1900" dirty="0" smtClean="0">
                <a:latin typeface="+mn-lt"/>
              </a:rPr>
              <a:t>Brand </a:t>
            </a:r>
            <a:r>
              <a:rPr lang="en-US" sz="1900" dirty="0">
                <a:latin typeface="+mn-lt"/>
              </a:rPr>
              <a:t>Manager, Project Manager, Growth </a:t>
            </a:r>
            <a:r>
              <a:rPr lang="en-US" sz="1900" dirty="0" smtClean="0">
                <a:latin typeface="+mn-lt"/>
              </a:rPr>
              <a:t>Manager</a:t>
            </a:r>
            <a:r>
              <a:rPr lang="pl-PL" sz="1900" dirty="0" smtClean="0">
                <a:latin typeface="+mn-lt"/>
              </a:rPr>
              <a:t>, </a:t>
            </a:r>
            <a:br>
              <a:rPr lang="pl-PL" sz="1900" dirty="0" smtClean="0">
                <a:latin typeface="+mn-lt"/>
              </a:rPr>
            </a:br>
            <a:r>
              <a:rPr lang="en-US" sz="1900" dirty="0" smtClean="0">
                <a:latin typeface="+mn-lt"/>
              </a:rPr>
              <a:t>Customer </a:t>
            </a:r>
            <a:r>
              <a:rPr lang="en-US" sz="1900" dirty="0">
                <a:latin typeface="+mn-lt"/>
              </a:rPr>
              <a:t>Experience </a:t>
            </a:r>
            <a:r>
              <a:rPr lang="en-US" sz="1900" dirty="0" smtClean="0">
                <a:latin typeface="+mn-lt"/>
              </a:rPr>
              <a:t>M</a:t>
            </a:r>
            <a:r>
              <a:rPr lang="pl-PL" sz="1900" dirty="0" smtClean="0">
                <a:latin typeface="+mn-lt"/>
              </a:rPr>
              <a:t>a</a:t>
            </a:r>
            <a:r>
              <a:rPr lang="en-US" sz="1900" dirty="0" err="1" smtClean="0">
                <a:latin typeface="+mn-lt"/>
              </a:rPr>
              <a:t>nager</a:t>
            </a:r>
            <a:r>
              <a:rPr lang="en-US" sz="1900" dirty="0">
                <a:latin typeface="+mn-lt"/>
              </a:rPr>
              <a:t>, UX Designer, Product Designer</a:t>
            </a:r>
            <a:endParaRPr lang="pl-PL" sz="1900" dirty="0">
              <a:latin typeface="+mn-lt"/>
            </a:endParaRPr>
          </a:p>
          <a:p>
            <a:pPr marL="273050" lvl="0" indent="-273050" eaLnBrk="1" fontAlgn="auto" hangingPunct="1">
              <a:lnSpc>
                <a:spcPct val="123000"/>
              </a:lnSpc>
              <a:spcBef>
                <a:spcPts val="0"/>
              </a:spcBef>
              <a:spcAft>
                <a:spcPts val="5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1900" dirty="0" smtClean="0">
                <a:latin typeface="+mn-lt"/>
              </a:rPr>
              <a:t>własna działalność gospodarcza (STARTUPY</a:t>
            </a:r>
            <a:r>
              <a:rPr lang="pl-PL" sz="1900" dirty="0">
                <a:latin typeface="+mn-lt"/>
              </a:rPr>
              <a:t>, </a:t>
            </a:r>
            <a:r>
              <a:rPr lang="pl-PL" sz="1900" dirty="0" smtClean="0">
                <a:latin typeface="+mn-lt"/>
              </a:rPr>
              <a:t>Co-</a:t>
            </a:r>
            <a:r>
              <a:rPr lang="pl-PL" sz="1900" dirty="0" err="1" smtClean="0">
                <a:latin typeface="+mn-lt"/>
              </a:rPr>
              <a:t>Founder</a:t>
            </a:r>
            <a:r>
              <a:rPr lang="pl-PL" sz="1900" dirty="0" smtClean="0">
                <a:latin typeface="+mn-lt"/>
              </a:rPr>
              <a:t>/CEO) 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PROJEKTOWANIE I WDRAŻANIE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8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PROJEKTOWANIE I WDRAŻANIE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626418" y="1136174"/>
            <a:ext cx="37448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Partner specjalności </a:t>
            </a:r>
          </a:p>
        </p:txBody>
      </p:sp>
      <p:pic>
        <p:nvPicPr>
          <p:cNvPr id="11" name="Picture 4" descr="http://www.technologpark.pl/uploads/backend_file/backend_file/1929/Logotyp_WPT-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84" y="548679"/>
            <a:ext cx="561187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626418" y="2371740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itchFamily="34" charset="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Wyróżnienie </a:t>
            </a:r>
          </a:p>
        </p:txBody>
      </p:sp>
      <p:pic>
        <p:nvPicPr>
          <p:cNvPr id="13" name="Picture 2" descr="polishopa2016_logo_colo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25440"/>
            <a:ext cx="2376264" cy="21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626418" y="2938626"/>
            <a:ext cx="4608512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 smtClean="0">
                <a:latin typeface="+mj-lt"/>
              </a:rPr>
              <a:t>Specjalność została wyróżniona </a:t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na </a:t>
            </a:r>
            <a:r>
              <a:rPr lang="pl-PL" sz="2000" dirty="0">
                <a:latin typeface="+mj-lt"/>
              </a:rPr>
              <a:t>forum międzynarodowym </a:t>
            </a:r>
            <a:endParaRPr lang="pl-PL" sz="2000" dirty="0" smtClean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+mj-lt"/>
              </a:rPr>
              <a:t>w konkursie </a:t>
            </a:r>
          </a:p>
          <a:p>
            <a:pPr>
              <a:lnSpc>
                <a:spcPct val="114000"/>
              </a:lnSpc>
            </a:pPr>
            <a:r>
              <a:rPr lang="pl-PL" sz="2000" b="1" dirty="0" smtClean="0">
                <a:latin typeface="+mj-lt"/>
              </a:rPr>
              <a:t>POLISHOPA </a:t>
            </a:r>
            <a:r>
              <a:rPr lang="pl-PL" sz="2000" b="1" dirty="0">
                <a:latin typeface="+mj-lt"/>
              </a:rPr>
              <a:t>HONEYCOMBS AWARD 2016</a:t>
            </a:r>
            <a:r>
              <a:rPr lang="pl-PL" sz="2000" dirty="0">
                <a:latin typeface="+mj-lt"/>
              </a:rPr>
              <a:t> 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w kategorii EDUKACJA </a:t>
            </a:r>
            <a:endParaRPr lang="pl-PL" sz="2000" dirty="0" smtClean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+mj-lt"/>
              </a:rPr>
              <a:t>jako </a:t>
            </a:r>
            <a:r>
              <a:rPr lang="pl-PL" sz="2000" dirty="0">
                <a:latin typeface="+mj-lt"/>
              </a:rPr>
              <a:t>innowacyjny projekt </a:t>
            </a:r>
            <a:endParaRPr lang="pl-PL" sz="2000" dirty="0" smtClean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pl-PL" sz="2000" dirty="0" smtClean="0">
                <a:latin typeface="+mj-lt"/>
              </a:rPr>
              <a:t>oparty </a:t>
            </a:r>
            <a:r>
              <a:rPr lang="pl-PL" sz="2000" dirty="0">
                <a:latin typeface="+mj-lt"/>
              </a:rPr>
              <a:t>na metodyce Design Thinking</a:t>
            </a:r>
            <a:br>
              <a:rPr lang="pl-PL" sz="2000" dirty="0">
                <a:latin typeface="+mj-lt"/>
              </a:rPr>
            </a:br>
            <a:r>
              <a:rPr lang="pl-PL" sz="2000" dirty="0">
                <a:latin typeface="+mj-lt"/>
              </a:rPr>
              <a:t>(najlepsze inicjatywy powstałe w Polsce)</a:t>
            </a:r>
          </a:p>
        </p:txBody>
      </p:sp>
      <p:sp>
        <p:nvSpPr>
          <p:cNvPr id="2" name="Prostokąt 1"/>
          <p:cNvSpPr/>
          <p:nvPr/>
        </p:nvSpPr>
        <p:spPr>
          <a:xfrm>
            <a:off x="626418" y="1622080"/>
            <a:ext cx="3469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latin typeface="+mn-lt"/>
              </a:rPr>
              <a:t>(część zajęć odbywa się w WPT)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8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ymbol zastępczy zawartości 2"/>
          <p:cNvSpPr txBox="1">
            <a:spLocks/>
          </p:cNvSpPr>
          <p:nvPr/>
        </p:nvSpPr>
        <p:spPr bwMode="auto">
          <a:xfrm>
            <a:off x="1979712" y="2056214"/>
            <a:ext cx="4978003" cy="378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400" b="1" dirty="0">
                <a:latin typeface="+mn-lt"/>
              </a:rPr>
              <a:t>dr Sylwia Wrona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>
                <a:latin typeface="+mn-lt"/>
              </a:rPr>
              <a:t>e-mail</a:t>
            </a:r>
            <a:r>
              <a:rPr lang="pl-PL" altLang="pl-PL" sz="2000" dirty="0">
                <a:latin typeface="+mn-lt"/>
              </a:rPr>
              <a:t>: </a:t>
            </a:r>
            <a:r>
              <a:rPr lang="pl-PL" altLang="pl-PL" sz="2000" u="sng" dirty="0">
                <a:latin typeface="+mn-lt"/>
                <a:hlinkClick r:id="rId2"/>
              </a:rPr>
              <a:t>sylwia.wrona@ue.wroc.pl</a:t>
            </a:r>
            <a:r>
              <a:rPr lang="pl-PL" altLang="pl-PL" sz="2000" dirty="0" smtClean="0">
                <a:latin typeface="+mn-lt"/>
              </a:rPr>
              <a:t> </a:t>
            </a:r>
            <a:endParaRPr lang="pl-PL" altLang="pl-PL" sz="2000" dirty="0">
              <a:solidFill>
                <a:srgbClr val="A4002E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>
                <a:latin typeface="+mn-lt"/>
              </a:rPr>
              <a:t>Instytut Marketingu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>
                <a:latin typeface="+mn-lt"/>
              </a:rPr>
              <a:t>Katedra Podstaw Marketingu</a:t>
            </a:r>
            <a:endParaRPr lang="pl-PL" altLang="pl-PL" sz="20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000" dirty="0" smtClean="0">
                <a:latin typeface="+mn-lt"/>
              </a:rPr>
              <a:t>ul</a:t>
            </a:r>
            <a:r>
              <a:rPr lang="pl-PL" altLang="pl-PL" sz="2000" dirty="0">
                <a:latin typeface="+mn-lt"/>
              </a:rPr>
              <a:t>. Komandorska 118/120, bud. B</a:t>
            </a:r>
            <a:r>
              <a:rPr lang="pl-PL" altLang="en-US" sz="2000" dirty="0" smtClean="0"/>
              <a:t>, </a:t>
            </a:r>
            <a:r>
              <a:rPr lang="pl-PL" altLang="en-US" sz="2000" dirty="0"/>
              <a:t>pok. </a:t>
            </a:r>
            <a:r>
              <a:rPr lang="pl-PL" altLang="en-US" sz="2000" dirty="0" smtClean="0"/>
              <a:t>11</a:t>
            </a:r>
            <a:endParaRPr lang="pl-PL" altLang="pl-PL" sz="20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>
                <a:latin typeface="+mn-lt"/>
              </a:rPr>
              <a:t>53-345 </a:t>
            </a:r>
            <a:r>
              <a:rPr lang="pl-PL" altLang="pl-PL" sz="2000" dirty="0">
                <a:latin typeface="+mn-lt"/>
              </a:rPr>
              <a:t>Wrocław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>
                <a:latin typeface="+mn-lt"/>
              </a:rPr>
              <a:t>tel. </a:t>
            </a:r>
            <a:r>
              <a:rPr lang="pl-PL" altLang="pl-PL" sz="2000" dirty="0">
                <a:latin typeface="+mn-lt"/>
              </a:rPr>
              <a:t>71 36 80 226 (sekretariat</a:t>
            </a:r>
            <a:r>
              <a:rPr lang="pl-PL" altLang="pl-PL" sz="2000" dirty="0" smtClean="0">
                <a:latin typeface="+mn-lt"/>
              </a:rPr>
              <a:t>)</a:t>
            </a:r>
            <a:endParaRPr lang="pl-PL" altLang="pl-PL" sz="2000" dirty="0">
              <a:latin typeface="+mn-lt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26418" y="1135976"/>
            <a:ext cx="316815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PROJEKTOWANIE I WDRAŻANIE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0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3300" y="3214688"/>
            <a:ext cx="711041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Specjalność</a:t>
            </a: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KOMUNIKACJA KORPORACYJNA </a:t>
            </a:r>
            <a:b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</a:b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I PUBLIC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325494" cy="7429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KOMUNIKACJA KORPORACYJNA I PUBLIC RELATIONS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4294967295"/>
          </p:nvPr>
        </p:nvSpPr>
        <p:spPr>
          <a:xfrm>
            <a:off x="781050" y="1064389"/>
            <a:ext cx="8362950" cy="504825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44036" name="Symbol zastępczy zawartości 2"/>
          <p:cNvSpPr txBox="1">
            <a:spLocks/>
          </p:cNvSpPr>
          <p:nvPr/>
        </p:nvSpPr>
        <p:spPr bwMode="auto">
          <a:xfrm>
            <a:off x="781050" y="1772816"/>
            <a:ext cx="78581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050" indent="-273050">
              <a:lnSpc>
                <a:spcPct val="120000"/>
              </a:lnSpc>
              <a:spcBef>
                <a:spcPts val="1200"/>
              </a:spcBef>
              <a:buClr>
                <a:srgbClr val="A4002E"/>
              </a:buClr>
              <a:buFont typeface="Arial" panose="020B0604020202020204" pitchFamily="34" charset="0"/>
              <a:buChar char="●"/>
              <a:defRPr/>
            </a:pPr>
            <a:r>
              <a:rPr lang="pl-PL" sz="2000" dirty="0"/>
              <a:t>Absolwent posiada wiedzę na temat mechanizmów oraz aktualnych zjawisk w obszarze komunikacji korporacyjnej i public relations</a:t>
            </a:r>
          </a:p>
          <a:p>
            <a:pPr marL="273050" indent="-273050">
              <a:lnSpc>
                <a:spcPct val="120000"/>
              </a:lnSpc>
              <a:spcBef>
                <a:spcPts val="1200"/>
              </a:spcBef>
              <a:buClr>
                <a:srgbClr val="A4002E"/>
              </a:buClr>
              <a:buFont typeface="Arial" panose="020B0604020202020204" pitchFamily="34" charset="0"/>
              <a:buChar char="●"/>
              <a:defRPr/>
            </a:pPr>
            <a:r>
              <a:rPr lang="pl-PL" sz="2000" dirty="0"/>
              <a:t>Absolwent dysponuje wiedzą na temat metod i narzędzi komunikacji korporacyjnej i public relations dostosowanych do charakteru organizacji i jej sytuacji rynkowej oraz umiejętność stosowania jej w praktyce </a:t>
            </a:r>
          </a:p>
          <a:p>
            <a:pPr marL="273050" indent="-273050">
              <a:lnSpc>
                <a:spcPct val="120000"/>
              </a:lnSpc>
              <a:spcBef>
                <a:spcPts val="1200"/>
              </a:spcBef>
              <a:buClr>
                <a:srgbClr val="A4002E"/>
              </a:buClr>
              <a:buFont typeface="Arial" panose="020B0604020202020204" pitchFamily="34" charset="0"/>
              <a:buChar char="●"/>
              <a:defRPr/>
            </a:pPr>
            <a:r>
              <a:rPr lang="pl-PL" sz="2000" dirty="0"/>
              <a:t>Absolwent ma umiejętność formułowania strategii wizerunkowej danej organizacji oraz sprawnego komunikowania się z różnymi podmiotami w otoczeniu </a:t>
            </a:r>
            <a:r>
              <a:rPr lang="pl-PL" sz="2000" dirty="0" smtClean="0"/>
              <a:t>organizacji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618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zawartości 2"/>
          <p:cNvSpPr>
            <a:spLocks noGrp="1"/>
          </p:cNvSpPr>
          <p:nvPr>
            <p:ph idx="4294967295"/>
          </p:nvPr>
        </p:nvSpPr>
        <p:spPr>
          <a:xfrm>
            <a:off x="990589" y="1124744"/>
            <a:ext cx="8362950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93804" y="1701006"/>
            <a:ext cx="7920880" cy="41762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960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>
                <a:latin typeface="+mn-lt"/>
              </a:rPr>
              <a:t>WIEDZA</a:t>
            </a:r>
          </a:p>
          <a:p>
            <a:pPr marL="227013" indent="-227013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+mn-lt"/>
              </a:rPr>
              <a:t>posiadanie kompleksowej i pogłębionej wiedzy teoretycznej i praktycznej w zakresie komunikacji korporacyjnej i public relations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z uwzględnieniem najnowszych koncepcji, metod i narzędzi</a:t>
            </a:r>
          </a:p>
          <a:p>
            <a:pPr marL="227013" indent="-227013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+mn-lt"/>
              </a:rPr>
              <a:t>znajomość problemów decyzyjnych o charakterze strategicznym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i operacyjnym oraz metod podejmowania decyzji w zakresie różnych obszarów komunikacji korporacyjnej i public relations</a:t>
            </a:r>
          </a:p>
          <a:p>
            <a:pPr marL="227013" indent="-227013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+mn-lt"/>
              </a:rPr>
              <a:t>dysponowanie zaawansowaną wiedzą o technikach komunikacji korporacyjnej i public relations wraz ze specyfiką ich stosowania w różnych typach przedsiębiorstw, organizacji i </a:t>
            </a:r>
            <a:r>
              <a:rPr lang="pl-PL" sz="2000" dirty="0" smtClean="0">
                <a:latin typeface="+mn-lt"/>
              </a:rPr>
              <a:t>instytucji</a:t>
            </a:r>
            <a:endParaRPr lang="pl-PL" sz="2000" dirty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KOMUNIKACJA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KORPORACYJNA I PUBLIC RELATIONS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5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2"/>
          <p:cNvSpPr>
            <a:spLocks noGrp="1"/>
          </p:cNvSpPr>
          <p:nvPr>
            <p:ph idx="4294967295"/>
          </p:nvPr>
        </p:nvSpPr>
        <p:spPr>
          <a:xfrm>
            <a:off x="971600" y="1243710"/>
            <a:ext cx="4680322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650" y="1979613"/>
            <a:ext cx="8002588" cy="4027487"/>
          </a:xfrm>
          <a:prstGeom prst="rect">
            <a:avLst/>
          </a:prstGeom>
        </p:spPr>
        <p:txBody>
          <a:bodyPr/>
          <a:lstStyle/>
          <a:p>
            <a:pPr marL="342900" indent="-3960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 </a:t>
            </a:r>
            <a:endParaRPr lang="pl-PL" sz="2000" dirty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KOMUNIKACJA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KORPORACYJNA I PUBLIC RELATIONS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71600" y="1819972"/>
            <a:ext cx="831641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400" b="1" dirty="0" smtClean="0">
                <a:latin typeface="+mn-lt"/>
              </a:rPr>
              <a:t>UMIEJĘTNOŚCI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</a:pPr>
            <a:r>
              <a:rPr lang="pl-PL" sz="2000" dirty="0" smtClean="0">
                <a:latin typeface="+mn-lt"/>
              </a:rPr>
              <a:t>umiejętność </a:t>
            </a:r>
            <a:r>
              <a:rPr lang="pl-PL" sz="2000" dirty="0">
                <a:latin typeface="+mn-lt"/>
              </a:rPr>
              <a:t>krytycznego rozumienia i integrowania wiedzy z różnych dziedzin, umożliwiającej identyfikację i interpretację procesów występujących w ramach komunikacji korporacyjnej i  public relations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</a:pPr>
            <a:r>
              <a:rPr lang="pl-PL" sz="2000" dirty="0">
                <a:latin typeface="+mn-lt"/>
              </a:rPr>
              <a:t>prawidłowe rozumienie i wyjaśnianie pojęć związanych ze współczesną komunikacją korporacyjną i public relations,  sprawne posługiwanie się terminologią i swobodne jej stosowanie do opisu różnych obszarów dyscypliny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</a:pPr>
            <a:r>
              <a:rPr lang="pl-PL" sz="2000" dirty="0">
                <a:latin typeface="+mn-lt"/>
              </a:rPr>
              <a:t>umiejętność identyfikacji, krytycznej oceny i interpretacji  zjawisk zachodzących we współczesnej komunikacji korporacyjnej i 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20961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2"/>
          <p:cNvSpPr>
            <a:spLocks noGrp="1"/>
          </p:cNvSpPr>
          <p:nvPr>
            <p:ph idx="4294967295"/>
          </p:nvPr>
        </p:nvSpPr>
        <p:spPr>
          <a:xfrm>
            <a:off x="971600" y="1196752"/>
            <a:ext cx="4824338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71600" y="1773014"/>
            <a:ext cx="7707454" cy="4032250"/>
          </a:xfrm>
          <a:prstGeom prst="rect">
            <a:avLst/>
          </a:prstGeom>
        </p:spPr>
        <p:txBody>
          <a:bodyPr/>
          <a:lstStyle/>
          <a:p>
            <a:pPr marL="342900" indent="-396000" fontAlgn="auto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>
                <a:latin typeface="+mn-lt"/>
              </a:rPr>
              <a:t>KOMPETENCJE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</a:rPr>
              <a:t>zdolność rozumienia potrzeby ustawicznego uczenia się i pogłębiania wiedzy  w zakresie komunikacji korporacyjnej i public relations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</a:rPr>
              <a:t>przygotowanie do pełnienia samodzielnych i kierowniczych funkcji w zakresie komunikacji korporacyjnej i public relations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</a:rPr>
              <a:t>zdolność  realizowania projektów  z zakresu  komunikacji korporacyjnej i public relations</a:t>
            </a:r>
          </a:p>
          <a:p>
            <a:pPr marL="273050" indent="-273050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</a:rPr>
              <a:t>zdolność  wystąpień publicznych, prowadzenia debat, pokazów i szkoleń oraz umiejętność stosowania aktywnych form przekazu wiedzy</a:t>
            </a:r>
          </a:p>
          <a:p>
            <a:pPr marL="342900" indent="-3960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KOMUNIKACJA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KORPORACYJNA I PUBLIC RELATIONS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9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zawartości 2"/>
          <p:cNvSpPr>
            <a:spLocks noGrp="1"/>
          </p:cNvSpPr>
          <p:nvPr>
            <p:ph idx="4294967295"/>
          </p:nvPr>
        </p:nvSpPr>
        <p:spPr>
          <a:xfrm>
            <a:off x="1403648" y="1054669"/>
            <a:ext cx="4104258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Przedmioty specjalnościowe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403648" y="1628798"/>
            <a:ext cx="7524328" cy="4467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indent="-273050">
              <a:spcBef>
                <a:spcPts val="600"/>
              </a:spcBef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200" dirty="0" err="1">
                <a:latin typeface="+mn-lt"/>
              </a:rPr>
              <a:t>Corporate</a:t>
            </a:r>
            <a:r>
              <a:rPr lang="pl-PL" sz="2200" dirty="0">
                <a:latin typeface="+mn-lt"/>
              </a:rPr>
              <a:t> </a:t>
            </a:r>
            <a:r>
              <a:rPr lang="pl-PL" sz="2200" dirty="0" err="1">
                <a:latin typeface="+mn-lt"/>
              </a:rPr>
              <a:t>identity</a:t>
            </a:r>
            <a:r>
              <a:rPr lang="pl-PL" sz="2200" dirty="0">
                <a:latin typeface="+mn-lt"/>
              </a:rPr>
              <a:t> </a:t>
            </a:r>
          </a:p>
          <a:p>
            <a:pPr marL="273050" indent="-273050">
              <a:spcBef>
                <a:spcPts val="600"/>
              </a:spcBef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200" dirty="0">
                <a:latin typeface="+mn-lt"/>
              </a:rPr>
              <a:t>Media relations i rynek mediów </a:t>
            </a:r>
          </a:p>
          <a:p>
            <a:pPr marL="273050" indent="-273050">
              <a:spcBef>
                <a:spcPts val="600"/>
              </a:spcBef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200" dirty="0" smtClean="0">
                <a:latin typeface="+mn-lt"/>
              </a:rPr>
              <a:t>Komunikacja </a:t>
            </a:r>
            <a:r>
              <a:rPr lang="pl-PL" sz="2200" dirty="0">
                <a:latin typeface="+mn-lt"/>
              </a:rPr>
              <a:t>wewnętrzna i budowanie wizerunku pracodawcy</a:t>
            </a:r>
          </a:p>
          <a:p>
            <a:pPr marL="273050" indent="-273050">
              <a:spcBef>
                <a:spcPts val="600"/>
              </a:spcBef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200" dirty="0" smtClean="0">
                <a:latin typeface="+mn-lt"/>
              </a:rPr>
              <a:t>Zarządzanie sytuacjami kryzysowymi</a:t>
            </a:r>
            <a:endParaRPr lang="pl-PL" sz="2200" dirty="0">
              <a:latin typeface="+mn-lt"/>
            </a:endParaRPr>
          </a:p>
          <a:p>
            <a:pPr marL="273050" indent="-273050">
              <a:spcBef>
                <a:spcPts val="600"/>
              </a:spcBef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200" dirty="0">
                <a:latin typeface="+mn-lt"/>
              </a:rPr>
              <a:t>Sponsoring, organizacja wydarzeń  i lobbing</a:t>
            </a:r>
          </a:p>
          <a:p>
            <a:pPr marL="273050" indent="-273050">
              <a:spcBef>
                <a:spcPts val="600"/>
              </a:spcBef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200" dirty="0" smtClean="0">
                <a:latin typeface="+mn-lt"/>
              </a:rPr>
              <a:t>Programy i działania społeczne</a:t>
            </a:r>
            <a:endParaRPr lang="pl-PL" sz="2200" dirty="0">
              <a:latin typeface="+mn-lt"/>
            </a:endParaRPr>
          </a:p>
          <a:p>
            <a:pPr marL="342900" indent="-39528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KOMUNIKACJA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KORPORACYJNA I PUBLIC RELATIONS</a:t>
            </a: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1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5616" y="1209426"/>
            <a:ext cx="2880122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49155" name="Symbol zastępczy zawartości 2"/>
          <p:cNvSpPr txBox="1">
            <a:spLocks/>
          </p:cNvSpPr>
          <p:nvPr/>
        </p:nvSpPr>
        <p:spPr bwMode="auto">
          <a:xfrm>
            <a:off x="997645" y="1916832"/>
            <a:ext cx="796684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30212" indent="-342900">
              <a:lnSpc>
                <a:spcPts val="2700"/>
              </a:lnSpc>
              <a:spcBef>
                <a:spcPts val="12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sz="2000" dirty="0"/>
              <a:t>na stanowiskach kierowniczych związanych z zarządzaniem komunikacją korporacyjną i sferą public relations w różnego typu przedsiębiorstwach </a:t>
            </a:r>
            <a:r>
              <a:rPr lang="pl-PL" sz="2000" dirty="0" smtClean="0"/>
              <a:t>i organizacjach, w tym </a:t>
            </a:r>
            <a:r>
              <a:rPr lang="pl-PL" sz="2000" dirty="0"/>
              <a:t>instytucjach publicznych i organizacjach </a:t>
            </a:r>
            <a:r>
              <a:rPr lang="pl-PL" sz="2000" dirty="0" smtClean="0"/>
              <a:t>niedochodowych</a:t>
            </a:r>
            <a:endParaRPr lang="pl-PL" sz="2000" dirty="0"/>
          </a:p>
          <a:p>
            <a:pPr marL="430212" indent="-342900">
              <a:lnSpc>
                <a:spcPts val="2700"/>
              </a:lnSpc>
              <a:spcBef>
                <a:spcPts val="12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sz="2000" dirty="0"/>
              <a:t>na stanowiskach menedżerów do spraw komunikacji i public relations, specjalistów od kontaktów z mediami, </a:t>
            </a:r>
            <a:r>
              <a:rPr lang="pl-PL" sz="2000" dirty="0" smtClean="0"/>
              <a:t>specjalistów w </a:t>
            </a:r>
            <a:r>
              <a:rPr lang="pl-PL" sz="2000" dirty="0"/>
              <a:t>zakresie </a:t>
            </a:r>
            <a:r>
              <a:rPr lang="pl-PL" sz="2000" dirty="0" smtClean="0"/>
              <a:t>sponsoringu, lobbingu</a:t>
            </a:r>
            <a:r>
              <a:rPr lang="pl-PL" sz="2000" dirty="0"/>
              <a:t> </a:t>
            </a:r>
            <a:r>
              <a:rPr lang="pl-PL" sz="2000" dirty="0" smtClean="0"/>
              <a:t>i </a:t>
            </a:r>
            <a:r>
              <a:rPr lang="pl-PL" sz="2000" dirty="0"/>
              <a:t>zarządzania sytuacjami kryzysowymi</a:t>
            </a:r>
          </a:p>
          <a:p>
            <a:pPr marL="430212" indent="-342900">
              <a:lnSpc>
                <a:spcPts val="2700"/>
              </a:lnSpc>
              <a:spcBef>
                <a:spcPts val="12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sz="2000" dirty="0"/>
              <a:t>w agencjach public </a:t>
            </a:r>
            <a:r>
              <a:rPr lang="pl-PL" sz="2000" dirty="0" smtClean="0"/>
              <a:t>relations, firmach konsultingowych i </a:t>
            </a:r>
            <a:r>
              <a:rPr lang="pl-PL" sz="2000" dirty="0"/>
              <a:t>badawczych </a:t>
            </a:r>
          </a:p>
          <a:p>
            <a:pPr marL="430212" indent="-342900">
              <a:lnSpc>
                <a:spcPts val="2700"/>
              </a:lnSpc>
              <a:spcBef>
                <a:spcPts val="12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sz="2000" dirty="0"/>
              <a:t>możliwość organizacji i prowadzenia własnej firmy public relations </a:t>
            </a: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KOMUNIKACJA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KORPORACYJNA I PUBLIC RELATIONS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43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395536" y="1340768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  <a:cs typeface="Helvetica" pitchFamily="34" charset="0"/>
              </a:rPr>
              <a:t>INNOWACJE RYNKOWE – PROJEKTOWANIE I </a:t>
            </a:r>
            <a:r>
              <a:rPr lang="pl-PL" sz="2400" b="1" dirty="0" smtClean="0">
                <a:latin typeface="+mn-lt"/>
                <a:cs typeface="Helvetica" pitchFamily="34" charset="0"/>
              </a:rPr>
              <a:t>WDRAŻANIE </a:t>
            </a:r>
            <a:r>
              <a:rPr lang="pl-PL" sz="1600" dirty="0" smtClean="0">
                <a:cs typeface="Times New Roman" pitchFamily="18" charset="0"/>
              </a:rPr>
              <a:t>(dotyczy tylko studiów stacjonarnych) </a:t>
            </a:r>
          </a:p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  <a:cs typeface="Helvetica" pitchFamily="34" charset="0"/>
              </a:rPr>
              <a:t>KOMUNIKACJA KORPORACYJNA I PUBLIC RELATIONS               </a:t>
            </a:r>
            <a:r>
              <a:rPr lang="pl-PL" sz="1600" dirty="0" smtClean="0">
                <a:cs typeface="Times New Roman" pitchFamily="18" charset="0"/>
              </a:rPr>
              <a:t>(</a:t>
            </a:r>
            <a:r>
              <a:rPr lang="pl-PL" sz="1600" dirty="0">
                <a:cs typeface="Times New Roman" pitchFamily="18" charset="0"/>
              </a:rPr>
              <a:t>dotyczy tylko studiów stacjonarnych) </a:t>
            </a:r>
            <a:endParaRPr lang="pl-PL" sz="2600" b="1" dirty="0" smtClean="0">
              <a:latin typeface="+mn-lt"/>
              <a:cs typeface="Helvetica" pitchFamily="34" charset="0"/>
            </a:endParaRPr>
          </a:p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  <a:cs typeface="Helvetica" pitchFamily="34" charset="0"/>
              </a:rPr>
              <a:t>LEAN </a:t>
            </a:r>
            <a:r>
              <a:rPr lang="pl-PL" sz="2400" b="1" dirty="0" smtClean="0">
                <a:latin typeface="+mn-lt"/>
                <a:cs typeface="Helvetica" pitchFamily="34" charset="0"/>
              </a:rPr>
              <a:t>MANAGEMENT </a:t>
            </a:r>
            <a:r>
              <a:rPr lang="pl-PL" sz="2400" b="1" dirty="0" smtClean="0">
                <a:latin typeface="+mn-lt"/>
              </a:rPr>
              <a:t>W BIZNESIE I SEKTORZE PUBLICZNYM</a:t>
            </a:r>
            <a:endParaRPr lang="pl-PL" sz="2400" b="1" dirty="0" smtClean="0">
              <a:latin typeface="+mn-lt"/>
              <a:cs typeface="Helvetica" pitchFamily="34" charset="0"/>
            </a:endParaRPr>
          </a:p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  <a:cs typeface="Helvetica" pitchFamily="34" charset="0"/>
              </a:rPr>
              <a:t>MARKETING INTERNETOWY I E-COMMERCE </a:t>
            </a:r>
          </a:p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</a:rPr>
              <a:t>PRZYWÓDZTWO W </a:t>
            </a:r>
            <a:r>
              <a:rPr lang="pl-PL" sz="2400" b="1" dirty="0" smtClean="0">
                <a:latin typeface="+mn-lt"/>
              </a:rPr>
              <a:t>ORGANIZACJI </a:t>
            </a:r>
            <a:r>
              <a:rPr lang="pl-PL" sz="1600" dirty="0">
                <a:cs typeface="Times New Roman" pitchFamily="18" charset="0"/>
              </a:rPr>
              <a:t>(dotyczy tylko studiów stacjonarnych)</a:t>
            </a:r>
            <a:r>
              <a:rPr lang="pl-PL" sz="2800" dirty="0">
                <a:cs typeface="Times New Roman" pitchFamily="18" charset="0"/>
              </a:rPr>
              <a:t> </a:t>
            </a:r>
            <a:endParaRPr lang="pl-PL" sz="2600" b="1" dirty="0" smtClean="0">
              <a:latin typeface="+mn-lt"/>
            </a:endParaRPr>
          </a:p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  <a:cs typeface="Times New Roman" pitchFamily="18" charset="0"/>
              </a:rPr>
              <a:t>ZARZĄDZANIE ZASOBAMI </a:t>
            </a:r>
            <a:r>
              <a:rPr lang="pl-PL" sz="2400" b="1" dirty="0" smtClean="0">
                <a:latin typeface="+mn-lt"/>
                <a:cs typeface="Times New Roman" pitchFamily="18" charset="0"/>
              </a:rPr>
              <a:t>LUDZKIMI</a:t>
            </a:r>
          </a:p>
          <a:p>
            <a:pPr marL="355600" indent="-35560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>
                <a:tab pos="355600" algn="l"/>
              </a:tabLst>
              <a:defRPr/>
            </a:pPr>
            <a:r>
              <a:rPr lang="pl-PL" sz="2400" b="1" dirty="0" smtClean="0">
                <a:latin typeface="+mn-lt"/>
              </a:rPr>
              <a:t>ZARZĄDZANIE W BIZNESIE I SEKTORZE PUBLICZNYM           </a:t>
            </a:r>
            <a:r>
              <a:rPr lang="pl-PL" sz="1600" dirty="0" smtClean="0">
                <a:cs typeface="Times New Roman" pitchFamily="18" charset="0"/>
              </a:rPr>
              <a:t>(dotyczy </a:t>
            </a:r>
            <a:r>
              <a:rPr lang="pl-PL" sz="1600" dirty="0">
                <a:cs typeface="Times New Roman" pitchFamily="18" charset="0"/>
              </a:rPr>
              <a:t>tylko studiów </a:t>
            </a:r>
            <a:r>
              <a:rPr lang="pl-PL" sz="1600" dirty="0" smtClean="0">
                <a:cs typeface="Times New Roman" pitchFamily="18" charset="0"/>
              </a:rPr>
              <a:t>niestacjonarnych</a:t>
            </a:r>
            <a:r>
              <a:rPr lang="pl-PL" sz="1600" dirty="0">
                <a:cs typeface="Times New Roman" pitchFamily="18" charset="0"/>
              </a:rPr>
              <a:t>) </a:t>
            </a:r>
            <a:endParaRPr lang="pl-PL" sz="1600" b="1" dirty="0"/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tabLst>
                <a:tab pos="355600" algn="l"/>
              </a:tabLst>
              <a:defRPr/>
            </a:pPr>
            <a:endParaRPr lang="pl-PL" sz="26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 bwMode="auto">
          <a:xfrm>
            <a:off x="134938" y="49213"/>
            <a:ext cx="803751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eaLnBrk="1" hangingPunct="1"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KIERUNEK ZARZĄDZANIE: OFERTA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SPECJALNOŚCI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zawartości 2"/>
          <p:cNvSpPr>
            <a:spLocks noGrp="1"/>
          </p:cNvSpPr>
          <p:nvPr>
            <p:ph idx="4294967295"/>
          </p:nvPr>
        </p:nvSpPr>
        <p:spPr>
          <a:xfrm>
            <a:off x="2267744" y="1412578"/>
            <a:ext cx="3456186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208213"/>
            <a:ext cx="5265738" cy="3524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latin typeface="Calibri" pitchFamily="34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KOMUNIKACJA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KORPORACYJNA I PUBLIC RELATIONS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43675" y="2208213"/>
            <a:ext cx="529659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400" b="1" dirty="0" smtClean="0">
                <a:latin typeface="+mn-lt"/>
              </a:rPr>
              <a:t>dr  </a:t>
            </a:r>
            <a:r>
              <a:rPr lang="pl-PL" sz="2400" b="1" dirty="0">
                <a:latin typeface="+mn-lt"/>
              </a:rPr>
              <a:t>hab</a:t>
            </a:r>
            <a:r>
              <a:rPr lang="pl-PL" sz="2400" b="1" dirty="0" smtClean="0">
                <a:latin typeface="+mn-lt"/>
              </a:rPr>
              <a:t>. prof. UE </a:t>
            </a:r>
            <a:r>
              <a:rPr lang="pl-PL" sz="2400" b="1" dirty="0">
                <a:latin typeface="+mn-lt"/>
              </a:rPr>
              <a:t>Paweł  </a:t>
            </a:r>
            <a:r>
              <a:rPr lang="pl-PL" sz="2400" b="1" dirty="0" err="1">
                <a:latin typeface="+mn-lt"/>
              </a:rPr>
              <a:t>Waniowski</a:t>
            </a:r>
            <a:endParaRPr lang="pl-PL" sz="2400" b="1" dirty="0">
              <a:latin typeface="+mn-lt"/>
            </a:endParaRPr>
          </a:p>
          <a:p>
            <a:pPr marL="342900" indent="-395288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e-mail: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smtClean="0">
                <a:latin typeface="+mn-lt"/>
                <a:hlinkClick r:id="rId2"/>
              </a:rPr>
              <a:t>pawel.waniowski@ue.wroc.pl</a:t>
            </a:r>
            <a:r>
              <a:rPr lang="pl-PL" sz="2000" dirty="0" smtClean="0">
                <a:latin typeface="+mn-lt"/>
              </a:rPr>
              <a:t> </a:t>
            </a:r>
            <a:endParaRPr lang="pl-PL" sz="2000" dirty="0">
              <a:solidFill>
                <a:srgbClr val="A4002E"/>
              </a:solidFill>
              <a:latin typeface="+mn-lt"/>
            </a:endParaRPr>
          </a:p>
          <a:p>
            <a:pPr marL="342900" indent="-395288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Instytut Marketingu</a:t>
            </a:r>
          </a:p>
          <a:p>
            <a:pPr marL="342900" indent="-395288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Katedra Badań Marketingowych</a:t>
            </a:r>
            <a:endParaRPr lang="pl-PL" sz="2000" dirty="0">
              <a:latin typeface="+mn-lt"/>
            </a:endParaRPr>
          </a:p>
          <a:p>
            <a:pPr marL="342900" indent="-395288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ul</a:t>
            </a:r>
            <a:r>
              <a:rPr lang="pl-PL" sz="2000" dirty="0">
                <a:latin typeface="+mn-lt"/>
              </a:rPr>
              <a:t>. Komandorska 118/120, bud. O, pok. 206</a:t>
            </a:r>
          </a:p>
          <a:p>
            <a:pPr marL="342900" indent="-395288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53-345 </a:t>
            </a:r>
            <a:r>
              <a:rPr lang="pl-PL" sz="2000" dirty="0">
                <a:latin typeface="+mn-lt"/>
              </a:rPr>
              <a:t>Wrocław</a:t>
            </a:r>
          </a:p>
          <a:p>
            <a:pPr marL="342900" indent="-395288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tel</a:t>
            </a:r>
            <a:r>
              <a:rPr lang="pl-PL" sz="2000" dirty="0">
                <a:latin typeface="+mn-lt"/>
              </a:rPr>
              <a:t>.  71 36 80 </a:t>
            </a:r>
            <a:r>
              <a:rPr lang="pl-PL" sz="2000" dirty="0" smtClean="0">
                <a:latin typeface="+mn-lt"/>
              </a:rPr>
              <a:t>791 lub </a:t>
            </a:r>
            <a:r>
              <a:rPr lang="pl-PL" sz="2000" dirty="0">
                <a:latin typeface="+mn-lt"/>
              </a:rPr>
              <a:t>71 36 80 226 (sekretariat)</a:t>
            </a:r>
          </a:p>
          <a:p>
            <a:pPr marL="342900" indent="-395288"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79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20825" y="2965450"/>
            <a:ext cx="608965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elvetica"/>
              <a:cs typeface="Helvetica"/>
            </a:endParaRPr>
          </a:p>
          <a:p>
            <a:pPr algn="ctr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Specjalność </a:t>
            </a:r>
          </a:p>
          <a:p>
            <a:pPr algn="ctr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PRZYWÓDZTWO W ORGANIZACJI</a:t>
            </a:r>
            <a:endParaRPr lang="pl-PL" sz="3000" b="1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/>
          </a:bodyPr>
          <a:lstStyle/>
          <a:p>
            <a:pPr algn="l"/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PRZYWÓDZTWO W ORGANIZACJI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331640" y="1268760"/>
            <a:ext cx="2736768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331640" y="2060848"/>
            <a:ext cx="72008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200" dirty="0">
                <a:latin typeface="+mn-lt"/>
              </a:rPr>
              <a:t>Absolwent </a:t>
            </a:r>
            <a:r>
              <a:rPr lang="pl-PL" sz="2200" dirty="0" smtClean="0">
                <a:latin typeface="+mn-lt"/>
              </a:rPr>
              <a:t>specjalności jest </a:t>
            </a:r>
            <a:r>
              <a:rPr lang="pl-PL" sz="2200" dirty="0">
                <a:latin typeface="+mn-lt"/>
              </a:rPr>
              <a:t>przygotowany do: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Pełnienia kierowniczych funkcji w organizacjach biznesowych, społecznych i samorządowych</a:t>
            </a: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Zarządzania zespołami i planowania rozwoju organizcji</a:t>
            </a:r>
            <a:endParaRPr lang="pl-PL" sz="2200" dirty="0">
              <a:latin typeface="+mn-lt"/>
            </a:endParaRPr>
          </a:p>
          <a:p>
            <a:pPr marL="273050" lvl="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Bycia </a:t>
            </a:r>
            <a:r>
              <a:rPr lang="pl-PL" sz="2200" dirty="0">
                <a:latin typeface="+mn-lt"/>
              </a:rPr>
              <a:t>liderem zmian </a:t>
            </a:r>
            <a:r>
              <a:rPr lang="pl-PL" sz="2200" dirty="0" smtClean="0">
                <a:latin typeface="+mn-lt"/>
              </a:rPr>
              <a:t>i kreatorem nowych rozwiązań zarówno w sytuacjach zawodowych, jak i osobistych</a:t>
            </a:r>
          </a:p>
        </p:txBody>
      </p:sp>
    </p:spTree>
    <p:extLst>
      <p:ext uri="{BB962C8B-B14F-4D97-AF65-F5344CB8AC3E}">
        <p14:creationId xmlns:p14="http://schemas.microsoft.com/office/powerpoint/2010/main" val="17640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5616" y="1268760"/>
            <a:ext cx="4680984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2060848"/>
            <a:ext cx="7488832" cy="381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WIEDZA</a:t>
            </a:r>
          </a:p>
          <a:p>
            <a:pPr marL="34290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>
                <a:latin typeface="+mj-lt"/>
              </a:rPr>
              <a:t>Wiedza na temat skutecznego zarządzania </a:t>
            </a:r>
            <a:r>
              <a:rPr lang="pl-PL" sz="2000" b="1" dirty="0" smtClean="0">
                <a:latin typeface="+mj-lt"/>
              </a:rPr>
              <a:t>rozwojem organizacji</a:t>
            </a:r>
            <a:r>
              <a:rPr lang="pl-PL" sz="2000" dirty="0" smtClean="0">
                <a:latin typeface="+mj-lt"/>
              </a:rPr>
              <a:t>: </a:t>
            </a:r>
            <a:r>
              <a:rPr lang="pl-PL" sz="2000" dirty="0">
                <a:latin typeface="+mj-lt"/>
              </a:rPr>
              <a:t>tworzenia </a:t>
            </a:r>
            <a:r>
              <a:rPr lang="pl-PL" sz="2000" dirty="0" smtClean="0">
                <a:latin typeface="+mj-lt"/>
              </a:rPr>
              <a:t>wizji, wyboru </a:t>
            </a:r>
            <a:r>
              <a:rPr lang="pl-PL" sz="2000" dirty="0">
                <a:latin typeface="+mj-lt"/>
              </a:rPr>
              <a:t>i realizacji strategii, </a:t>
            </a:r>
            <a:r>
              <a:rPr lang="pl-PL" sz="2000" dirty="0" smtClean="0">
                <a:latin typeface="+mj-lt"/>
              </a:rPr>
              <a:t>tworzenia modeli biznesu</a:t>
            </a:r>
            <a:endParaRPr lang="pl-PL" sz="2000" dirty="0">
              <a:latin typeface="+mj-lt"/>
            </a:endParaRPr>
          </a:p>
          <a:p>
            <a:pPr marL="342900" lvl="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>
                <a:latin typeface="+mj-lt"/>
              </a:rPr>
              <a:t>Wiedza z zakresu zarządzania ludźmi</a:t>
            </a:r>
            <a:r>
              <a:rPr lang="pl-PL" sz="2000" dirty="0">
                <a:latin typeface="+mj-lt"/>
              </a:rPr>
              <a:t>: </a:t>
            </a:r>
            <a:r>
              <a:rPr lang="pl-PL" sz="2000" dirty="0" smtClean="0">
                <a:latin typeface="+mj-lt"/>
              </a:rPr>
              <a:t>teorii przywództwa, budowania </a:t>
            </a:r>
            <a:r>
              <a:rPr lang="pl-PL" sz="2000" dirty="0">
                <a:latin typeface="+mj-lt"/>
              </a:rPr>
              <a:t>zespołów, organizowania ich </a:t>
            </a:r>
            <a:r>
              <a:rPr lang="pl-PL" sz="2000" dirty="0" smtClean="0">
                <a:latin typeface="+mj-lt"/>
              </a:rPr>
              <a:t>pracy, motywowania ludzi, zarządzania zmianą i konfliktem</a:t>
            </a:r>
            <a:endParaRPr lang="pl-PL" sz="2000" dirty="0">
              <a:latin typeface="+mj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pl-PL" sz="30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PRZYWÓDZTWO W ORGANIZACJI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99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4752528" cy="504056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43608" y="1849221"/>
            <a:ext cx="7776864" cy="402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UMIEJĘTNOŚCI</a:t>
            </a:r>
          </a:p>
          <a:p>
            <a:pPr marL="342900" lvl="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>
                <a:latin typeface="+mj-lt"/>
              </a:rPr>
              <a:t>Umiejętność </a:t>
            </a:r>
            <a:r>
              <a:rPr lang="pl-PL" sz="2000" b="1" dirty="0" smtClean="0">
                <a:latin typeface="+mj-lt"/>
              </a:rPr>
              <a:t>wyznaczania kierunku rozwoju </a:t>
            </a:r>
            <a:r>
              <a:rPr lang="pl-PL" sz="2000" b="1" dirty="0">
                <a:latin typeface="+mj-lt"/>
              </a:rPr>
              <a:t>organizacji</a:t>
            </a:r>
            <a:r>
              <a:rPr lang="pl-PL" sz="2000" dirty="0">
                <a:latin typeface="+mj-lt"/>
              </a:rPr>
              <a:t>: tworzenia </a:t>
            </a:r>
            <a:r>
              <a:rPr lang="pl-PL" sz="2000" dirty="0" smtClean="0">
                <a:latin typeface="+mj-lt"/>
              </a:rPr>
              <a:t>strategii i biznesplanu,  </a:t>
            </a:r>
            <a:r>
              <a:rPr lang="pl-PL" sz="2000" dirty="0">
                <a:latin typeface="+mj-lt"/>
              </a:rPr>
              <a:t>prowadzenia analiz i budowania </a:t>
            </a:r>
            <a:r>
              <a:rPr lang="pl-PL" sz="2000" dirty="0" smtClean="0">
                <a:latin typeface="+mj-lt"/>
              </a:rPr>
              <a:t>długofalowej koncepcji rozwoju</a:t>
            </a:r>
            <a:endParaRPr lang="pl-PL" sz="2000" dirty="0">
              <a:latin typeface="+mj-lt"/>
            </a:endParaRPr>
          </a:p>
          <a:p>
            <a:pPr marL="342900" lvl="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>
                <a:latin typeface="+mj-lt"/>
              </a:rPr>
              <a:t>Umiejętność kierowania ludźmi</a:t>
            </a:r>
            <a:r>
              <a:rPr lang="pl-PL" sz="2000" dirty="0">
                <a:latin typeface="+mj-lt"/>
              </a:rPr>
              <a:t>: przyjmowania roli przywódczej, inicjowania działań twórczych i innowacyjnych, budowania trwałych relacji z otoczeniem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pl-PL" sz="30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PRZYWÓDZTWO W ORGANIZACJI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6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5616" y="1268760"/>
            <a:ext cx="4825000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1866661"/>
            <a:ext cx="7992974" cy="402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KOMPETENCJE</a:t>
            </a:r>
          </a:p>
          <a:p>
            <a:pPr marL="34290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>
                <a:latin typeface="+mj-lt"/>
              </a:rPr>
              <a:t>Odwaga, kreatywność i przedsiębiorczość</a:t>
            </a:r>
            <a:r>
              <a:rPr lang="pl-PL" sz="2000" dirty="0">
                <a:latin typeface="+mj-lt"/>
              </a:rPr>
              <a:t>: postawa sprzyjająca podejmowaniu decyzji, poszukiwaniu nowych rozwiązań i inspirowaniu innych</a:t>
            </a:r>
          </a:p>
          <a:p>
            <a:pPr marL="342900" lvl="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 smtClean="0">
                <a:latin typeface="+mj-lt"/>
              </a:rPr>
              <a:t>Otwartość </a:t>
            </a:r>
            <a:r>
              <a:rPr lang="pl-PL" sz="2000" b="1" dirty="0">
                <a:latin typeface="+mj-lt"/>
              </a:rPr>
              <a:t>i umiejętność współpracy</a:t>
            </a:r>
            <a:r>
              <a:rPr lang="pl-PL" sz="2000" dirty="0">
                <a:latin typeface="+mj-lt"/>
              </a:rPr>
              <a:t>: zdolność do pracy w różnych zespołach, </a:t>
            </a:r>
            <a:r>
              <a:rPr lang="pl-PL" sz="2000" dirty="0" smtClean="0">
                <a:latin typeface="+mj-lt"/>
              </a:rPr>
              <a:t>umiejętność motywowania i organizowania pracy innych, empatia</a:t>
            </a:r>
            <a:endParaRPr lang="pl-PL" sz="2000" dirty="0">
              <a:latin typeface="+mj-lt"/>
            </a:endParaRPr>
          </a:p>
          <a:p>
            <a:pPr marL="342900" lvl="0" indent="-3960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b="1" dirty="0" smtClean="0">
                <a:latin typeface="+mj-lt"/>
              </a:rPr>
              <a:t>Samorozwój: </a:t>
            </a:r>
            <a:r>
              <a:rPr lang="pl-PL" sz="2000" dirty="0" smtClean="0">
                <a:latin typeface="+mj-lt"/>
              </a:rPr>
              <a:t>chęć ciągłego uczenia się i podnoszenia swoich kompetencji, samoświadomość</a:t>
            </a:r>
            <a:endParaRPr lang="pl-PL" sz="2000" b="1" dirty="0" smtClean="0">
              <a:latin typeface="+mj-lt"/>
            </a:endParaRPr>
          </a:p>
          <a:p>
            <a:pPr marL="273050" lvl="0" indent="-2730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100" dirty="0" smtClean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pl-PL" sz="30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PRZYWÓDZTWO W ORGANIZACJI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4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2185898" y="1268760"/>
            <a:ext cx="4176929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Przedmioty specjalizacyjne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95736" y="1988840"/>
            <a:ext cx="4824536" cy="381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200" dirty="0" smtClean="0">
                <a:latin typeface="+mn-lt"/>
              </a:rPr>
              <a:t>Podstawy przywództwa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200" dirty="0" smtClean="0">
                <a:latin typeface="+mn-lt"/>
              </a:rPr>
              <a:t>Trening rozwoju osobistego lidera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200" dirty="0" smtClean="0">
                <a:latin typeface="+mn-lt"/>
              </a:rPr>
              <a:t>Psychologia przywództwa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200" dirty="0" smtClean="0">
                <a:latin typeface="+mn-lt"/>
              </a:rPr>
              <a:t>Przedsiębiorstwo przyszłości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200" dirty="0" smtClean="0">
                <a:latin typeface="+mn-lt"/>
              </a:rPr>
              <a:t>Myślenie strategiczne 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200" dirty="0" smtClean="0">
                <a:latin typeface="+mn-lt"/>
              </a:rPr>
              <a:t>Realizacja strategii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pl-PL" sz="30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PRZYWÓDZTWO W ORGANIZACJI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6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506448" y="1272528"/>
            <a:ext cx="3096808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500168" y="1988840"/>
            <a:ext cx="703227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lvl="0" indent="-2730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Własna działalność gospodarcza, start-upy</a:t>
            </a:r>
          </a:p>
          <a:p>
            <a:pPr marL="273050" lvl="0" indent="-2730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Stanowiska kierownicze w małych, średnich i dużych przedsiębiorstwach</a:t>
            </a:r>
          </a:p>
          <a:p>
            <a:pPr marL="273050" lvl="0" indent="-2730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Stanowiska przywódcze w organizacjach pozarządowych i samorządowych</a:t>
            </a:r>
          </a:p>
          <a:p>
            <a:pPr marL="273050" lvl="0" indent="-27305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200" dirty="0" smtClean="0">
                <a:latin typeface="+mn-lt"/>
              </a:rPr>
              <a:t>Pozycje liderów zmian, aktywistów i kreatorów nowych rozwiązań w różnych typach organizacji</a:t>
            </a: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pl-PL" sz="30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PRZYWÓDZTWO W ORGANIZACJI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71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2123728" y="1412776"/>
            <a:ext cx="3096808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23728" y="2348880"/>
            <a:ext cx="47883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noProof="0" dirty="0" smtClean="0">
                <a:latin typeface="+mn-lt"/>
              </a:rPr>
              <a:t>dr Anna Witek-Crabb</a:t>
            </a:r>
          </a:p>
          <a:p>
            <a:pPr marL="342900" lvl="0" indent="-396000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e-mail: </a:t>
            </a:r>
            <a:r>
              <a:rPr lang="pl-PL" sz="2000" dirty="0" smtClean="0">
                <a:solidFill>
                  <a:srgbClr val="0066FF"/>
                </a:solidFill>
                <a:latin typeface="+mn-lt"/>
              </a:rPr>
              <a:t>Anna.Witek@ue.wroc.pl</a:t>
            </a:r>
          </a:p>
          <a:p>
            <a:pPr marL="342900" indent="-396000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noProof="0" dirty="0" smtClean="0">
                <a:latin typeface="+mn-lt"/>
              </a:rPr>
              <a:t>Katedra Zarządzania Strategicznego</a:t>
            </a:r>
          </a:p>
          <a:p>
            <a:pPr marL="342900" marR="0" lvl="0" indent="-396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dirty="0" smtClean="0">
                <a:latin typeface="+mn-lt"/>
              </a:rPr>
              <a:t>ul. Komandorska 118/120, bud. B, pok. 114</a:t>
            </a:r>
          </a:p>
          <a:p>
            <a:pPr marL="342900" marR="0" lvl="0" indent="-396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dirty="0" smtClean="0">
                <a:latin typeface="+mn-lt"/>
              </a:rPr>
              <a:t>53-345 Wrocław</a:t>
            </a:r>
          </a:p>
          <a:p>
            <a:pPr marL="342900" marR="0" lvl="0" indent="-396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dirty="0" smtClean="0">
                <a:latin typeface="+mn-lt"/>
              </a:rPr>
              <a:t>tel. 71 36 80 209 (sekretariat)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kumimoji="0" lang="pl-PL" sz="30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PRZYWÓDZTWO W ORGANIZACJI</a:t>
            </a:r>
            <a:endParaRPr kumimoji="0" lang="pl-PL" sz="30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0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20825" y="2965450"/>
            <a:ext cx="6089650" cy="27207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elvetica"/>
              <a:cs typeface="Helvetica"/>
            </a:endParaRPr>
          </a:p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Specjalność </a:t>
            </a:r>
          </a:p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LEAN </a:t>
            </a:r>
            <a:r>
              <a:rPr lang="pl-PL" sz="3000" b="1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MANAGEMENT </a:t>
            </a:r>
            <a:br>
              <a:rPr lang="pl-PL" sz="3000" b="1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</a:br>
            <a:r>
              <a:rPr lang="pl-PL" sz="3000" b="1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W BIZNESIE I SEKTORZE PUBLICZNYM</a:t>
            </a:r>
            <a:endParaRPr lang="pl-PL" sz="3000" b="1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50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875678" y="2564904"/>
            <a:ext cx="5412507" cy="310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Studia stacjonarne II stopnia</a:t>
            </a:r>
          </a:p>
          <a:p>
            <a:pPr algn="ctr">
              <a:lnSpc>
                <a:spcPct val="13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Kierunek Zarządzanie</a:t>
            </a:r>
          </a:p>
          <a:p>
            <a:pPr algn="ctr">
              <a:lnSpc>
                <a:spcPct val="120000"/>
              </a:lnSpc>
            </a:pPr>
            <a:r>
              <a:rPr lang="pl-PL" sz="3000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Specjalność</a:t>
            </a:r>
            <a:r>
              <a:rPr lang="pl-PL" sz="3000" spc="120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br>
              <a:rPr lang="pl-PL" sz="3000" spc="120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pl-PL" sz="3600" b="1" spc="120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INNOWACJE </a:t>
            </a:r>
            <a:r>
              <a:rPr lang="pl-PL" sz="3600" b="1" spc="120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RYNKOWE </a:t>
            </a:r>
            <a:br>
              <a:rPr lang="pl-PL" sz="3600" b="1" spc="120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pl-PL" sz="3200" b="1" spc="120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– projektowanie i wdrażanie</a:t>
            </a:r>
            <a:endParaRPr lang="pl-PL" sz="3200" b="1" spc="120" dirty="0" smtClean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325494" cy="742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</a:t>
            </a:r>
            <a:r>
              <a:rPr lang="pl-PL" sz="2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r>
              <a:rPr lang="pl-PL" sz="2400" b="1" dirty="0">
                <a:solidFill>
                  <a:schemeClr val="bg1"/>
                </a:solidFill>
              </a:rPr>
              <a:t> W BIZNESIE I SEKTORZE PUBLICZNYM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Symbol zastępczy zawartości 2"/>
          <p:cNvSpPr>
            <a:spLocks noGrp="1"/>
          </p:cNvSpPr>
          <p:nvPr>
            <p:ph idx="4294967295"/>
          </p:nvPr>
        </p:nvSpPr>
        <p:spPr>
          <a:xfrm>
            <a:off x="770623" y="1139468"/>
            <a:ext cx="8362950" cy="504825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44036" name="Symbol zastępczy zawartości 2"/>
          <p:cNvSpPr txBox="1">
            <a:spLocks/>
          </p:cNvSpPr>
          <p:nvPr/>
        </p:nvSpPr>
        <p:spPr bwMode="auto">
          <a:xfrm>
            <a:off x="781050" y="1892991"/>
            <a:ext cx="78581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/>
              <a:t>Absolwent posiada nowoczesną, przekrojową i użyteczną wiedzę </a:t>
            </a:r>
            <a:br>
              <a:rPr lang="pl-PL" sz="2000"/>
            </a:br>
            <a:r>
              <a:rPr lang="pl-PL" sz="2000"/>
              <a:t>oraz umiejętności praktyczne i kompetencje z zakresu lean management</a:t>
            </a:r>
          </a:p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/>
              <a:t>Absolwent zostaje przygotowany do objęcia funkcji:  </a:t>
            </a:r>
            <a:r>
              <a:rPr lang="pl-PL" sz="2000" i="1"/>
              <a:t>Lean Managera,</a:t>
            </a:r>
            <a:r>
              <a:rPr lang="pl-PL" sz="2000"/>
              <a:t> kierownika </a:t>
            </a:r>
            <a:r>
              <a:rPr lang="pl-PL" sz="2000" i="1"/>
              <a:t>kaizen, </a:t>
            </a:r>
            <a:r>
              <a:rPr lang="pl-PL" sz="2000"/>
              <a:t>specjalisty LM, lidera zmian, członka zespołu wdrożeniowego, konsultanta LM</a:t>
            </a:r>
            <a:r>
              <a:rPr lang="pl-PL" sz="2000" i="1"/>
              <a:t> </a:t>
            </a:r>
            <a:r>
              <a:rPr lang="pl-PL" sz="2000"/>
              <a:t>itp</a:t>
            </a:r>
            <a:r>
              <a:rPr lang="pl-PL" sz="2000" i="1"/>
              <a:t>. </a:t>
            </a:r>
            <a:r>
              <a:rPr lang="pl-PL" sz="2000">
                <a:cs typeface="Times New Roman" pitchFamily="18" charset="0"/>
              </a:rPr>
              <a:t>w różnych typach przedsiębiorstw (produkcyjne, usługowe) oraz instytucjach sektora publicznego</a:t>
            </a:r>
            <a:endParaRPr lang="pl-PL" sz="2000" strike="sngStrike">
              <a:cs typeface="Times New Roman" pitchFamily="18" charset="0"/>
            </a:endParaRPr>
          </a:p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>
                <a:cs typeface="Times New Roman" pitchFamily="18" charset="0"/>
              </a:rPr>
              <a:t>Absolwent potrafi przygotować, wdrożyć i stosować koncepcję LM oraz wykorzystywać jej narzędzia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945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zawartości 2"/>
          <p:cNvSpPr>
            <a:spLocks noGrp="1"/>
          </p:cNvSpPr>
          <p:nvPr>
            <p:ph idx="4294967295"/>
          </p:nvPr>
        </p:nvSpPr>
        <p:spPr>
          <a:xfrm>
            <a:off x="990589" y="1124744"/>
            <a:ext cx="8362950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LEAN </a:t>
            </a:r>
            <a:r>
              <a:rPr lang="pl-PL" sz="2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 W BIZNESIE I SEKTORZE PUBLICZNYM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90589" y="1844824"/>
            <a:ext cx="75418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altLang="pl-PL" sz="2400" b="1" dirty="0">
                <a:latin typeface="Calibri" panose="020F0502020204030204" pitchFamily="34" charset="0"/>
              </a:rPr>
              <a:t>WIEDZA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>
                <a:latin typeface="Calibri" panose="020F0502020204030204" pitchFamily="34" charset="0"/>
              </a:rPr>
              <a:t>posiadanie kompleksowej wiedzy teoretycznej i praktycznej dotyczącej koncepcji Lean Management (</a:t>
            </a:r>
            <a:r>
              <a:rPr lang="pl-PL" altLang="pl-PL" b="1" dirty="0">
                <a:latin typeface="Calibri" panose="020F0502020204030204" pitchFamily="34" charset="0"/>
              </a:rPr>
              <a:t>zajęcia współprowadzone przez praktyków biznesu, wizyty studyjne i warsztaty w przedsiębiorstwach m.in. Toyota, 3M, Volvo, Mahle, </a:t>
            </a:r>
            <a:r>
              <a:rPr lang="pl-PL" altLang="pl-PL" b="1" dirty="0" err="1">
                <a:latin typeface="Calibri" panose="020F0502020204030204" pitchFamily="34" charset="0"/>
              </a:rPr>
              <a:t>Mondelez</a:t>
            </a:r>
            <a:r>
              <a:rPr lang="pl-PL" altLang="pl-PL" b="1" dirty="0">
                <a:latin typeface="Calibri" panose="020F0502020204030204" pitchFamily="34" charset="0"/>
              </a:rPr>
              <a:t>, możliwość odbycia staży i praktyk</a:t>
            </a:r>
            <a:r>
              <a:rPr lang="pl-PL" altLang="pl-PL" dirty="0">
                <a:latin typeface="Calibri" panose="020F0502020204030204" pitchFamily="34" charset="0"/>
              </a:rPr>
              <a:t>)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>
                <a:latin typeface="Calibri" panose="020F0502020204030204" pitchFamily="34" charset="0"/>
              </a:rPr>
              <a:t>posiadanie specjalistycznej wiedzy na temat </a:t>
            </a:r>
            <a:r>
              <a:rPr lang="pl-PL" altLang="pl-PL" b="1" dirty="0">
                <a:latin typeface="Calibri" panose="020F0502020204030204" pitchFamily="34" charset="0"/>
              </a:rPr>
              <a:t>filozofii i kultury </a:t>
            </a:r>
            <a:r>
              <a:rPr lang="pl-PL" altLang="pl-PL" b="1" i="1" dirty="0" err="1">
                <a:latin typeface="Calibri" panose="020F0502020204030204" pitchFamily="34" charset="0"/>
              </a:rPr>
              <a:t>lean</a:t>
            </a:r>
            <a:r>
              <a:rPr lang="pl-PL" altLang="pl-PL" b="1" dirty="0">
                <a:latin typeface="Calibri" panose="020F0502020204030204" pitchFamily="34" charset="0"/>
              </a:rPr>
              <a:t> </a:t>
            </a:r>
            <a:r>
              <a:rPr lang="pl-PL" altLang="pl-PL" dirty="0">
                <a:latin typeface="Calibri" panose="020F0502020204030204" pitchFamily="34" charset="0"/>
              </a:rPr>
              <a:t>oraz </a:t>
            </a:r>
            <a:r>
              <a:rPr lang="pl-PL" altLang="pl-PL" b="1" dirty="0">
                <a:latin typeface="Calibri" panose="020F0502020204030204" pitchFamily="34" charset="0"/>
              </a:rPr>
              <a:t>metod, technik i narzędzi </a:t>
            </a:r>
            <a:r>
              <a:rPr lang="pl-PL" altLang="pl-PL" dirty="0">
                <a:latin typeface="Calibri" panose="020F0502020204030204" pitchFamily="34" charset="0"/>
              </a:rPr>
              <a:t>wykorzystywanych w koncepcji LM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>
                <a:latin typeface="Calibri" panose="020F0502020204030204" pitchFamily="34" charset="0"/>
              </a:rPr>
              <a:t>znajomość przebiegu oraz uwarunkowań procesu przygotowania, wdrożenia  i stosowania podejścia </a:t>
            </a:r>
            <a:r>
              <a:rPr lang="pl-PL" altLang="pl-PL" i="1" dirty="0" err="1">
                <a:latin typeface="Calibri" panose="020F0502020204030204" pitchFamily="34" charset="0"/>
              </a:rPr>
              <a:t>lean</a:t>
            </a:r>
            <a:endParaRPr lang="pl-PL" altLang="pl-PL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2"/>
          <p:cNvSpPr>
            <a:spLocks noGrp="1"/>
          </p:cNvSpPr>
          <p:nvPr>
            <p:ph idx="4294967295"/>
          </p:nvPr>
        </p:nvSpPr>
        <p:spPr>
          <a:xfrm>
            <a:off x="971600" y="1243710"/>
            <a:ext cx="4680322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650" y="1979613"/>
            <a:ext cx="8002588" cy="4027487"/>
          </a:xfrm>
          <a:prstGeom prst="rect">
            <a:avLst/>
          </a:prstGeom>
        </p:spPr>
        <p:txBody>
          <a:bodyPr/>
          <a:lstStyle/>
          <a:p>
            <a:pPr marL="342900" indent="-3960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 </a:t>
            </a:r>
            <a:endParaRPr lang="pl-PL" sz="2000" dirty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LEAN </a:t>
            </a:r>
            <a:r>
              <a:rPr lang="pl-PL" sz="2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 W BIZNESIE I SEKTORZE PUBLICZNYM</a:t>
            </a: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71600" y="1990240"/>
            <a:ext cx="778663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altLang="pl-PL" sz="2400" b="1" dirty="0">
                <a:latin typeface="Calibri" panose="020F0502020204030204" pitchFamily="34" charset="0"/>
              </a:rPr>
              <a:t>UMIEJĘTNOŚCI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określanie przesłanek, korzyści i warunków wdrożenia LM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diagnozowanie i rozwiązywanie problemów organizacyjnych (koszty, czas realizacji, marnotrawstwo) z wykorzystaniem koncepcji LM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znajomość zasad i stosowanie  w praktyce </a:t>
            </a:r>
            <a:r>
              <a:rPr lang="pl-PL" altLang="pl-PL" sz="2000" i="1" dirty="0" err="1">
                <a:latin typeface="Calibri" panose="020F0502020204030204" pitchFamily="34" charset="0"/>
              </a:rPr>
              <a:t>lean</a:t>
            </a:r>
            <a:r>
              <a:rPr lang="pl-PL" altLang="pl-PL" sz="2000" i="1" dirty="0">
                <a:latin typeface="Calibri" panose="020F0502020204030204" pitchFamily="34" charset="0"/>
              </a:rPr>
              <a:t> </a:t>
            </a:r>
            <a:r>
              <a:rPr lang="pl-PL" altLang="pl-PL" sz="2000" i="1" dirty="0" err="1">
                <a:latin typeface="Calibri" panose="020F0502020204030204" pitchFamily="34" charset="0"/>
              </a:rPr>
              <a:t>thinking</a:t>
            </a:r>
            <a:endParaRPr lang="pl-PL" altLang="pl-PL" sz="2000" i="1" dirty="0">
              <a:latin typeface="Calibri" panose="020F0502020204030204" pitchFamily="34" charset="0"/>
            </a:endParaRP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dobór oraz wykorzystanie technik Lean Management (5S, VSM, TPM, SMED, standaryzacja, </a:t>
            </a:r>
            <a:r>
              <a:rPr lang="pl-PL" altLang="pl-PL" sz="2000" dirty="0" err="1">
                <a:latin typeface="Calibri" panose="020F0502020204030204" pitchFamily="34" charset="0"/>
              </a:rPr>
              <a:t>Poka</a:t>
            </a:r>
            <a:r>
              <a:rPr lang="pl-PL" altLang="pl-PL" sz="2000" dirty="0">
                <a:latin typeface="Calibri" panose="020F0502020204030204" pitchFamily="34" charset="0"/>
              </a:rPr>
              <a:t> </a:t>
            </a:r>
            <a:r>
              <a:rPr lang="pl-PL" altLang="pl-PL" sz="2000" dirty="0" err="1">
                <a:latin typeface="Calibri" panose="020F0502020204030204" pitchFamily="34" charset="0"/>
              </a:rPr>
              <a:t>Yoke</a:t>
            </a:r>
            <a:r>
              <a:rPr lang="pl-PL" altLang="pl-PL" sz="2000" dirty="0">
                <a:latin typeface="Calibri" panose="020F0502020204030204" pitchFamily="34" charset="0"/>
              </a:rPr>
              <a:t>, wizualizacje itd</a:t>
            </a:r>
            <a:r>
              <a:rPr lang="pl-PL" altLang="pl-PL" sz="2000" dirty="0" smtClean="0">
                <a:latin typeface="Calibri" panose="020F0502020204030204" pitchFamily="34" charset="0"/>
              </a:rPr>
              <a:t>.)</a:t>
            </a:r>
            <a:endParaRPr lang="pl-PL" altLang="pl-PL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2"/>
          <p:cNvSpPr>
            <a:spLocks noGrp="1"/>
          </p:cNvSpPr>
          <p:nvPr>
            <p:ph idx="4294967295"/>
          </p:nvPr>
        </p:nvSpPr>
        <p:spPr>
          <a:xfrm>
            <a:off x="971600" y="1004435"/>
            <a:ext cx="4824338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71600" y="1622686"/>
            <a:ext cx="7848872" cy="4542617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altLang="pl-PL" sz="2400" b="1" dirty="0">
                <a:latin typeface="Calibri" panose="020F0502020204030204" pitchFamily="34" charset="0"/>
              </a:rPr>
              <a:t>KOMPETENCJE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zdolność przygotowywania i realizowania projektów wdrożeniowych Lean Management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zdolność objęcia samodzielnego stanowiska</a:t>
            </a:r>
            <a:r>
              <a:rPr lang="pl-PL" altLang="pl-PL" sz="2000" i="1" dirty="0">
                <a:latin typeface="Calibri" panose="020F0502020204030204" pitchFamily="34" charset="0"/>
              </a:rPr>
              <a:t> Lean Managera, </a:t>
            </a:r>
            <a:r>
              <a:rPr lang="pl-PL" altLang="pl-PL" sz="2000" dirty="0">
                <a:latin typeface="Calibri" panose="020F0502020204030204" pitchFamily="34" charset="0"/>
              </a:rPr>
              <a:t>Kierownika </a:t>
            </a:r>
            <a:r>
              <a:rPr lang="pl-PL" altLang="pl-PL" sz="2000" i="1" dirty="0" err="1">
                <a:latin typeface="Calibri" panose="020F0502020204030204" pitchFamily="34" charset="0"/>
              </a:rPr>
              <a:t>kaizen</a:t>
            </a:r>
            <a:r>
              <a:rPr lang="pl-PL" altLang="pl-PL" sz="2000" dirty="0">
                <a:latin typeface="Calibri" panose="020F0502020204030204" pitchFamily="34" charset="0"/>
              </a:rPr>
              <a:t>, </a:t>
            </a:r>
            <a:r>
              <a:rPr lang="pl-PL" altLang="pl-PL" sz="2000" i="1" dirty="0">
                <a:latin typeface="Calibri" panose="020F0502020204030204" pitchFamily="34" charset="0"/>
              </a:rPr>
              <a:t>Business Excellence Managera</a:t>
            </a:r>
            <a:r>
              <a:rPr lang="pl-PL" altLang="pl-PL" sz="2000" dirty="0">
                <a:latin typeface="Calibri" panose="020F0502020204030204" pitchFamily="34" charset="0"/>
              </a:rPr>
              <a:t>, </a:t>
            </a:r>
            <a:r>
              <a:rPr lang="pl-PL" altLang="pl-PL" sz="2000" i="1" dirty="0">
                <a:latin typeface="Calibri" panose="020F0502020204030204" pitchFamily="34" charset="0"/>
              </a:rPr>
              <a:t>Lean &amp; CI Managera, Lean Project Leadera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zrozumienie potrzeby ciągłego doskonalenia (</a:t>
            </a:r>
            <a:r>
              <a:rPr lang="pl-PL" altLang="pl-PL" sz="2000" i="1" dirty="0" err="1">
                <a:latin typeface="Calibri" panose="020F0502020204030204" pitchFamily="34" charset="0"/>
              </a:rPr>
              <a:t>kaizen</a:t>
            </a:r>
            <a:r>
              <a:rPr lang="pl-PL" altLang="pl-PL" sz="2000" dirty="0">
                <a:latin typeface="Calibri" panose="020F0502020204030204" pitchFamily="34" charset="0"/>
              </a:rPr>
              <a:t>) w organizacji oraz pogłębiania wiedzy z zakresu LM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>
                <a:latin typeface="Calibri" panose="020F0502020204030204" pitchFamily="34" charset="0"/>
              </a:rPr>
              <a:t>zdolność komunikowania się ze współpracownikami i podwładnymi, argumentacji, uzasadniania podjętych decyzji, perswazji i negocjowania oraz publicznego </a:t>
            </a:r>
            <a:r>
              <a:rPr lang="pl-PL" altLang="pl-PL" sz="2000" dirty="0" smtClean="0">
                <a:latin typeface="Calibri" panose="020F0502020204030204" pitchFamily="34" charset="0"/>
              </a:rPr>
              <a:t>występowania</a:t>
            </a:r>
            <a:endParaRPr lang="pl-PL" sz="2000" dirty="0" smtClean="0">
              <a:latin typeface="+mn-lt"/>
            </a:endParaRPr>
          </a:p>
          <a:p>
            <a:pPr marL="342900" indent="-3960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LEAN </a:t>
            </a:r>
            <a:r>
              <a:rPr lang="pl-PL" sz="2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 W BIZNESIE I SEKTORZE PUBLICZNYM</a:t>
            </a: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59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zawartości 2"/>
          <p:cNvSpPr>
            <a:spLocks noGrp="1"/>
          </p:cNvSpPr>
          <p:nvPr>
            <p:ph idx="4294967295"/>
          </p:nvPr>
        </p:nvSpPr>
        <p:spPr>
          <a:xfrm>
            <a:off x="1835696" y="1412776"/>
            <a:ext cx="4104258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Przedmioty specjalnościowe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835696" y="2132856"/>
            <a:ext cx="5433931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indent="-27305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400" dirty="0">
                <a:latin typeface="Calibri" panose="020F0502020204030204" pitchFamily="34" charset="0"/>
              </a:rPr>
              <a:t>Geneza i ewolucja Lean Management</a:t>
            </a:r>
          </a:p>
          <a:p>
            <a:pPr marL="273050" indent="-27305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400" dirty="0">
                <a:latin typeface="Calibri" panose="020F0502020204030204" pitchFamily="34" charset="0"/>
              </a:rPr>
              <a:t>LM w praktyce przedsiębiorstw </a:t>
            </a:r>
          </a:p>
          <a:p>
            <a:pPr marL="273050" indent="-27305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400" dirty="0">
                <a:latin typeface="Calibri" panose="020F0502020204030204" pitchFamily="34" charset="0"/>
              </a:rPr>
              <a:t>Podstawowe narzędzia LM </a:t>
            </a:r>
          </a:p>
          <a:p>
            <a:pPr marL="273050" indent="-27305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400" dirty="0" smtClean="0">
                <a:latin typeface="Calibri" panose="020F0502020204030204" pitchFamily="34" charset="0"/>
              </a:rPr>
              <a:t>Zarządzanie </a:t>
            </a:r>
            <a:r>
              <a:rPr lang="pl-PL" altLang="pl-PL" sz="2400" dirty="0">
                <a:latin typeface="Calibri" panose="020F0502020204030204" pitchFamily="34" charset="0"/>
              </a:rPr>
              <a:t>działalnością operacyjną</a:t>
            </a:r>
          </a:p>
          <a:p>
            <a:pPr marL="273050" indent="-27305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400" dirty="0" smtClean="0">
                <a:latin typeface="Calibri" panose="020F0502020204030204" pitchFamily="34" charset="0"/>
              </a:rPr>
              <a:t>LM </a:t>
            </a:r>
            <a:r>
              <a:rPr lang="pl-PL" altLang="pl-PL" sz="2400" dirty="0">
                <a:latin typeface="Calibri" panose="020F0502020204030204" pitchFamily="34" charset="0"/>
              </a:rPr>
              <a:t>jako zmiana organizacyjna </a:t>
            </a:r>
          </a:p>
          <a:p>
            <a:pPr marL="273050" indent="-273050" eaLnBrk="1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400" dirty="0" smtClean="0">
                <a:latin typeface="Calibri" panose="020F0502020204030204" pitchFamily="34" charset="0"/>
              </a:rPr>
              <a:t>Społeczne </a:t>
            </a:r>
            <a:r>
              <a:rPr lang="pl-PL" altLang="pl-PL" sz="2400" dirty="0">
                <a:latin typeface="Calibri" panose="020F0502020204030204" pitchFamily="34" charset="0"/>
              </a:rPr>
              <a:t>aspekty Lean Management 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LEAN </a:t>
            </a:r>
            <a:r>
              <a:rPr lang="pl-PL" sz="2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 W BIZNESIE I SEKTORZE PUBLICZNYM</a:t>
            </a: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125538"/>
            <a:ext cx="8362950" cy="574675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19459" name="Symbol zastępczy zawartości 2"/>
          <p:cNvSpPr txBox="1">
            <a:spLocks/>
          </p:cNvSpPr>
          <p:nvPr/>
        </p:nvSpPr>
        <p:spPr bwMode="auto">
          <a:xfrm>
            <a:off x="746125" y="1700212"/>
            <a:ext cx="7713663" cy="46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95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3050" indent="-273050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1900" dirty="0">
                <a:latin typeface="Calibri" panose="020F0502020204030204" pitchFamily="34" charset="0"/>
              </a:rPr>
              <a:t>Praca na stanowiskach kierowniczych (np.</a:t>
            </a:r>
            <a:r>
              <a:rPr lang="pl-PL" altLang="pl-PL" sz="1900" i="1" dirty="0">
                <a:latin typeface="Calibri" panose="020F0502020204030204" pitchFamily="34" charset="0"/>
              </a:rPr>
              <a:t> Lean Manager, </a:t>
            </a:r>
            <a:r>
              <a:rPr lang="pl-PL" altLang="pl-PL" sz="1900" dirty="0">
                <a:latin typeface="Calibri" panose="020F0502020204030204" pitchFamily="34" charset="0"/>
              </a:rPr>
              <a:t>kierownik </a:t>
            </a:r>
            <a:r>
              <a:rPr lang="pl-PL" altLang="pl-PL" sz="1900" i="1" dirty="0">
                <a:latin typeface="Calibri" panose="020F0502020204030204" pitchFamily="34" charset="0"/>
              </a:rPr>
              <a:t>kaizen) </a:t>
            </a:r>
            <a:r>
              <a:rPr lang="pl-PL" altLang="pl-PL" sz="1900" dirty="0">
                <a:latin typeface="Calibri" panose="020F0502020204030204" pitchFamily="34" charset="0"/>
              </a:rPr>
              <a:t>oraz specjalistów z zakresu LM</a:t>
            </a:r>
            <a:r>
              <a:rPr lang="pl-PL" altLang="pl-PL" sz="1900" i="1" dirty="0">
                <a:latin typeface="Calibri" panose="020F0502020204030204" pitchFamily="34" charset="0"/>
              </a:rPr>
              <a:t> </a:t>
            </a:r>
            <a:r>
              <a:rPr lang="pl-PL" altLang="pl-PL" sz="1900" dirty="0">
                <a:latin typeface="Calibri" panose="020F0502020204030204" pitchFamily="34" charset="0"/>
              </a:rPr>
              <a:t>w przedsiębiorstwach różnych typów i branż: </a:t>
            </a: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 smtClean="0">
                <a:latin typeface="Calibri" panose="020F0502020204030204" pitchFamily="34" charset="0"/>
              </a:rPr>
              <a:t>motoryzacyjna </a:t>
            </a:r>
            <a:endParaRPr lang="pl-PL" altLang="pl-PL" dirty="0">
              <a:latin typeface="Calibri" panose="020F0502020204030204" pitchFamily="34" charset="0"/>
            </a:endParaRP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 smtClean="0">
                <a:latin typeface="Calibri" panose="020F0502020204030204" pitchFamily="34" charset="0"/>
              </a:rPr>
              <a:t>AGD </a:t>
            </a:r>
            <a:endParaRPr lang="pl-PL" altLang="pl-PL" dirty="0">
              <a:latin typeface="Calibri" panose="020F0502020204030204" pitchFamily="34" charset="0"/>
            </a:endParaRP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 smtClean="0">
                <a:latin typeface="Calibri" panose="020F0502020204030204" pitchFamily="34" charset="0"/>
              </a:rPr>
              <a:t>elektroniczna</a:t>
            </a:r>
            <a:endParaRPr lang="pl-PL" altLang="pl-PL" dirty="0">
              <a:latin typeface="Calibri" panose="020F0502020204030204" pitchFamily="34" charset="0"/>
            </a:endParaRP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 smtClean="0">
                <a:latin typeface="Calibri" panose="020F0502020204030204" pitchFamily="34" charset="0"/>
              </a:rPr>
              <a:t>medyczna </a:t>
            </a:r>
            <a:endParaRPr lang="pl-PL" altLang="pl-PL" dirty="0">
              <a:latin typeface="Calibri" panose="020F0502020204030204" pitchFamily="34" charset="0"/>
            </a:endParaRP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 smtClean="0">
                <a:latin typeface="Calibri" panose="020F0502020204030204" pitchFamily="34" charset="0"/>
              </a:rPr>
              <a:t>spożywcza </a:t>
            </a:r>
            <a:endParaRPr lang="pl-PL" altLang="pl-PL" dirty="0">
              <a:latin typeface="Calibri" panose="020F0502020204030204" pitchFamily="34" charset="0"/>
            </a:endParaRP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>
                <a:latin typeface="Calibri" panose="020F0502020204030204" pitchFamily="34" charset="0"/>
              </a:rPr>
              <a:t>biur i usług (</a:t>
            </a:r>
            <a:r>
              <a:rPr lang="pl-PL" altLang="pl-PL" b="1" dirty="0">
                <a:latin typeface="Calibri" panose="020F0502020204030204" pitchFamily="34" charset="0"/>
              </a:rPr>
              <a:t>Lean Office, Lean Banking</a:t>
            </a:r>
            <a:r>
              <a:rPr lang="pl-PL" altLang="pl-PL" dirty="0">
                <a:latin typeface="Calibri" panose="020F0502020204030204" pitchFamily="34" charset="0"/>
              </a:rPr>
              <a:t>, </a:t>
            </a:r>
            <a:r>
              <a:rPr lang="pl-PL" altLang="pl-PL" b="1" dirty="0">
                <a:latin typeface="Calibri" panose="020F0502020204030204" pitchFamily="34" charset="0"/>
              </a:rPr>
              <a:t>Lean IT</a:t>
            </a:r>
            <a:r>
              <a:rPr lang="pl-PL" altLang="pl-PL" dirty="0" smtClean="0">
                <a:latin typeface="Calibri" panose="020F0502020204030204" pitchFamily="34" charset="0"/>
              </a:rPr>
              <a:t>) </a:t>
            </a:r>
            <a:endParaRPr lang="pl-PL" altLang="pl-PL" dirty="0">
              <a:latin typeface="Calibri" panose="020F0502020204030204" pitchFamily="34" charset="0"/>
            </a:endParaRP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>
                <a:latin typeface="Calibri" panose="020F0502020204030204" pitchFamily="34" charset="0"/>
              </a:rPr>
              <a:t>w służbie zdrowia (</a:t>
            </a:r>
            <a:r>
              <a:rPr lang="pl-PL" altLang="pl-PL" b="1" dirty="0">
                <a:latin typeface="Calibri" panose="020F0502020204030204" pitchFamily="34" charset="0"/>
              </a:rPr>
              <a:t>Lean Healthcare</a:t>
            </a:r>
            <a:r>
              <a:rPr lang="pl-PL" altLang="pl-PL" dirty="0">
                <a:latin typeface="Calibri" panose="020F0502020204030204" pitchFamily="34" charset="0"/>
              </a:rPr>
              <a:t>) </a:t>
            </a:r>
          </a:p>
          <a:p>
            <a:pPr marL="622300" lvl="1" indent="-261938"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dirty="0">
                <a:latin typeface="Calibri" panose="020F0502020204030204" pitchFamily="34" charset="0"/>
              </a:rPr>
              <a:t>w sektorze publicznym (</a:t>
            </a:r>
            <a:r>
              <a:rPr lang="pl-PL" altLang="pl-PL" b="1" dirty="0">
                <a:latin typeface="Calibri" panose="020F0502020204030204" pitchFamily="34" charset="0"/>
              </a:rPr>
              <a:t>Lean </a:t>
            </a:r>
            <a:r>
              <a:rPr lang="en-US" altLang="pl-PL" b="1" dirty="0">
                <a:latin typeface="Calibri" panose="020F0502020204030204" pitchFamily="34" charset="0"/>
              </a:rPr>
              <a:t>Government</a:t>
            </a:r>
            <a:r>
              <a:rPr lang="pl-PL" altLang="pl-PL" dirty="0">
                <a:latin typeface="Calibri" panose="020F0502020204030204" pitchFamily="34" charset="0"/>
              </a:rPr>
              <a:t>)</a:t>
            </a:r>
            <a:endParaRPr lang="pl-PL" altLang="pl-PL" i="1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1900" dirty="0">
                <a:latin typeface="Calibri" panose="020F0502020204030204" pitchFamily="34" charset="0"/>
              </a:rPr>
              <a:t>Praca w charakterze członka zespołu wdrożeniowego  LM</a:t>
            </a:r>
            <a:endParaRPr lang="pl-PL" altLang="pl-PL" sz="1900" u="sng" dirty="0"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1900" dirty="0">
                <a:latin typeface="Calibri" panose="020F0502020204030204" pitchFamily="34" charset="0"/>
              </a:rPr>
              <a:t>Praca w charakterze doradcy i  konsultanta LM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LEAN MANAGEMENT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W BIZNESIE I SEKTORZE PUBLICZNYM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9461" name="Picture 6" descr="Praca Electrolux Poland Sp. z o.o. Oddzia&amp;lstrok; &amp;Zdot;ar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09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Praca LM Wind Power Bla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09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Praca Phili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194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Praca ALTA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290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Praca Adecco Pol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6449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Praca Shell Business Opera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809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 descr="Praca Nordea Operations Cent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0" descr="Praca CREDIT SUISSE Pola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2" descr="Praca Euroclear Bank Oddzia&amp;lstrok; w Pols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8608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4" descr="Praca IKEA Jank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85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6" descr="Praca Mercer (Polska) Sp. z o.o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244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8" descr="Praca Schneider Electric Polska Sp. z o.o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0" descr="Praca BNP Paribas Securities Services 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923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Praca AB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1336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4" descr="Praca HSBC Service Delivery (Polska)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09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36" descr="Praca Lean Enterprise Institute Polska Sp. z o.o.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165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38" descr="Praca Ball Packaging Europe LUBLIN Sp. Z o.o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40" descr="Praca RWE Stoen Operat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5573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42" descr="Praca OKNOPLAS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7163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zawartości 2"/>
          <p:cNvSpPr>
            <a:spLocks noGrp="1"/>
          </p:cNvSpPr>
          <p:nvPr>
            <p:ph idx="4294967295"/>
          </p:nvPr>
        </p:nvSpPr>
        <p:spPr>
          <a:xfrm>
            <a:off x="2195736" y="1500906"/>
            <a:ext cx="3456186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208213"/>
            <a:ext cx="5265738" cy="3524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528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latin typeface="Calibri" pitchFamily="34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LEAN </a:t>
            </a:r>
            <a:r>
              <a:rPr lang="pl-PL" sz="2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</a:t>
            </a:r>
            <a:r>
              <a:rPr lang="pl-PL" sz="2400" b="1" dirty="0">
                <a:solidFill>
                  <a:schemeClr val="bg1"/>
                </a:solidFill>
                <a:latin typeface="+mn-lt"/>
              </a:rPr>
              <a:t> W BIZNESIE I SEKTORZE PUBLICZNYM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43675" y="2348880"/>
            <a:ext cx="592877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 smtClean="0">
                <a:latin typeface="+mn-lt"/>
              </a:rPr>
              <a:t>dr </a:t>
            </a:r>
            <a:r>
              <a:rPr lang="pl-PL" sz="2400" b="1" dirty="0">
                <a:latin typeface="+mn-lt"/>
              </a:rPr>
              <a:t>Małgorzata </a:t>
            </a:r>
            <a:r>
              <a:rPr lang="pl-PL" sz="2400" b="1" dirty="0" err="1">
                <a:latin typeface="+mn-lt"/>
              </a:rPr>
              <a:t>Trenkner</a:t>
            </a:r>
            <a:endParaRPr lang="pl-PL" sz="2400" b="1" dirty="0">
              <a:latin typeface="+mn-lt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e-mail</a:t>
            </a:r>
            <a:r>
              <a:rPr lang="pl-PL" sz="2000" dirty="0">
                <a:latin typeface="+mn-lt"/>
              </a:rPr>
              <a:t>:  </a:t>
            </a:r>
            <a:r>
              <a:rPr lang="pl-PL" sz="2000" dirty="0">
                <a:latin typeface="+mn-lt"/>
                <a:hlinkClick r:id="rId2"/>
              </a:rPr>
              <a:t>malgorzata.trenkner@ue.wroc.pl</a:t>
            </a:r>
            <a:endParaRPr lang="pl-PL" sz="2000" dirty="0">
              <a:latin typeface="+mn-lt"/>
            </a:endParaRPr>
          </a:p>
          <a:p>
            <a:pPr marL="342900" indent="-396000" fontAlgn="auto">
              <a:spcBef>
                <a:spcPts val="18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Katedra </a:t>
            </a:r>
            <a:r>
              <a:rPr lang="pl-PL" sz="2000" dirty="0">
                <a:latin typeface="+mn-lt"/>
              </a:rPr>
              <a:t>Ekonomiki i Organizacji Przedsiębiorstwa</a:t>
            </a:r>
          </a:p>
          <a:p>
            <a:pPr marL="342900" indent="-396000" fontAlgn="auto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ul</a:t>
            </a:r>
            <a:r>
              <a:rPr lang="pl-PL" sz="2000" dirty="0">
                <a:latin typeface="+mn-lt"/>
              </a:rPr>
              <a:t>. Komandorska 118/120, bud. D, pok. </a:t>
            </a:r>
            <a:r>
              <a:rPr lang="pl-PL" sz="2000" dirty="0" smtClean="0">
                <a:latin typeface="+mn-lt"/>
              </a:rPr>
              <a:t>111</a:t>
            </a:r>
            <a:endParaRPr lang="pl-PL" sz="2000" dirty="0">
              <a:latin typeface="+mn-lt"/>
            </a:endParaRPr>
          </a:p>
          <a:p>
            <a:pPr marL="342900" indent="-396000" fontAlgn="auto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53-345 </a:t>
            </a:r>
            <a:r>
              <a:rPr lang="pl-PL" sz="2000" dirty="0">
                <a:latin typeface="+mn-lt"/>
              </a:rPr>
              <a:t>Wrocław</a:t>
            </a:r>
          </a:p>
          <a:p>
            <a:pPr marL="342900" indent="-396000" fontAlgn="auto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000" dirty="0" smtClean="0">
                <a:latin typeface="+mn-lt"/>
              </a:rPr>
              <a:t>tel. </a:t>
            </a:r>
            <a:r>
              <a:rPr lang="pl-PL" sz="2000" dirty="0">
                <a:latin typeface="+mn-lt"/>
              </a:rPr>
              <a:t>71 36 80 415 (sekretariat</a:t>
            </a:r>
            <a:r>
              <a:rPr lang="pl-PL" sz="2000" dirty="0" smtClean="0">
                <a:latin typeface="+mn-lt"/>
              </a:rPr>
              <a:t>)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4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41425" y="3617913"/>
            <a:ext cx="66436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Specjalność</a:t>
            </a: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MARKETING INTERNETOWY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I E-COMMERCE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INTERNETOWY I E-COMMERCE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3608" y="1124744"/>
            <a:ext cx="2952130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8196" name="Symbol zastępczy zawartości 2"/>
          <p:cNvSpPr txBox="1">
            <a:spLocks/>
          </p:cNvSpPr>
          <p:nvPr/>
        </p:nvSpPr>
        <p:spPr bwMode="auto">
          <a:xfrm>
            <a:off x="1039111" y="1628800"/>
            <a:ext cx="7858125" cy="431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000" dirty="0"/>
              <a:t>Studenci są przygotowani do: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pełnienia funkcji menedżerskich i budowania przewagi konkurencyjnej firmy w oparciu o zastosowanie modeli e-commerce, rozwijanie </a:t>
            </a:r>
            <a:br>
              <a:rPr lang="pl-PL" altLang="pl-PL" sz="2000" dirty="0"/>
            </a:br>
            <a:r>
              <a:rPr lang="pl-PL" altLang="pl-PL" sz="2000" dirty="0"/>
              <a:t>e-usług i prowadzenie nowoczesnych działań marketingowych w środowisku wirtualnym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formułowania strategii  marketingowej firmy w Internecie 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innowacyjnego wykorzystywania Internetu w procesach kreowania marek oraz dystrybucji  produktów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planowania  i realizacji kampanii promocyjnych w Internecie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wykorzystywania mediów społecznościowych w tworzeniu oraz pogłębianiu relacji z klientami i innymi podmiotami otoczenia </a:t>
            </a:r>
          </a:p>
        </p:txBody>
      </p:sp>
    </p:spTree>
    <p:extLst>
      <p:ext uri="{BB962C8B-B14F-4D97-AF65-F5344CB8AC3E}">
        <p14:creationId xmlns:p14="http://schemas.microsoft.com/office/powerpoint/2010/main" val="699453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4294967295"/>
          </p:nvPr>
        </p:nvSpPr>
        <p:spPr>
          <a:xfrm>
            <a:off x="1259632" y="1196976"/>
            <a:ext cx="4680520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171" name="Symbol zastępczy zawartości 2"/>
          <p:cNvSpPr txBox="1">
            <a:spLocks/>
          </p:cNvSpPr>
          <p:nvPr/>
        </p:nvSpPr>
        <p:spPr bwMode="auto">
          <a:xfrm>
            <a:off x="1259632" y="1844824"/>
            <a:ext cx="7488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95288" eaLnBrk="1" hangingPunct="1"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>
                <a:latin typeface="Calibri" pitchFamily="34" charset="0"/>
                <a:cs typeface="Arial" charset="0"/>
              </a:rPr>
              <a:t>WIEDZA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dotycząca specyfiki i uwarunkowań prowadzenia działań marketingowych w Internecie i modeli e-commerce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pozwalająca na rozwiązywanie problemów decyzyjnych o charakterze strategicznym i operacyjnym występujących w obszarze marketingu internetowego i handlu elektronicznego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w zakresie możliwości zastosowań Internetu na poszczególnych etapach procesu zarządzania wartością dla klienta, tj. na etapie kreowania, komunikowania i dostarczania wartości nabywcom   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60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2990" y="1136174"/>
            <a:ext cx="6985240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867236" y="1787674"/>
            <a:ext cx="7786360" cy="150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000" dirty="0" smtClean="0">
                <a:latin typeface="+mn-lt"/>
              </a:rPr>
              <a:t>Profil </a:t>
            </a:r>
            <a:r>
              <a:rPr lang="pl-PL" sz="2000" dirty="0">
                <a:latin typeface="+mn-lt"/>
              </a:rPr>
              <a:t>absolwenta </a:t>
            </a:r>
            <a:r>
              <a:rPr lang="pl-PL" sz="2000" dirty="0" smtClean="0">
                <a:latin typeface="+mn-lt"/>
              </a:rPr>
              <a:t>opracowany </a:t>
            </a:r>
            <a:r>
              <a:rPr lang="pl-PL" sz="2000" dirty="0">
                <a:latin typeface="+mn-lt"/>
              </a:rPr>
              <a:t>w oparciu o aktualne trendy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i </a:t>
            </a:r>
            <a:r>
              <a:rPr lang="pl-PL" sz="2000" dirty="0">
                <a:latin typeface="+mn-lt"/>
              </a:rPr>
              <a:t>wymagania rynku, </a:t>
            </a:r>
            <a:r>
              <a:rPr lang="pl-PL" sz="2000" dirty="0" smtClean="0">
                <a:latin typeface="+mn-lt"/>
              </a:rPr>
              <a:t>z </a:t>
            </a:r>
            <a:r>
              <a:rPr lang="pl-PL" sz="2000" dirty="0">
                <a:latin typeface="+mn-lt"/>
              </a:rPr>
              <a:t>uwzględnieniem perspektywy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b="1" dirty="0" smtClean="0">
                <a:latin typeface="+mn-lt"/>
              </a:rPr>
              <a:t>BIZNESU/ </a:t>
            </a:r>
            <a:r>
              <a:rPr lang="pl-PL" sz="2000" b="1" dirty="0">
                <a:latin typeface="+mn-lt"/>
              </a:rPr>
              <a:t>UCZELNI/ </a:t>
            </a:r>
            <a:r>
              <a:rPr lang="pl-PL" sz="2000" b="1" dirty="0" smtClean="0">
                <a:latin typeface="+mn-lt"/>
              </a:rPr>
              <a:t>STUDENTA </a:t>
            </a:r>
            <a:r>
              <a:rPr lang="pl-PL" sz="2000" dirty="0" smtClean="0">
                <a:latin typeface="+mn-lt"/>
              </a:rPr>
              <a:t>(student-nauka-biznes)</a:t>
            </a:r>
          </a:p>
        </p:txBody>
      </p:sp>
      <p:sp>
        <p:nvSpPr>
          <p:cNvPr id="8" name="Prostokąt 7"/>
          <p:cNvSpPr/>
          <p:nvPr/>
        </p:nvSpPr>
        <p:spPr>
          <a:xfrm>
            <a:off x="983030" y="3284984"/>
            <a:ext cx="7632848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i="1" dirty="0" smtClean="0">
                <a:latin typeface="+mj-lt"/>
              </a:rPr>
              <a:t>„Specjalność </a:t>
            </a:r>
            <a:r>
              <a:rPr lang="pl-PL" i="1" dirty="0">
                <a:latin typeface="+mj-lt"/>
              </a:rPr>
              <a:t>o charakterze praktycznym stworzona w oparciu </a:t>
            </a:r>
            <a:r>
              <a:rPr lang="pl-PL" i="1" dirty="0" smtClean="0">
                <a:latin typeface="+mj-lt"/>
              </a:rPr>
              <a:t>o </a:t>
            </a:r>
            <a:r>
              <a:rPr lang="pl-PL" i="1" dirty="0">
                <a:latin typeface="+mj-lt"/>
              </a:rPr>
              <a:t>Design </a:t>
            </a:r>
            <a:r>
              <a:rPr lang="pl-PL" i="1" dirty="0" smtClean="0">
                <a:latin typeface="+mj-lt"/>
              </a:rPr>
              <a:t>Thinking, dedykowana osobom z </a:t>
            </a:r>
            <a:r>
              <a:rPr lang="pl-PL" i="1" dirty="0">
                <a:latin typeface="+mj-lt"/>
              </a:rPr>
              <a:t>pasją i ciekawością świata, </a:t>
            </a:r>
            <a:r>
              <a:rPr lang="pl-PL" i="1" dirty="0" smtClean="0">
                <a:latin typeface="+mj-lt"/>
              </a:rPr>
              <a:t>które </a:t>
            </a:r>
            <a:r>
              <a:rPr lang="pl-PL" i="1" dirty="0">
                <a:latin typeface="+mj-lt"/>
              </a:rPr>
              <a:t>chcą </a:t>
            </a:r>
            <a:r>
              <a:rPr lang="pl-PL" i="1" dirty="0" smtClean="0">
                <a:latin typeface="+mj-lt"/>
              </a:rPr>
              <a:t>tworzyć wartościowe i użyteczne rozwiązania oraz wcielać pomysły w czyn.</a:t>
            </a:r>
            <a:r>
              <a:rPr lang="pl-PL" i="1" dirty="0">
                <a:latin typeface="+mj-lt"/>
              </a:rPr>
              <a:t> </a:t>
            </a:r>
            <a:endParaRPr lang="pl-PL" i="1" dirty="0" smtClean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pl-PL" i="1" dirty="0" smtClean="0">
                <a:latin typeface="+mj-lt"/>
              </a:rPr>
              <a:t>Niezależnie </a:t>
            </a:r>
            <a:r>
              <a:rPr lang="pl-PL" i="1" dirty="0">
                <a:latin typeface="+mj-lt"/>
              </a:rPr>
              <a:t>czy podejmą pracę </a:t>
            </a:r>
            <a:r>
              <a:rPr lang="pl-PL" i="1" dirty="0" smtClean="0">
                <a:latin typeface="+mj-lt"/>
              </a:rPr>
              <a:t>w </a:t>
            </a:r>
            <a:r>
              <a:rPr lang="pl-PL" i="1" dirty="0">
                <a:latin typeface="+mj-lt"/>
              </a:rPr>
              <a:t>przedsiębiorstwach stawiających </a:t>
            </a:r>
            <a:r>
              <a:rPr lang="pl-PL" i="1" dirty="0" smtClean="0">
                <a:latin typeface="+mj-lt"/>
              </a:rPr>
              <a:t/>
            </a:r>
            <a:br>
              <a:rPr lang="pl-PL" i="1" dirty="0" smtClean="0">
                <a:latin typeface="+mj-lt"/>
              </a:rPr>
            </a:br>
            <a:r>
              <a:rPr lang="pl-PL" i="1" dirty="0" smtClean="0">
                <a:latin typeface="+mj-lt"/>
              </a:rPr>
              <a:t>na </a:t>
            </a:r>
            <a:r>
              <a:rPr lang="pl-PL" i="1" dirty="0">
                <a:latin typeface="+mj-lt"/>
              </a:rPr>
              <a:t>innowacyjność, budujących swoją przewagę w oparciu o </a:t>
            </a:r>
            <a:r>
              <a:rPr lang="pl-PL" i="1" dirty="0" smtClean="0">
                <a:latin typeface="+mj-lt"/>
              </a:rPr>
              <a:t>design </a:t>
            </a:r>
            <a:br>
              <a:rPr lang="pl-PL" i="1" dirty="0" smtClean="0">
                <a:latin typeface="+mj-lt"/>
              </a:rPr>
            </a:br>
            <a:r>
              <a:rPr lang="pl-PL" i="1" dirty="0" smtClean="0">
                <a:latin typeface="+mj-lt"/>
              </a:rPr>
              <a:t>i </a:t>
            </a:r>
            <a:r>
              <a:rPr lang="pl-PL" i="1" dirty="0">
                <a:latin typeface="+mj-lt"/>
              </a:rPr>
              <a:t>efektywną komercjalizację niekonwencjonalnych rozwiązań, </a:t>
            </a:r>
            <a:endParaRPr lang="pl-PL" i="1" dirty="0" smtClean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pl-PL" i="1" dirty="0" smtClean="0">
                <a:latin typeface="+mj-lt"/>
              </a:rPr>
              <a:t>czy </a:t>
            </a:r>
            <a:r>
              <a:rPr lang="pl-PL" i="1" dirty="0">
                <a:latin typeface="+mj-lt"/>
              </a:rPr>
              <a:t>też założą STARTUP i będą prowadzić własny biznes</a:t>
            </a:r>
            <a:r>
              <a:rPr lang="pl-PL" dirty="0">
                <a:latin typeface="+mj-lt"/>
              </a:rPr>
              <a:t>.</a:t>
            </a:r>
            <a:r>
              <a:rPr lang="pl-PL" i="1" dirty="0" smtClean="0">
                <a:latin typeface="+mj-lt"/>
              </a:rPr>
              <a:t>”</a:t>
            </a:r>
            <a:endParaRPr lang="pl-PL" dirty="0">
              <a:latin typeface="+mj-lt"/>
            </a:endParaRP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800" y="48876"/>
            <a:ext cx="8253624" cy="78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</a:rPr>
              <a:t>INNOWACJE </a:t>
            </a:r>
            <a:r>
              <a:rPr lang="pl-PL" sz="2400" b="1" spc="120" dirty="0">
                <a:solidFill>
                  <a:schemeClr val="bg1"/>
                </a:solidFill>
              </a:rPr>
              <a:t>RYNKOWE – PROJEKTOWANIE I WDRAŻANIE </a:t>
            </a:r>
          </a:p>
        </p:txBody>
      </p:sp>
    </p:spTree>
    <p:extLst>
      <p:ext uri="{BB962C8B-B14F-4D97-AF65-F5344CB8AC3E}">
        <p14:creationId xmlns:p14="http://schemas.microsoft.com/office/powerpoint/2010/main" val="35991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4294967295"/>
          </p:nvPr>
        </p:nvSpPr>
        <p:spPr>
          <a:xfrm>
            <a:off x="442960" y="985870"/>
            <a:ext cx="4608314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8195" name="Symbol zastępczy zawartości 2"/>
          <p:cNvSpPr txBox="1">
            <a:spLocks/>
          </p:cNvSpPr>
          <p:nvPr/>
        </p:nvSpPr>
        <p:spPr bwMode="auto">
          <a:xfrm>
            <a:off x="442960" y="1534714"/>
            <a:ext cx="8712200" cy="47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95288" eaLnBrk="1" hangingPunct="1">
              <a:lnSpc>
                <a:spcPct val="130000"/>
              </a:lnSpc>
              <a:spcAft>
                <a:spcPts val="60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>
                <a:latin typeface="Calibri" pitchFamily="34" charset="0"/>
                <a:cs typeface="Arial" charset="0"/>
              </a:rPr>
              <a:t>UMIEJĘTNOŚCI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spc="-90" dirty="0">
                <a:latin typeface="Calibri" pitchFamily="34" charset="0"/>
                <a:cs typeface="Arial" charset="0"/>
              </a:rPr>
              <a:t>planowania, organizowania i realizowania działań z zakresu marketingu internetowego oraz handlu elektronicznego, a także dokonywania oceny ich skuteczności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zarządzania produkcją multimedialną, a w tym serwisem internetowym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spc="-90" dirty="0">
                <a:latin typeface="Calibri" pitchFamily="34" charset="0"/>
                <a:cs typeface="Arial" charset="0"/>
              </a:rPr>
              <a:t>kształtowania relacji z różnymi podmiotami z wykorzystaniem nowych mediów i instrumentów, a w tym reklamy oraz działań z zakresu public </a:t>
            </a:r>
            <a:r>
              <a:rPr lang="en-US" sz="2000" spc="-90" dirty="0">
                <a:latin typeface="Calibri" pitchFamily="34" charset="0"/>
                <a:cs typeface="Arial" charset="0"/>
              </a:rPr>
              <a:t>relations</a:t>
            </a:r>
            <a:r>
              <a:rPr lang="pl-PL" sz="2000" spc="-90" dirty="0">
                <a:latin typeface="Calibri" pitchFamily="34" charset="0"/>
                <a:cs typeface="Arial" charset="0"/>
              </a:rPr>
              <a:t> w Internecie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komunikowania dokonań i zamierzeń firmy oraz innych organizacji z zastosowaniem Internetu, mediów </a:t>
            </a:r>
            <a:r>
              <a:rPr lang="pl-PL" sz="2000" dirty="0" err="1">
                <a:latin typeface="Calibri" pitchFamily="34" charset="0"/>
                <a:cs typeface="Arial" charset="0"/>
              </a:rPr>
              <a:t>społecznościowych</a:t>
            </a:r>
            <a:r>
              <a:rPr lang="pl-PL" sz="2000" dirty="0">
                <a:latin typeface="Calibri" pitchFamily="34" charset="0"/>
                <a:cs typeface="Arial" charset="0"/>
              </a:rPr>
              <a:t>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projektowania siatek stron internetowych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spc="-90" dirty="0">
                <a:latin typeface="Calibri" pitchFamily="34" charset="0"/>
                <a:cs typeface="Arial" charset="0"/>
              </a:rPr>
              <a:t>określania zestawu wartości oferowanych przez firmy społecznościom internetowym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spc="-90" dirty="0">
                <a:latin typeface="Calibri" pitchFamily="34" charset="0"/>
                <a:cs typeface="Arial" charset="0"/>
              </a:rPr>
              <a:t>wykorzystywania potencjału </a:t>
            </a:r>
            <a:r>
              <a:rPr lang="pl-PL" sz="2000" spc="-90" dirty="0" err="1">
                <a:latin typeface="Calibri" pitchFamily="34" charset="0"/>
                <a:cs typeface="Arial" charset="0"/>
              </a:rPr>
              <a:t>crowdsourcingu</a:t>
            </a:r>
            <a:r>
              <a:rPr lang="pl-PL" sz="2000" spc="-90" dirty="0">
                <a:latin typeface="Calibri" pitchFamily="34" charset="0"/>
                <a:cs typeface="Arial" charset="0"/>
              </a:rPr>
              <a:t> i </a:t>
            </a:r>
            <a:r>
              <a:rPr lang="pl-PL" sz="2000" spc="-90" dirty="0" err="1">
                <a:latin typeface="Calibri" pitchFamily="34" charset="0"/>
                <a:cs typeface="Arial" charset="0"/>
              </a:rPr>
              <a:t>crowdfundingu</a:t>
            </a:r>
            <a:r>
              <a:rPr lang="pl-PL" sz="2000" spc="-90" dirty="0">
                <a:latin typeface="Calibri" pitchFamily="34" charset="0"/>
                <a:cs typeface="Arial" charset="0"/>
              </a:rPr>
              <a:t> w kreowaniu innowacji </a:t>
            </a:r>
          </a:p>
          <a:p>
            <a:pPr marL="342900" indent="-342900" eaLnBrk="1" hangingPunct="1">
              <a:lnSpc>
                <a:spcPct val="120000"/>
              </a:lnSpc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endParaRPr lang="pl-PL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2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3608" y="1086071"/>
            <a:ext cx="4608314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9219" name="Symbol zastępczy zawartości 2"/>
          <p:cNvSpPr txBox="1">
            <a:spLocks/>
          </p:cNvSpPr>
          <p:nvPr/>
        </p:nvSpPr>
        <p:spPr bwMode="auto">
          <a:xfrm>
            <a:off x="1043608" y="1711953"/>
            <a:ext cx="7416824" cy="445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95288" eaLnBrk="1" hangingPunct="1">
              <a:lnSpc>
                <a:spcPts val="2700"/>
              </a:lnSpc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>
                <a:latin typeface="Calibri" pitchFamily="34" charset="0"/>
                <a:cs typeface="Arial" charset="0"/>
              </a:rPr>
              <a:t>KOMPETENCJE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kompetencje w zakresie pełnienia funkcji menedżerskich oraz roli przedsiębiorcy wdrażającego innowacje w zakresie marketingu  internetowego  oraz handlu elektronicznego 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kompetencje w zakresie kierowania zespołem i wykorzystywania indywidualnej kreatywności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zdolność podwyższania umiejętności zawodowych w warunkach rozwoju społeczeństwa informacyjnego</a:t>
            </a:r>
          </a:p>
          <a:p>
            <a:pPr marL="342900" indent="-34290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Calibri" pitchFamily="34" charset="0"/>
                <a:cs typeface="Arial" charset="0"/>
              </a:rPr>
              <a:t>otwartość  na potrzeby i oczekiwania klientów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569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4294967295"/>
          </p:nvPr>
        </p:nvSpPr>
        <p:spPr>
          <a:xfrm>
            <a:off x="1296061" y="1196752"/>
            <a:ext cx="3888234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Przedmioty specjalizacyjne</a:t>
            </a:r>
          </a:p>
        </p:txBody>
      </p:sp>
      <p:sp>
        <p:nvSpPr>
          <p:cNvPr id="13315" name="Symbol zastępczy zawartości 2"/>
          <p:cNvSpPr txBox="1">
            <a:spLocks/>
          </p:cNvSpPr>
          <p:nvPr/>
        </p:nvSpPr>
        <p:spPr bwMode="auto">
          <a:xfrm>
            <a:off x="1296061" y="1844824"/>
            <a:ext cx="774043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200" dirty="0"/>
              <a:t>Strony internetowe jako narzędzie marketingu i e-commerce</a:t>
            </a:r>
          </a:p>
          <a:p>
            <a:pPr eaLnBrk="1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200" dirty="0"/>
              <a:t>Instrumenty konkurowania w przestrzeni wirtualnej</a:t>
            </a:r>
          </a:p>
          <a:p>
            <a:pPr eaLnBrk="1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200" dirty="0"/>
              <a:t>E-usługi</a:t>
            </a:r>
          </a:p>
          <a:p>
            <a:pPr eaLnBrk="1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200" dirty="0" err="1"/>
              <a:t>Blogosfera</a:t>
            </a:r>
            <a:r>
              <a:rPr lang="pl-PL" altLang="pl-PL" sz="2200" dirty="0"/>
              <a:t> i społeczności internetowe</a:t>
            </a:r>
          </a:p>
          <a:p>
            <a:pPr eaLnBrk="1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200" dirty="0"/>
              <a:t>Planowanie i realizacja kampanii reklamowych w Internecie</a:t>
            </a:r>
          </a:p>
          <a:p>
            <a:pPr eaLnBrk="1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200" dirty="0"/>
              <a:t>Public relations w Internecie 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5714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3608" y="1174750"/>
            <a:ext cx="2664098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14339" name="Symbol zastępczy zawartości 2"/>
          <p:cNvSpPr txBox="1">
            <a:spLocks/>
          </p:cNvSpPr>
          <p:nvPr/>
        </p:nvSpPr>
        <p:spPr bwMode="auto">
          <a:xfrm>
            <a:off x="1043609" y="1844824"/>
            <a:ext cx="76328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000" dirty="0"/>
              <a:t>Specjalność przygotowuje do pracy: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na stanowiskach menedżerskich w różnego typu przedsiębiorstwach </a:t>
            </a:r>
            <a:br>
              <a:rPr lang="pl-PL" altLang="pl-PL" sz="2000" dirty="0"/>
            </a:br>
            <a:r>
              <a:rPr lang="pl-PL" altLang="pl-PL" sz="2000" dirty="0"/>
              <a:t>i innych podmiotach rynku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w działach marketingu przedsiębiorstw  różnych branż 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na stanowiskach specjalistów ds. marketingu internetowego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na stanowiskach ds. handlu elektronicznego  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w agencjach interaktywnych 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w agencjach reklamowych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w przedsiębiorstwach internetowych, portalach i wortalach</a:t>
            </a:r>
          </a:p>
          <a:p>
            <a:pPr marL="273050" indent="-273050" eaLnBrk="1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/>
              <a:t>w ramach prowadzonej własnej działalności gospodarczej </a:t>
            </a: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9898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zawartości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127875" cy="57626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/>
              <a:t>Koncepcja specjalności „</a:t>
            </a:r>
            <a:r>
              <a:rPr lang="pl-PL" altLang="pl-PL" sz="2400" b="1" i="1" dirty="0"/>
              <a:t>Marketing internetowy </a:t>
            </a:r>
            <a:br>
              <a:rPr lang="pl-PL" altLang="pl-PL" sz="2400" b="1" i="1" dirty="0"/>
            </a:br>
            <a:r>
              <a:rPr lang="pl-PL" altLang="pl-PL" sz="2400" b="1" i="1" dirty="0"/>
              <a:t>i e-commerce</a:t>
            </a:r>
            <a:r>
              <a:rPr lang="pl-PL" altLang="pl-PL" sz="2400" b="1" dirty="0"/>
              <a:t>” konsultowana była z praktyką gospodarczą – firmą </a:t>
            </a:r>
            <a:r>
              <a:rPr lang="pl-PL" altLang="pl-PL" sz="2400" b="1" dirty="0">
                <a:solidFill>
                  <a:srgbClr val="A4002E"/>
                </a:solidFill>
              </a:rPr>
              <a:t>HP Global Business Services </a:t>
            </a:r>
            <a:r>
              <a:rPr lang="pl-PL" altLang="pl-PL" sz="2400" b="1" dirty="0"/>
              <a:t>(obecnie </a:t>
            </a:r>
            <a:r>
              <a:rPr lang="pl-PL" altLang="pl-PL" sz="2400" b="1" dirty="0">
                <a:solidFill>
                  <a:srgbClr val="A4002E"/>
                </a:solidFill>
              </a:rPr>
              <a:t>HP </a:t>
            </a:r>
            <a:r>
              <a:rPr lang="pl-PL" altLang="pl-PL" sz="2400" b="1" dirty="0" err="1">
                <a:solidFill>
                  <a:srgbClr val="A4002E"/>
                </a:solidFill>
              </a:rPr>
              <a:t>Inc</a:t>
            </a:r>
            <a:r>
              <a:rPr lang="pl-PL" altLang="pl-PL" sz="2400" b="1" dirty="0">
                <a:solidFill>
                  <a:srgbClr val="A4002E"/>
                </a:solidFill>
              </a:rPr>
              <a:t> Polska</a:t>
            </a:r>
            <a:r>
              <a:rPr lang="pl-PL" altLang="pl-PL" sz="2400" b="1" dirty="0"/>
              <a:t>). 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/>
              <a:t>Przedstawiciele</a:t>
            </a:r>
            <a:r>
              <a:rPr lang="pl-PL" altLang="pl-PL" sz="2400" b="1" dirty="0">
                <a:solidFill>
                  <a:srgbClr val="A4002E"/>
                </a:solidFill>
              </a:rPr>
              <a:t> praktyki gospodarczej </a:t>
            </a:r>
            <a:r>
              <a:rPr lang="pl-PL" altLang="pl-PL" sz="2400" b="1" dirty="0"/>
              <a:t>zapraszani są na gościnne wykłady specjalizacyjne oraz warsztaty. 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endParaRPr lang="pl-PL" altLang="pl-PL" sz="2400" b="1" dirty="0">
              <a:solidFill>
                <a:srgbClr val="A4002E"/>
              </a:solidFill>
            </a:endParaRP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0412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4294967295"/>
          </p:nvPr>
        </p:nvSpPr>
        <p:spPr>
          <a:xfrm>
            <a:off x="2370894" y="1484784"/>
            <a:ext cx="3240162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15363" name="Symbol zastępczy zawartości 2"/>
          <p:cNvSpPr txBox="1">
            <a:spLocks/>
          </p:cNvSpPr>
          <p:nvPr/>
        </p:nvSpPr>
        <p:spPr bwMode="auto">
          <a:xfrm>
            <a:off x="2370894" y="2276872"/>
            <a:ext cx="52974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400" b="1" dirty="0"/>
              <a:t>dr hab. Magdalena Sobocińska, prof. UE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/>
              <a:t>e-mail:  </a:t>
            </a:r>
            <a:r>
              <a:rPr lang="pl-PL" altLang="pl-PL" sz="2000" dirty="0">
                <a:hlinkClick r:id="rId2"/>
              </a:rPr>
              <a:t>magdalena.sobocinska@ue.wroc.pl</a:t>
            </a:r>
            <a:r>
              <a:rPr lang="pl-PL" altLang="pl-PL" sz="2000" dirty="0"/>
              <a:t> </a:t>
            </a:r>
            <a:endParaRPr lang="pl-PL" altLang="pl-PL" sz="2000" dirty="0">
              <a:solidFill>
                <a:srgbClr val="A4002E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/>
              <a:t>Instytut Marketingu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/>
              <a:t>Katedra Badań Marketingowych 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/>
              <a:t>ul. Komandorska 118/120, bud. </a:t>
            </a:r>
            <a:r>
              <a:rPr lang="pl-PL" altLang="pl-PL" sz="2000"/>
              <a:t>„B”</a:t>
            </a:r>
            <a:endParaRPr lang="pl-PL" altLang="pl-PL" sz="20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/>
              <a:t>53-345 Wrocław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/>
              <a:t>tel. 71 36 80 226 (sekretariat)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MARKETING INTERNETOWY I E-COMMERCE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5982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55625" y="2941638"/>
            <a:ext cx="802163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elvetica"/>
              <a:cs typeface="Helvetica"/>
            </a:endParaRPr>
          </a:p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Specjalność</a:t>
            </a: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ZARZĄDZANIE ZASOBAMI LUDZKIMI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ZASOBAMI LUDZKIMI 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Symbol zastępczy zawartości 2"/>
          <p:cNvSpPr>
            <a:spLocks noGrp="1"/>
          </p:cNvSpPr>
          <p:nvPr>
            <p:ph idx="4294967295"/>
          </p:nvPr>
        </p:nvSpPr>
        <p:spPr>
          <a:xfrm>
            <a:off x="514835" y="908720"/>
            <a:ext cx="2736106" cy="432048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14835" y="1290481"/>
            <a:ext cx="8462712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Absolwenci specjalności </a:t>
            </a:r>
            <a:r>
              <a:rPr lang="pl-PL" sz="1650" dirty="0">
                <a:latin typeface="+mn-lt"/>
              </a:rPr>
              <a:t>są przygotowani do pracy na stanowiskach menedżerskich </a:t>
            </a:r>
            <a:br>
              <a:rPr lang="pl-PL" sz="1650" dirty="0">
                <a:latin typeface="+mn-lt"/>
              </a:rPr>
            </a:br>
            <a:r>
              <a:rPr lang="pl-PL" sz="1650" dirty="0">
                <a:latin typeface="+mn-lt"/>
              </a:rPr>
              <a:t>i specjalistycznych wszystkich rodzajów organizacji, zarówno tych o charakterze biznesowym, </a:t>
            </a:r>
            <a:br>
              <a:rPr lang="pl-PL" sz="1650" dirty="0">
                <a:latin typeface="+mn-lt"/>
              </a:rPr>
            </a:br>
            <a:r>
              <a:rPr lang="pl-PL" sz="1650" dirty="0">
                <a:latin typeface="+mn-lt"/>
              </a:rPr>
              <a:t>jak i należących do sektora </a:t>
            </a:r>
            <a:r>
              <a:rPr lang="pl-PL" sz="1650" dirty="0" smtClean="0">
                <a:latin typeface="+mn-lt"/>
              </a:rPr>
              <a:t>publicznego </a:t>
            </a:r>
            <a:endParaRPr lang="pl-PL" sz="1650" dirty="0">
              <a:latin typeface="+mn-lt"/>
            </a:endParaRPr>
          </a:p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mogą z powodzeniem wykonywać zawód doradcy i konsultanta w zakresie zarządzania zasobami ludzkimi</a:t>
            </a:r>
          </a:p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posiadają wiedzę z zakresu doboru, okresowego oceniania, motywowania, szkolenia i rozwoju pracowników i kadry kierowniczej przedsiębiorstw, banków i innych instytucji życia gospodarczego i publicznego oraz wiedzę z obszaru prawa pracy i elastycznych form organizacji pracy i zatrudnienia </a:t>
            </a:r>
          </a:p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posiadają umiejętność wykorzystywania metod, technik i instrumentów zarządzania zasobami ludzkimi oraz umiejętność wykorzystywania wyników analizy zasobów pracy w przyszłej pracy zawodowej</a:t>
            </a:r>
          </a:p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potrafią rozpoznawać i diagnozować personalne, kulturowe i organizacyjne problemy towarzyszące zarządzaniu organizacjami w warunkach zmian</a:t>
            </a:r>
          </a:p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są przygotowani do zarządzania zasobami ludzkimi w warunkach ryzyka i niepewności, umiędzynarodowienia działalności gospodarczej oraz różnic kulturowych </a:t>
            </a:r>
          </a:p>
          <a:p>
            <a:pPr marL="273050" indent="-273050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1650" dirty="0" smtClean="0">
                <a:latin typeface="+mn-lt"/>
              </a:rPr>
              <a:t>posiadają też rozbudzone zainteresowania poznawcze i badawcze, co przygotowuje ich do podjęcia studiów III stopnia (studiów doktoranckich)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4608314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0193" y="1736683"/>
            <a:ext cx="7534255" cy="38115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400" b="1" dirty="0">
                <a:latin typeface="+mn-lt"/>
              </a:rPr>
              <a:t>WIEDZA</a:t>
            </a:r>
            <a:endParaRPr lang="pl-PL" sz="2400" dirty="0">
              <a:latin typeface="+mn-lt"/>
            </a:endParaRP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000" dirty="0" smtClean="0">
                <a:latin typeface="+mn-lt"/>
              </a:rPr>
              <a:t>Absolwent dysponuje </a:t>
            </a:r>
            <a:r>
              <a:rPr lang="pl-PL" sz="2000" dirty="0">
                <a:latin typeface="+mn-lt"/>
              </a:rPr>
              <a:t>zaawansowaną  i ugruntowaną, nowoczesną   i użyteczną wiedzą z zakresu strategicznego  i operacyjnego zarządzania zasobami ludzkimi  oraz prawa pracy i elastycznych form </a:t>
            </a:r>
            <a:r>
              <a:rPr lang="pl-PL" sz="2000" dirty="0" smtClean="0">
                <a:latin typeface="+mn-lt"/>
              </a:rPr>
              <a:t>zatrudniania i </a:t>
            </a:r>
            <a:r>
              <a:rPr lang="pl-PL" sz="2000" dirty="0">
                <a:latin typeface="+mn-lt"/>
              </a:rPr>
              <a:t>organizacji pracy w przedsiębiorstwach i podmiotach sektora </a:t>
            </a:r>
            <a:r>
              <a:rPr lang="pl-PL" sz="2000" dirty="0" smtClean="0">
                <a:latin typeface="+mn-lt"/>
              </a:rPr>
              <a:t>publicznego</a:t>
            </a:r>
            <a:endParaRPr lang="pl-PL" sz="2000" dirty="0">
              <a:latin typeface="+mn-lt"/>
            </a:endParaRP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000" dirty="0" smtClean="0">
                <a:latin typeface="+mn-lt"/>
              </a:rPr>
              <a:t>Absolwent zna </a:t>
            </a:r>
            <a:r>
              <a:rPr lang="pl-PL" sz="2000" dirty="0">
                <a:latin typeface="+mn-lt"/>
              </a:rPr>
              <a:t>współczesne koncepcje i metody i narzędzia z zakresu doboru, okresowego oceniania, motywowania, szkolenia oraz rozwoju pracowników i menedżerów, prawa pracy oraz elastycznych form zatrudnienia  i organizacji </a:t>
            </a:r>
            <a:r>
              <a:rPr lang="pl-PL" sz="2000" dirty="0" smtClean="0">
                <a:latin typeface="+mn-lt"/>
              </a:rPr>
              <a:t>pracy</a:t>
            </a:r>
            <a:endParaRPr lang="pl-PL" sz="2000" dirty="0">
              <a:latin typeface="+mn-lt"/>
            </a:endParaRPr>
          </a:p>
          <a:p>
            <a:pPr marL="342900" indent="-3960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latin typeface="+mn-lt"/>
            </a:endParaRP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ZARZĄDZANIE ZASOBAMI LUDZKIMI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zawartości 2"/>
          <p:cNvSpPr>
            <a:spLocks noGrp="1"/>
          </p:cNvSpPr>
          <p:nvPr>
            <p:ph idx="4294967295"/>
          </p:nvPr>
        </p:nvSpPr>
        <p:spPr>
          <a:xfrm>
            <a:off x="899592" y="1097757"/>
            <a:ext cx="4680322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89091" name="Symbol zastępczy zawartości 2"/>
          <p:cNvSpPr txBox="1">
            <a:spLocks/>
          </p:cNvSpPr>
          <p:nvPr/>
        </p:nvSpPr>
        <p:spPr bwMode="auto">
          <a:xfrm>
            <a:off x="922262" y="1688645"/>
            <a:ext cx="7754194" cy="433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400" b="1" dirty="0"/>
              <a:t>UMIEJĘTNOŚCI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 smtClean="0"/>
              <a:t>Absolwent potrafi </a:t>
            </a:r>
            <a:r>
              <a:rPr lang="pl-PL" altLang="pl-PL" sz="2000" dirty="0"/>
              <a:t>stosować w pracy i w nauce zaawansowaną wyspecjalizowaną wiedzę z zakresu zarządzania zasobami </a:t>
            </a:r>
            <a:r>
              <a:rPr lang="pl-PL" altLang="pl-PL" sz="2000" dirty="0" smtClean="0"/>
              <a:t>ludzkimi</a:t>
            </a:r>
            <a:endParaRPr lang="pl-PL" altLang="pl-PL" sz="2000" dirty="0"/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 smtClean="0"/>
              <a:t>Absolwent jest </a:t>
            </a:r>
            <a:r>
              <a:rPr lang="pl-PL" altLang="pl-PL" sz="2000" dirty="0"/>
              <a:t>przygotowany do aktywnego uczestniczenia w procesach podejmowania strategicznych decyzji w obszarze zarządzania zasobami ludzkimi przy wykorzystaniu zaawansowanych metod i narzędzi kadrowych, wspomagających te </a:t>
            </a:r>
            <a:r>
              <a:rPr lang="pl-PL" altLang="pl-PL" sz="2000" dirty="0" smtClean="0"/>
              <a:t>procesy</a:t>
            </a:r>
            <a:endParaRPr lang="pl-PL" altLang="pl-PL" sz="2000" dirty="0"/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 smtClean="0"/>
              <a:t>Absolwent posiada </a:t>
            </a:r>
            <a:r>
              <a:rPr lang="pl-PL" altLang="pl-PL" sz="2000" dirty="0"/>
              <a:t>umiejętność projektowania i wdrażania systemów doboru,  oceniania, motywowania i rozwoju pracowników i </a:t>
            </a:r>
            <a:r>
              <a:rPr lang="pl-PL" altLang="pl-PL" sz="2000" dirty="0" smtClean="0"/>
              <a:t>menedżerów</a:t>
            </a:r>
            <a:endParaRPr lang="pl-PL" altLang="pl-PL" sz="2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0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ZARZĄDZANIE ZASOBAMI LUDZKIMI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6418" y="1136856"/>
            <a:ext cx="6120680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76732" y="1787674"/>
            <a:ext cx="7930376" cy="381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WIEDZA</a:t>
            </a:r>
          </a:p>
          <a:p>
            <a:pPr marL="273050" lvl="0" indent="-273050">
              <a:lnSpc>
                <a:spcPct val="125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</a:rPr>
              <a:t>kompleksowa wiedza dotycząca </a:t>
            </a:r>
            <a:r>
              <a:rPr lang="pl-PL" sz="2000" dirty="0">
                <a:latin typeface="+mn-lt"/>
              </a:rPr>
              <a:t>zasad funkcjonowania </a:t>
            </a:r>
            <a:r>
              <a:rPr lang="pl-PL" sz="2000" dirty="0" smtClean="0">
                <a:latin typeface="+mn-lt"/>
              </a:rPr>
              <a:t>innowacyjnej gospodarki</a:t>
            </a:r>
            <a:r>
              <a:rPr lang="pl-PL" sz="2000" dirty="0">
                <a:latin typeface="+mn-lt"/>
              </a:rPr>
              <a:t>, działania rynku, nowych </a:t>
            </a:r>
            <a:r>
              <a:rPr lang="pl-PL" sz="2000" dirty="0" smtClean="0">
                <a:latin typeface="+mn-lt"/>
              </a:rPr>
              <a:t>trendów, szans </a:t>
            </a:r>
            <a:r>
              <a:rPr lang="pl-PL" sz="2000" dirty="0">
                <a:latin typeface="+mn-lt"/>
              </a:rPr>
              <a:t>i wyzwań stojących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przed przedsiębiorcami, a także zagadnień </a:t>
            </a:r>
            <a:r>
              <a:rPr lang="pl-PL" sz="2000" dirty="0">
                <a:latin typeface="+mn-lt"/>
              </a:rPr>
              <a:t>etycznych związanych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z </a:t>
            </a:r>
            <a:r>
              <a:rPr lang="pl-PL" sz="2000" dirty="0">
                <a:latin typeface="+mn-lt"/>
              </a:rPr>
              <a:t>życiem </a:t>
            </a:r>
            <a:r>
              <a:rPr lang="pl-PL" sz="2000" dirty="0" smtClean="0">
                <a:latin typeface="+mn-lt"/>
              </a:rPr>
              <a:t>gospodarczym</a:t>
            </a:r>
          </a:p>
          <a:p>
            <a:pPr marL="273050" lvl="0" indent="-273050">
              <a:lnSpc>
                <a:spcPct val="125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</a:rPr>
              <a:t>specjalistyczna, nowoczesna wiedza w zakresie designu/ projektowania </a:t>
            </a:r>
            <a:r>
              <a:rPr lang="pl-PL" sz="2000" dirty="0">
                <a:latin typeface="+mn-lt"/>
              </a:rPr>
              <a:t>zorientowanego na użytkownika </a:t>
            </a:r>
            <a:r>
              <a:rPr lang="pl-PL" sz="2000" dirty="0" smtClean="0">
                <a:latin typeface="+mn-lt"/>
              </a:rPr>
              <a:t>(UCD – User-</a:t>
            </a:r>
            <a:r>
              <a:rPr lang="pl-PL" sz="2000" dirty="0" err="1" smtClean="0">
                <a:latin typeface="+mn-lt"/>
              </a:rPr>
              <a:t>Centered</a:t>
            </a:r>
            <a:r>
              <a:rPr lang="pl-PL" sz="2000" dirty="0" smtClean="0">
                <a:latin typeface="+mn-lt"/>
              </a:rPr>
              <a:t> Design)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oraz </a:t>
            </a:r>
            <a:r>
              <a:rPr lang="pl-PL" sz="2000" dirty="0">
                <a:latin typeface="+mn-lt"/>
              </a:rPr>
              <a:t>komercjalizacji i wdrażania innowacyjnych </a:t>
            </a:r>
            <a:r>
              <a:rPr lang="pl-PL" sz="2000" dirty="0" smtClean="0">
                <a:latin typeface="+mn-lt"/>
              </a:rPr>
              <a:t>rozwiązań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800" y="48876"/>
            <a:ext cx="8253624" cy="78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</a:rPr>
              <a:t>INNOWACJE </a:t>
            </a:r>
            <a:r>
              <a:rPr lang="pl-PL" sz="2400" b="1" spc="120" dirty="0">
                <a:solidFill>
                  <a:schemeClr val="bg1"/>
                </a:solidFill>
              </a:rPr>
              <a:t>RYNKOWE – PROJEKTOWANIE I WDRAŻANIE </a:t>
            </a:r>
          </a:p>
        </p:txBody>
      </p:sp>
    </p:spTree>
    <p:extLst>
      <p:ext uri="{BB962C8B-B14F-4D97-AF65-F5344CB8AC3E}">
        <p14:creationId xmlns:p14="http://schemas.microsoft.com/office/powerpoint/2010/main" val="2330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zawartości 2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4536306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90115" name="Symbol zastępczy zawartości 2"/>
          <p:cNvSpPr txBox="1">
            <a:spLocks/>
          </p:cNvSpPr>
          <p:nvPr/>
        </p:nvSpPr>
        <p:spPr bwMode="auto">
          <a:xfrm>
            <a:off x="1043608" y="1773014"/>
            <a:ext cx="784887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400" b="1" dirty="0"/>
              <a:t>KOMPETENCJE</a:t>
            </a:r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 smtClean="0"/>
              <a:t>Absolwent jest </a:t>
            </a:r>
            <a:r>
              <a:rPr lang="pl-PL" altLang="pl-PL" sz="2000" dirty="0"/>
              <a:t>przygotowany do samodzielnego zdobywania  i doskonalenia wiedzy  oraz profesjonalnych umiejętności i wykorzystywania jej </a:t>
            </a:r>
            <a:r>
              <a:rPr lang="pl-PL" altLang="pl-PL" sz="2000" dirty="0" smtClean="0"/>
              <a:t>do </a:t>
            </a:r>
            <a:r>
              <a:rPr lang="pl-PL" altLang="pl-PL" sz="2000" dirty="0"/>
              <a:t>pełnienia różnorodnych ról zawodowych i </a:t>
            </a:r>
            <a:r>
              <a:rPr lang="pl-PL" altLang="pl-PL" sz="2000" dirty="0" smtClean="0"/>
              <a:t>życiowych</a:t>
            </a:r>
            <a:endParaRPr lang="pl-PL" altLang="pl-PL" sz="2000" dirty="0"/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 smtClean="0"/>
              <a:t>Absolwent potrafi </a:t>
            </a:r>
            <a:r>
              <a:rPr lang="pl-PL" altLang="pl-PL" sz="2000" dirty="0"/>
              <a:t>kierować złożonymi zespołami interdyscyplinarnymi </a:t>
            </a:r>
            <a:br>
              <a:rPr lang="pl-PL" altLang="pl-PL" sz="2000" dirty="0"/>
            </a:br>
            <a:r>
              <a:rPr lang="pl-PL" altLang="pl-PL" sz="2000" dirty="0"/>
              <a:t>w środowisku zawodowym i </a:t>
            </a:r>
            <a:r>
              <a:rPr lang="pl-PL" altLang="pl-PL" sz="2000" dirty="0" smtClean="0"/>
              <a:t>poza-zawodowym</a:t>
            </a:r>
            <a:endParaRPr lang="pl-PL" altLang="pl-PL" sz="2000" dirty="0"/>
          </a:p>
          <a:p>
            <a:pPr marL="273050" indent="-273050" eaLnBrk="1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dirty="0" smtClean="0"/>
              <a:t>Absolwent jest </a:t>
            </a:r>
            <a:r>
              <a:rPr lang="pl-PL" altLang="pl-PL" sz="2000" dirty="0"/>
              <a:t>przygotowany do podejmowania samodzielnych decyzji </a:t>
            </a:r>
            <a:br>
              <a:rPr lang="pl-PL" altLang="pl-PL" sz="2000" dirty="0"/>
            </a:br>
            <a:r>
              <a:rPr lang="pl-PL" altLang="pl-PL" sz="2000" dirty="0"/>
              <a:t>w sytuacjach konfliktu społecznego oraz innych sytuacjach </a:t>
            </a:r>
            <a:r>
              <a:rPr lang="pl-PL" altLang="pl-PL" sz="2000" dirty="0" smtClean="0"/>
              <a:t>kryzysowych</a:t>
            </a:r>
            <a:endParaRPr lang="pl-PL" altLang="pl-PL" sz="20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0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ZARZĄDZANIE ZASOBAMI LUDZKIMI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zawartości 2"/>
          <p:cNvSpPr>
            <a:spLocks noGrp="1"/>
          </p:cNvSpPr>
          <p:nvPr>
            <p:ph idx="4294967295"/>
          </p:nvPr>
        </p:nvSpPr>
        <p:spPr>
          <a:xfrm>
            <a:off x="763904" y="1487649"/>
            <a:ext cx="3816226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Przedmioty specjalnościowe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63904" y="2204864"/>
            <a:ext cx="8354244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indent="-273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300" dirty="0">
                <a:latin typeface="+mn-lt"/>
              </a:rPr>
              <a:t>Dobór pracowników i formy ich zatrudnienia</a:t>
            </a:r>
          </a:p>
          <a:p>
            <a:pPr marL="273050" indent="-273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300" dirty="0">
                <a:latin typeface="+mn-lt"/>
              </a:rPr>
              <a:t>Systemy okresowych ocen pracowniczych</a:t>
            </a:r>
          </a:p>
          <a:p>
            <a:pPr marL="273050" indent="-273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300" dirty="0">
                <a:latin typeface="+mn-lt"/>
              </a:rPr>
              <a:t>Programowanie rozwoju pracowników</a:t>
            </a:r>
          </a:p>
          <a:p>
            <a:pPr marL="273050" indent="-273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300" dirty="0">
                <a:latin typeface="+mn-lt"/>
              </a:rPr>
              <a:t>Controlling personalny</a:t>
            </a:r>
          </a:p>
          <a:p>
            <a:pPr marL="273050" indent="-273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300" dirty="0">
                <a:latin typeface="+mn-lt"/>
              </a:rPr>
              <a:t>Motywowanie pracowników z elementami psychologii zarządzania</a:t>
            </a:r>
          </a:p>
          <a:p>
            <a:pPr marL="273050" indent="-27305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Font typeface="Calibri" panose="020F0502020204030204" pitchFamily="34" charset="0"/>
              <a:buChar char="●"/>
              <a:defRPr/>
            </a:pPr>
            <a:r>
              <a:rPr lang="pl-PL" sz="2300" dirty="0" smtClean="0">
                <a:latin typeface="+mn-lt"/>
              </a:rPr>
              <a:t>Dylematy</a:t>
            </a:r>
            <a:r>
              <a:rPr lang="pl-PL" sz="2300" dirty="0">
                <a:latin typeface="+mn-lt"/>
              </a:rPr>
              <a:t>, paradoksy i błędy w kierowaniu </a:t>
            </a:r>
            <a:r>
              <a:rPr lang="pl-PL" sz="2300" dirty="0" smtClean="0">
                <a:latin typeface="+mn-lt"/>
              </a:rPr>
              <a:t>ludźmi</a:t>
            </a:r>
            <a:endParaRPr lang="pl-PL" sz="2300" dirty="0">
              <a:latin typeface="+mn-lt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ZARZĄDZANIE ZASOBAMI LUDZKIMI </a:t>
            </a:r>
          </a:p>
        </p:txBody>
      </p:sp>
    </p:spTree>
    <p:extLst>
      <p:ext uri="{BB962C8B-B14F-4D97-AF65-F5344CB8AC3E}">
        <p14:creationId xmlns:p14="http://schemas.microsoft.com/office/powerpoint/2010/main" val="26191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zawartości 2"/>
          <p:cNvSpPr>
            <a:spLocks noGrp="1"/>
          </p:cNvSpPr>
          <p:nvPr>
            <p:ph idx="4294967295"/>
          </p:nvPr>
        </p:nvSpPr>
        <p:spPr>
          <a:xfrm>
            <a:off x="1187624" y="1271588"/>
            <a:ext cx="2664098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92163" name="Symbol zastępczy zawartości 2"/>
          <p:cNvSpPr txBox="1">
            <a:spLocks/>
          </p:cNvSpPr>
          <p:nvPr/>
        </p:nvSpPr>
        <p:spPr bwMode="auto">
          <a:xfrm>
            <a:off x="1210411" y="2060848"/>
            <a:ext cx="69620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0" indent="-190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050" indent="-273050" algn="just">
              <a:lnSpc>
                <a:spcPts val="2700"/>
              </a:lnSpc>
              <a:spcBef>
                <a:spcPct val="500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altLang="pl-PL" sz="2000" dirty="0" smtClean="0">
                <a:cs typeface="Times New Roman" panose="02020603050405020304" pitchFamily="18" charset="0"/>
              </a:rPr>
              <a:t>na stanowiskach menedżerskich i specjalistycznych wszystkich rodzajów organizacji, zarówno tych o charakterze biznesowym, jak i należących do sektora publicznego</a:t>
            </a:r>
          </a:p>
          <a:p>
            <a:pPr marL="273050" indent="-273050" algn="just">
              <a:lnSpc>
                <a:spcPts val="2700"/>
              </a:lnSpc>
              <a:spcBef>
                <a:spcPct val="500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altLang="pl-PL" sz="2000" dirty="0" smtClean="0">
                <a:cs typeface="Times New Roman" panose="02020603050405020304" pitchFamily="18" charset="0"/>
              </a:rPr>
              <a:t>na stanowiskach specjalisty i menedżera zarządzania zasobami ludzkimi</a:t>
            </a:r>
          </a:p>
          <a:p>
            <a:pPr marL="273050" indent="-273050" algn="just">
              <a:lnSpc>
                <a:spcPts val="2700"/>
              </a:lnSpc>
              <a:spcBef>
                <a:spcPct val="50000"/>
              </a:spcBef>
              <a:buClr>
                <a:srgbClr val="A4002E"/>
              </a:buClr>
              <a:buFont typeface="Calibri" panose="020F0502020204030204" pitchFamily="34" charset="0"/>
              <a:buChar char="●"/>
            </a:pPr>
            <a:r>
              <a:rPr lang="pl-PL" altLang="pl-PL" sz="2000" dirty="0" smtClean="0">
                <a:cs typeface="Times New Roman" panose="02020603050405020304" pitchFamily="18" charset="0"/>
              </a:rPr>
              <a:t>na stanowisku doradcy i konsultanta w zakresie zarządzania zasobami ludzkimi</a:t>
            </a:r>
            <a:endParaRPr lang="pl-PL" altLang="pl-PL" sz="2000" dirty="0">
              <a:cs typeface="Times New Roman" panose="02020603050405020304" pitchFamily="18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ZARZĄDZANIE ZASOBAMI LUDZKIMI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zawartości 2"/>
          <p:cNvSpPr>
            <a:spLocks noGrp="1"/>
          </p:cNvSpPr>
          <p:nvPr>
            <p:ph idx="4294967295"/>
          </p:nvPr>
        </p:nvSpPr>
        <p:spPr>
          <a:xfrm>
            <a:off x="2051770" y="1556792"/>
            <a:ext cx="3096146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93187" name="Symbol zastępczy zawartości 2"/>
          <p:cNvSpPr txBox="1">
            <a:spLocks/>
          </p:cNvSpPr>
          <p:nvPr/>
        </p:nvSpPr>
        <p:spPr bwMode="auto">
          <a:xfrm>
            <a:off x="2051770" y="2420888"/>
            <a:ext cx="61206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400" b="1" dirty="0"/>
              <a:t>dr </a:t>
            </a:r>
            <a:r>
              <a:rPr lang="pl-PL" altLang="pl-PL" sz="2400" b="1" dirty="0" smtClean="0"/>
              <a:t>hab. inż</a:t>
            </a:r>
            <a:r>
              <a:rPr lang="pl-PL" altLang="pl-PL" sz="2400" b="1" dirty="0"/>
              <a:t>. </a:t>
            </a:r>
            <a:r>
              <a:rPr lang="pl-PL" altLang="pl-PL" sz="2400" b="1" dirty="0" smtClean="0"/>
              <a:t>prof. UE Dominika </a:t>
            </a:r>
            <a:r>
              <a:rPr lang="pl-PL" altLang="pl-PL" sz="2400" b="1" dirty="0"/>
              <a:t>Bąk-Grabowska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/>
              <a:t>e-mail</a:t>
            </a:r>
            <a:r>
              <a:rPr lang="pl-PL" altLang="pl-PL" sz="2000" dirty="0"/>
              <a:t>: </a:t>
            </a:r>
            <a:r>
              <a:rPr lang="pl-PL" altLang="pl-PL" sz="2000" dirty="0">
                <a:hlinkClick r:id="rId2"/>
              </a:rPr>
              <a:t>dominika.bak-grabowska@ue.wroc.pl </a:t>
            </a:r>
            <a:r>
              <a:rPr lang="pl-PL" altLang="pl-PL" sz="2000" dirty="0"/>
              <a:t> </a:t>
            </a:r>
            <a:endParaRPr lang="pl-PL" altLang="pl-PL" sz="2000" dirty="0">
              <a:solidFill>
                <a:srgbClr val="A4002E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Katedra </a:t>
            </a:r>
            <a:r>
              <a:rPr lang="pl-PL" altLang="pl-PL" sz="1900" dirty="0"/>
              <a:t>Ekonomiki i Organizacji Przedsiębiorstwa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ul</a:t>
            </a:r>
            <a:r>
              <a:rPr lang="pl-PL" altLang="pl-PL" sz="1900" dirty="0"/>
              <a:t>. Komandorska 118/120, bud. D, pok. 111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53-345 </a:t>
            </a:r>
            <a:r>
              <a:rPr lang="pl-PL" altLang="pl-PL" sz="1900" dirty="0"/>
              <a:t>Wrocław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tel. </a:t>
            </a:r>
            <a:r>
              <a:rPr lang="pl-PL" altLang="pl-PL" sz="1900" dirty="0"/>
              <a:t>71 36 80 415 (sekretariat</a:t>
            </a:r>
            <a:r>
              <a:rPr lang="pl-PL" altLang="pl-PL" sz="1900" dirty="0" smtClean="0"/>
              <a:t>)</a:t>
            </a:r>
            <a:endParaRPr lang="pl-PL" altLang="pl-PL" sz="19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ZARZĄDZANIE ZASOBAMI LUDZKIMI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zawartości 2"/>
          <p:cNvSpPr>
            <a:spLocks noGrp="1"/>
          </p:cNvSpPr>
          <p:nvPr>
            <p:ph idx="4294967295"/>
          </p:nvPr>
        </p:nvSpPr>
        <p:spPr>
          <a:xfrm>
            <a:off x="2339752" y="1556792"/>
            <a:ext cx="3096146" cy="576262"/>
          </a:xfrm>
        </p:spPr>
        <p:txBody>
          <a:bodyPr/>
          <a:lstStyle/>
          <a:p>
            <a:pPr indent="-395288" eaLnBrk="1" hangingPunct="1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400" b="1" dirty="0" smtClean="0">
                <a:solidFill>
                  <a:srgbClr val="A4002E"/>
                </a:solidFill>
              </a:rPr>
              <a:t>Opiekun kierunku </a:t>
            </a:r>
          </a:p>
        </p:txBody>
      </p:sp>
      <p:sp>
        <p:nvSpPr>
          <p:cNvPr id="93187" name="Symbol zastępczy zawartości 2"/>
          <p:cNvSpPr txBox="1">
            <a:spLocks/>
          </p:cNvSpPr>
          <p:nvPr/>
        </p:nvSpPr>
        <p:spPr bwMode="auto">
          <a:xfrm>
            <a:off x="2339752" y="2276872"/>
            <a:ext cx="525658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A4002E"/>
              </a:buClr>
              <a:buSzPct val="80000"/>
              <a:buNone/>
            </a:pPr>
            <a:r>
              <a:rPr lang="pl-PL" altLang="pl-PL" sz="2400" b="1" dirty="0"/>
              <a:t>dr </a:t>
            </a:r>
            <a:r>
              <a:rPr lang="pl-PL" altLang="pl-PL" sz="2400" b="1" dirty="0" smtClean="0"/>
              <a:t>hab. prof. UE Jarosław Woźniczka</a:t>
            </a:r>
            <a:endParaRPr lang="pl-PL" altLang="pl-PL" sz="2400" b="1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2000" dirty="0" smtClean="0"/>
              <a:t>e-mail:</a:t>
            </a:r>
            <a:r>
              <a:rPr lang="pl-PL" altLang="pl-PL" sz="2000" dirty="0"/>
              <a:t> </a:t>
            </a:r>
            <a:r>
              <a:rPr lang="pl-PL" altLang="pl-PL" sz="2000" dirty="0" smtClean="0">
                <a:hlinkClick r:id="rId2"/>
              </a:rPr>
              <a:t>jaroslaw.wozniczka@ue.wroc.pl</a:t>
            </a:r>
            <a:r>
              <a:rPr lang="pl-PL" altLang="pl-PL" sz="2000" dirty="0" smtClean="0"/>
              <a:t> </a:t>
            </a:r>
            <a:r>
              <a:rPr lang="pl-PL" altLang="pl-PL" sz="2000" dirty="0" smtClean="0">
                <a:hlinkClick r:id="rId3"/>
              </a:rPr>
              <a:t> </a:t>
            </a:r>
            <a:r>
              <a:rPr lang="pl-PL" altLang="pl-PL" sz="2000" dirty="0" smtClean="0"/>
              <a:t> </a:t>
            </a:r>
            <a:endParaRPr lang="pl-PL" altLang="pl-PL" sz="2000" dirty="0">
              <a:solidFill>
                <a:srgbClr val="A4002E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Katedra Zarządzania Marketingowego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Instytut Marketingu</a:t>
            </a:r>
            <a:endParaRPr lang="pl-PL" altLang="pl-PL" sz="19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ul</a:t>
            </a:r>
            <a:r>
              <a:rPr lang="pl-PL" altLang="pl-PL" sz="1900" dirty="0"/>
              <a:t>. Komandorska 118/120, bud. </a:t>
            </a:r>
            <a:r>
              <a:rPr lang="pl-PL" altLang="pl-PL" sz="1900" dirty="0" smtClean="0"/>
              <a:t>O, </a:t>
            </a:r>
            <a:r>
              <a:rPr lang="pl-PL" altLang="pl-PL" sz="1900" dirty="0"/>
              <a:t>pok. </a:t>
            </a:r>
            <a:r>
              <a:rPr lang="pl-PL" altLang="pl-PL" sz="1900" dirty="0" smtClean="0"/>
              <a:t>210</a:t>
            </a:r>
            <a:endParaRPr lang="pl-PL" altLang="pl-PL" sz="19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53-345 </a:t>
            </a:r>
            <a:r>
              <a:rPr lang="pl-PL" altLang="pl-PL" sz="1900" dirty="0"/>
              <a:t>Wrocław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buFontTx/>
              <a:buNone/>
            </a:pPr>
            <a:r>
              <a:rPr lang="pl-PL" altLang="pl-PL" sz="1900" dirty="0" smtClean="0"/>
              <a:t>tel. 71 36 80 244, 71 </a:t>
            </a:r>
            <a:r>
              <a:rPr lang="pl-PL" altLang="pl-PL" sz="1900" dirty="0"/>
              <a:t>36 80 </a:t>
            </a:r>
            <a:r>
              <a:rPr lang="pl-PL" altLang="pl-PL" sz="1900" dirty="0" smtClean="0"/>
              <a:t>226 </a:t>
            </a:r>
            <a:r>
              <a:rPr lang="pl-PL" altLang="pl-PL" sz="1900" dirty="0"/>
              <a:t>(sekretariat</a:t>
            </a:r>
            <a:r>
              <a:rPr lang="pl-PL" altLang="pl-PL" sz="1900" dirty="0" smtClean="0"/>
              <a:t>)</a:t>
            </a:r>
            <a:endParaRPr lang="pl-PL" altLang="pl-PL" sz="19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KIERUNEK ZARZĄDZANIE </a:t>
            </a:r>
            <a:endParaRPr lang="pl-PL" sz="3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16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3344863"/>
            <a:ext cx="8496944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Specjalność</a:t>
            </a: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 </a:t>
            </a:r>
          </a:p>
          <a:p>
            <a:pPr algn="ctr" eaLnBrk="1" hangingPunct="1">
              <a:lnSpc>
                <a:spcPct val="140000"/>
              </a:lnSpc>
              <a:defRPr/>
            </a:pPr>
            <a:r>
              <a:rPr lang="pl-PL" sz="2800" b="1" dirty="0" smtClean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elvetica"/>
                <a:cs typeface="Helvetica"/>
              </a:rPr>
              <a:t>ZARZĄDZANIE W BIZNESIE I SEKTORZE PUBLICZNYM</a:t>
            </a:r>
            <a:r>
              <a:rPr lang="pl-PL" sz="2800" b="1" dirty="0" smtClean="0">
                <a:solidFill>
                  <a:srgbClr val="FFFF00"/>
                </a:solidFill>
              </a:rPr>
              <a:t> </a:t>
            </a:r>
            <a:endParaRPr 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19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W BIZNESIE I SEKTORZE PUBLICZNYM</a:t>
            </a:r>
            <a:r>
              <a:rPr lang="pl-PL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pl-PL" sz="28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755576" y="1124744"/>
            <a:ext cx="2736768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700808"/>
            <a:ext cx="81464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Absolwent specjalności posiada kompetencje umożliwiające podejmowanie racjonalnych decyzji, w różnych sferach funkcjonowania organizacji biznesowych (produkcyjnych, handlowych, usługowych) i podmiotów sektora publicznego. </a:t>
            </a:r>
          </a:p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cechuje go umiejętność kierowania podmiotami i zespołami ludzkimi, planowania i organizowania pracy zespołowej, stosowania odpowiednich sposobów motywowania </a:t>
            </a:r>
          </a:p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jest przygotowany do zarządzania w warunkach ryzyka i niepewności, w warunkach umiędzynarodowienia działalności oraz w warunkach różnic kulturowych </a:t>
            </a:r>
          </a:p>
          <a:p>
            <a:pPr marL="273050" indent="-273050"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posiada też rozbudzone zainteresowania poznawcze i badawcze, co przygotowuje go do podjęcia studiów III stopnia (studiów doktoranckich)</a:t>
            </a:r>
          </a:p>
        </p:txBody>
      </p:sp>
    </p:spTree>
    <p:extLst>
      <p:ext uri="{BB962C8B-B14F-4D97-AF65-F5344CB8AC3E}">
        <p14:creationId xmlns:p14="http://schemas.microsoft.com/office/powerpoint/2010/main" val="34788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5616" y="1196752"/>
            <a:ext cx="475299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1844824"/>
            <a:ext cx="7272808" cy="381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800" b="1" dirty="0" smtClean="0">
                <a:latin typeface="+mn-lt"/>
              </a:rPr>
              <a:t>WIEDZA</a:t>
            </a:r>
          </a:p>
          <a:p>
            <a:pPr marL="273050" indent="-273050" algn="just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  <a:cs typeface="Times New Roman" pitchFamily="18" charset="0"/>
              </a:rPr>
              <a:t>Absolwent posiada wiedzę na temat </a:t>
            </a:r>
            <a:r>
              <a:rPr lang="pl-PL" sz="2400" dirty="0" smtClean="0">
                <a:latin typeface="+mn-lt"/>
              </a:rPr>
              <a:t>współczesnych koncepcji i metod organizacji i zarządzania</a:t>
            </a:r>
          </a:p>
          <a:p>
            <a:pPr marL="273050" indent="-273050" algn="just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</a:rPr>
              <a:t>Absolwent posiada wiedzę dotyczącą zarządzania zmianami (w tym innowacjami organizacyjnymi), zarządzania zasobami ludzkimi i negocjacji. </a:t>
            </a:r>
          </a:p>
          <a:p>
            <a:pPr marL="273050" indent="-273050" algn="just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</a:rPr>
              <a:t>Absolwent posiada wiedzę na temat podejścia procesowego i metod ciągłego doskonalenie procesów (metody business </a:t>
            </a:r>
            <a:r>
              <a:rPr lang="pl-PL" sz="2400" dirty="0" err="1" smtClean="0">
                <a:latin typeface="+mn-lt"/>
              </a:rPr>
              <a:t>process</a:t>
            </a:r>
            <a:r>
              <a:rPr lang="pl-PL" sz="2400" dirty="0" smtClean="0">
                <a:latin typeface="+mn-lt"/>
              </a:rPr>
              <a:t> </a:t>
            </a:r>
            <a:r>
              <a:rPr lang="pl-PL" sz="2400" dirty="0" err="1" smtClean="0">
                <a:latin typeface="+mn-lt"/>
              </a:rPr>
              <a:t>reengineering</a:t>
            </a:r>
            <a:r>
              <a:rPr lang="pl-PL" sz="2400" dirty="0" smtClean="0">
                <a:latin typeface="+mn-lt"/>
              </a:rPr>
              <a:t>, </a:t>
            </a:r>
            <a:r>
              <a:rPr lang="pl-PL" sz="2400" dirty="0" err="1" smtClean="0">
                <a:latin typeface="+mn-lt"/>
              </a:rPr>
              <a:t>lean</a:t>
            </a:r>
            <a:r>
              <a:rPr lang="pl-PL" sz="2400" dirty="0" smtClean="0">
                <a:latin typeface="+mn-lt"/>
              </a:rPr>
              <a:t> oraz techniki kazein, </a:t>
            </a:r>
            <a:r>
              <a:rPr lang="pl-PL" sz="2400" dirty="0" err="1" smtClean="0">
                <a:latin typeface="+mn-lt"/>
              </a:rPr>
              <a:t>six</a:t>
            </a:r>
            <a:r>
              <a:rPr lang="pl-PL" sz="2400" dirty="0" smtClean="0">
                <a:latin typeface="+mn-lt"/>
              </a:rPr>
              <a:t> sigma)</a:t>
            </a:r>
            <a:endParaRPr lang="pl-PL" sz="2400" dirty="0" smtClean="0">
              <a:latin typeface="+mn-lt"/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endParaRPr kumimoji="0" lang="pl-PL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W BIZNESIE I SEKTORZE PUBLICZNYM</a:t>
            </a:r>
            <a:r>
              <a:rPr kumimoji="0" lang="pl-PL" sz="2800" b="1" i="0" u="none" strike="noStrike" kern="1200" cap="none" spc="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pl-PL" sz="28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5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584" y="1124744"/>
            <a:ext cx="460851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07429" y="1700808"/>
            <a:ext cx="7797019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UMIEJĘTNOŚCI</a:t>
            </a:r>
          </a:p>
          <a:p>
            <a:pPr marL="273050" lvl="0" indent="-273050" algn="just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Absolwent dysponuje umiejętnościami w zakresie zarządzania  przedsiębiorstwem oraz jednostkami sektora publicznego, w szczególności formułuje strategie rozwojowe dla tych organizacji, efektywnie zarządza  ich finansami, podejmuje współpracę międzysektorową, pozyskuje fundusze umożliwiające rozwój lokalny i regionalny</a:t>
            </a:r>
          </a:p>
          <a:p>
            <a:pPr marL="273050" indent="-273050" algn="just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Absolwent  posiada </a:t>
            </a:r>
            <a:r>
              <a:rPr lang="pl-PL" sz="2000" dirty="0" smtClean="0">
                <a:latin typeface="+mn-lt"/>
              </a:rPr>
              <a:t>umiejętności kierowania zespołami ludzkimi, planowania i organizowania pracy zespołowej, stosowania odpowiednich sposobów motywowania</a:t>
            </a:r>
          </a:p>
          <a:p>
            <a:pPr marL="273050" lvl="0" indent="-273050" algn="just"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Absolwent podejmuje decyzje zgodnie z  etyką biznesu i etyką służby cywilnej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W BIZNESIE I SEKTORZE PUBLICZNYM</a:t>
            </a:r>
            <a:r>
              <a:rPr kumimoji="0" lang="pl-PL" sz="28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pl-PL" sz="28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63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5616" y="1268760"/>
            <a:ext cx="475299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1988840"/>
            <a:ext cx="720080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KOMPETENCJE</a:t>
            </a:r>
          </a:p>
          <a:p>
            <a:pPr marL="273050" indent="-273050" algn="just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Absolwent potrafi adaptować metody, techniki i narzędzia zarządzania stosowane w sektorze prywatnym do specyfiki zadań sektora publicznego</a:t>
            </a:r>
          </a:p>
          <a:p>
            <a:pPr marL="273050" indent="-273050" algn="just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 smtClean="0">
                <a:latin typeface="+mn-lt"/>
                <a:cs typeface="Times New Roman" pitchFamily="18" charset="0"/>
              </a:rPr>
              <a:t>Absolwent  p</a:t>
            </a:r>
            <a:r>
              <a:rPr lang="pl-PL" sz="2000" dirty="0" smtClean="0">
                <a:latin typeface="+mn-lt"/>
              </a:rPr>
              <a:t>osiada rozbudzone zainteresowania poznawcze i badawcze, co przygotowuje go do podjęcia studiów III stopnia (studiów doktoranckich).</a:t>
            </a:r>
            <a:endParaRPr lang="pl-PL" sz="2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W BIZNESIE I SEKTORZE PUBLICZNYM</a:t>
            </a:r>
            <a:endParaRPr kumimoji="0" lang="pl-PL" sz="28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66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6418" y="1136174"/>
            <a:ext cx="4583360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61874" y="1784246"/>
            <a:ext cx="8156280" cy="402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UMIEJĘTNOŚCI</a:t>
            </a:r>
          </a:p>
          <a:p>
            <a:pPr marL="273050" marR="0" lvl="0" indent="-2730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000" dirty="0" smtClean="0">
                <a:latin typeface="+mn-lt"/>
              </a:rPr>
              <a:t>umiejętność identyfikowania dostępnych </a:t>
            </a:r>
            <a:r>
              <a:rPr lang="pl-PL" sz="2000" dirty="0">
                <a:latin typeface="+mn-lt"/>
              </a:rPr>
              <a:t>możliwości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działalności osobistej</a:t>
            </a:r>
            <a:r>
              <a:rPr lang="pl-PL" sz="2000" dirty="0">
                <a:latin typeface="+mn-lt"/>
              </a:rPr>
              <a:t>, </a:t>
            </a:r>
            <a:r>
              <a:rPr lang="pl-PL" sz="2000" dirty="0" smtClean="0">
                <a:latin typeface="+mn-lt"/>
              </a:rPr>
              <a:t>zawodowej, </a:t>
            </a:r>
            <a:r>
              <a:rPr lang="pl-PL" sz="2000" dirty="0">
                <a:latin typeface="+mn-lt"/>
              </a:rPr>
              <a:t>biznesowej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oraz inspirowania innych i budowania relacji</a:t>
            </a:r>
            <a:endParaRPr lang="pl-PL" sz="2000" dirty="0">
              <a:latin typeface="+mn-lt"/>
            </a:endParaRPr>
          </a:p>
          <a:p>
            <a:pPr marL="273050" lvl="0" indent="-273050">
              <a:lnSpc>
                <a:spcPct val="125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+mn-lt"/>
              </a:rPr>
              <a:t>u</a:t>
            </a:r>
            <a:r>
              <a:rPr lang="pl-PL" sz="2000" dirty="0" smtClean="0">
                <a:latin typeface="+mn-lt"/>
              </a:rPr>
              <a:t>miejętność planowania </a:t>
            </a:r>
            <a:r>
              <a:rPr lang="pl-PL" sz="2000" dirty="0">
                <a:latin typeface="+mn-lt"/>
              </a:rPr>
              <a:t>przedsięwzięć i prowadzenia ich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dla </a:t>
            </a:r>
            <a:r>
              <a:rPr lang="pl-PL" sz="2000" dirty="0">
                <a:latin typeface="+mn-lt"/>
              </a:rPr>
              <a:t>osiągnięcia zamierzonych celów – </a:t>
            </a:r>
            <a:r>
              <a:rPr lang="pl-PL" sz="2000" dirty="0" smtClean="0">
                <a:latin typeface="+mn-lt"/>
              </a:rPr>
              <a:t>umiejętność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proaktywnego </a:t>
            </a:r>
            <a:r>
              <a:rPr lang="pl-PL" sz="2000" dirty="0">
                <a:latin typeface="+mn-lt"/>
              </a:rPr>
              <a:t>zarządzania </a:t>
            </a:r>
            <a:r>
              <a:rPr lang="pl-PL" sz="2000" dirty="0" smtClean="0">
                <a:latin typeface="+mn-lt"/>
              </a:rPr>
              <a:t>innowacyjnymi projektami</a:t>
            </a:r>
          </a:p>
          <a:p>
            <a:pPr marL="273050" lvl="0" indent="-273050">
              <a:lnSpc>
                <a:spcPct val="125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r>
              <a:rPr lang="pl-PL" sz="2000" dirty="0">
                <a:latin typeface="+mn-lt"/>
              </a:rPr>
              <a:t>u</a:t>
            </a:r>
            <a:r>
              <a:rPr lang="pl-PL" sz="2000" dirty="0" smtClean="0">
                <a:latin typeface="+mn-lt"/>
              </a:rPr>
              <a:t>miejętność prawidłowej </a:t>
            </a:r>
            <a:r>
              <a:rPr lang="pl-PL" sz="2000" dirty="0">
                <a:latin typeface="+mn-lt"/>
              </a:rPr>
              <a:t>oceny ryzyka i podejmowania go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</a:t>
            </a:r>
            <a:r>
              <a:rPr lang="pl-PL" sz="2000" dirty="0">
                <a:latin typeface="+mn-lt"/>
              </a:rPr>
              <a:t>uzasadnionych wypadkach oraz </a:t>
            </a:r>
            <a:r>
              <a:rPr lang="pl-PL" sz="2000" dirty="0" smtClean="0">
                <a:latin typeface="+mn-lt"/>
              </a:rPr>
              <a:t>zdolność </a:t>
            </a:r>
            <a:r>
              <a:rPr lang="pl-PL" sz="2000" dirty="0">
                <a:latin typeface="+mn-lt"/>
              </a:rPr>
              <a:t>do </a:t>
            </a:r>
            <a:r>
              <a:rPr lang="pl-PL" sz="2000" dirty="0" smtClean="0">
                <a:latin typeface="+mn-lt"/>
              </a:rPr>
              <a:t>autorefleksji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</a:t>
            </a:r>
            <a:r>
              <a:rPr lang="pl-PL" sz="2400" b="1" spc="120" dirty="0" smtClean="0">
                <a:solidFill>
                  <a:schemeClr val="bg1"/>
                </a:solidFill>
              </a:rPr>
              <a:t>PROJEKTOWANIE I WDRAŻANIE</a:t>
            </a:r>
            <a:endParaRPr lang="pl-PL" sz="2400" b="1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399384" y="1196752"/>
            <a:ext cx="3816424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Przedmioty specjalnościowe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399384" y="2121584"/>
            <a:ext cx="6696744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indent="-273050"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58000"/>
              <a:buFont typeface="Wingdings" pitchFamily="2" charset="2"/>
              <a:buChar char="l"/>
              <a:defRPr/>
            </a:pPr>
            <a:r>
              <a:rPr lang="pl-PL" sz="2400" dirty="0">
                <a:latin typeface="+mn-lt"/>
                <a:cs typeface="Times New Roman" pitchFamily="18" charset="0"/>
              </a:rPr>
              <a:t>Biznes plan jako narzędzie zarządzania</a:t>
            </a:r>
          </a:p>
          <a:p>
            <a:pPr marL="273050" indent="-273050"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58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  <a:cs typeface="Times New Roman" pitchFamily="18" charset="0"/>
              </a:rPr>
              <a:t>Zarządzanie  publiczne - metody</a:t>
            </a:r>
          </a:p>
          <a:p>
            <a:pPr marL="273050" indent="-273050"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58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  <a:cs typeface="Times New Roman" pitchFamily="18" charset="0"/>
              </a:rPr>
              <a:t>Wycena i zarządzanie wartością przedsiębiorstwa</a:t>
            </a:r>
          </a:p>
          <a:p>
            <a:pPr marL="273050" indent="-273050"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58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  <a:cs typeface="Times New Roman" pitchFamily="18" charset="0"/>
              </a:rPr>
              <a:t>Zarządzanie jakością w sektorze publicznym</a:t>
            </a:r>
          </a:p>
          <a:p>
            <a:pPr marL="273050" indent="-273050"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58000"/>
              <a:buFont typeface="Wingdings" pitchFamily="2" charset="2"/>
              <a:buChar char="l"/>
              <a:defRPr/>
            </a:pPr>
            <a:r>
              <a:rPr lang="pl-PL" sz="2400" dirty="0">
                <a:latin typeface="+mn-lt"/>
                <a:cs typeface="Times New Roman" pitchFamily="18" charset="0"/>
              </a:rPr>
              <a:t>Społeczne zaangażowanie przedsiębiorstw – koncepcje, metody, </a:t>
            </a:r>
            <a:r>
              <a:rPr lang="pl-PL" sz="2400" dirty="0" smtClean="0">
                <a:latin typeface="+mn-lt"/>
                <a:cs typeface="Times New Roman" pitchFamily="18" charset="0"/>
              </a:rPr>
              <a:t>narzędzia</a:t>
            </a:r>
          </a:p>
          <a:p>
            <a:pPr marL="273050" indent="-273050">
              <a:spcBef>
                <a:spcPts val="900"/>
              </a:spcBef>
              <a:spcAft>
                <a:spcPts val="0"/>
              </a:spcAft>
              <a:buClr>
                <a:srgbClr val="A4002E"/>
              </a:buClr>
              <a:buSzPct val="58000"/>
              <a:buFont typeface="Wingdings" pitchFamily="2" charset="2"/>
              <a:buChar char="l"/>
              <a:defRPr/>
            </a:pPr>
            <a:r>
              <a:rPr lang="pl-PL" sz="2400" dirty="0" smtClean="0">
                <a:latin typeface="+mn-lt"/>
                <a:cs typeface="Times New Roman" pitchFamily="18" charset="0"/>
              </a:rPr>
              <a:t>Zarządzanie projektami w sektorze publicznym</a:t>
            </a:r>
          </a:p>
          <a:p>
            <a:pPr marL="342900" indent="-396000"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96000"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96000"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96000"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96000"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pl-PL" sz="2000" dirty="0" smtClean="0"/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W BIZNESIE I SEKTORZE PUBLICZNYM</a:t>
            </a:r>
            <a:endParaRPr kumimoji="0" lang="pl-PL" sz="28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96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462872" y="1556792"/>
            <a:ext cx="2664760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462872" y="2564904"/>
            <a:ext cx="668356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eaLnBrk="0" hangingPunct="0"/>
            <a:r>
              <a:rPr lang="pl-PL" sz="2000" dirty="0" smtClean="0">
                <a:latin typeface="+mn-lt"/>
                <a:cs typeface="Times New Roman" pitchFamily="18" charset="0"/>
              </a:rPr>
              <a:t>Specjalność przygotowuje do pracy w zawodzie menedżera, doradcy i konsultanta wszystkich rodzajów organizacji, zarówno  o charakterze biznesowym, jak i należących do sektora publicznego (w takich sferach jak administracja rządowa i samorządowa, nauka, edukacja, kultura, ochrona zdrowia, bezpieczeństwo publiczne, itd.)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tabLst/>
              <a:defRPr/>
            </a:pPr>
            <a:endParaRPr lang="pl-PL" sz="2000" dirty="0" smtClean="0">
              <a:latin typeface="+mn-lt"/>
            </a:endParaRP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W BIZNESIE I SEKTORZE PUBLICZNYM</a:t>
            </a:r>
            <a:r>
              <a:rPr kumimoji="0" lang="pl-PL" sz="2800" b="1" i="0" u="none" strike="noStrike" kern="1200" cap="none" spc="12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pl-PL" sz="2800" b="1" i="0" u="none" strike="noStrike" kern="1200" cap="none" spc="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pl-PL" sz="28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95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2123728" y="1484784"/>
            <a:ext cx="3168816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Opiekun specjalności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14232" y="2348880"/>
            <a:ext cx="541009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>
                <a:latin typeface="+mn-lt"/>
              </a:rPr>
              <a:t>d</a:t>
            </a:r>
            <a:r>
              <a:rPr lang="pl-PL" sz="2400" b="1" dirty="0" smtClean="0">
                <a:latin typeface="+mn-lt"/>
              </a:rPr>
              <a:t>r hab. prof. UE Dorota </a:t>
            </a:r>
            <a:r>
              <a:rPr lang="pl-PL" sz="2400" b="1" dirty="0" err="1" smtClean="0">
                <a:latin typeface="+mn-lt"/>
              </a:rPr>
              <a:t>Teneta</a:t>
            </a:r>
            <a:r>
              <a:rPr lang="pl-PL" sz="2400" b="1" dirty="0" smtClean="0">
                <a:latin typeface="+mn-lt"/>
              </a:rPr>
              <a:t>-Skwiercz</a:t>
            </a:r>
            <a:endParaRPr lang="pl-PL" sz="2400" b="1" noProof="0" dirty="0" smtClean="0">
              <a:latin typeface="+mn-lt"/>
            </a:endParaRPr>
          </a:p>
          <a:p>
            <a:pPr marL="342900" lvl="0" indent="-396000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dirty="0" smtClean="0">
                <a:latin typeface="+mn-lt"/>
              </a:rPr>
              <a:t>e-mail: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smtClean="0">
                <a:latin typeface="+mn-lt"/>
                <a:hlinkClick r:id="rId2"/>
              </a:rPr>
              <a:t>dorota.teneta@ue.wroc.pl</a:t>
            </a:r>
            <a:r>
              <a:rPr lang="pl-PL" sz="2000" dirty="0" smtClean="0">
                <a:latin typeface="+mn-lt"/>
              </a:rPr>
              <a:t>  </a:t>
            </a:r>
            <a:endParaRPr lang="pl-PL" sz="2000" dirty="0" smtClean="0">
              <a:solidFill>
                <a:srgbClr val="A4002E"/>
              </a:solidFill>
              <a:latin typeface="+mn-lt"/>
            </a:endParaRPr>
          </a:p>
          <a:p>
            <a:pPr marL="342900" indent="-396000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</a:pPr>
            <a:r>
              <a:rPr lang="pl-PL" sz="2000" noProof="0" dirty="0" smtClean="0">
                <a:latin typeface="+mn-lt"/>
              </a:rPr>
              <a:t>Katedra Ekonomiki i Organizacji Przedsiębiorstwa</a:t>
            </a:r>
          </a:p>
          <a:p>
            <a:pPr marL="342900" marR="0" lvl="0" indent="-396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dirty="0" smtClean="0">
                <a:latin typeface="+mn-lt"/>
              </a:rPr>
              <a:t>ul. Komandorska 118/120, bud. D</a:t>
            </a:r>
          </a:p>
          <a:p>
            <a:pPr marL="342900" marR="0" lvl="0" indent="-396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dirty="0" smtClean="0">
                <a:latin typeface="+mn-lt"/>
              </a:rPr>
              <a:t>53-345 Wrocław</a:t>
            </a:r>
          </a:p>
          <a:p>
            <a:pPr marL="342900" marR="0" lvl="0" indent="-3960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dirty="0" smtClean="0">
                <a:latin typeface="+mn-lt"/>
              </a:rPr>
              <a:t>tel. 71 36 80 415 (sekretariat)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ZARZĄDZANIE 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Helvetica"/>
              </a:rPr>
              <a:t>W BIZNESIE I SEKTORZE PUBLICZNYM</a:t>
            </a:r>
            <a:endParaRPr kumimoji="0" lang="pl-PL" sz="2800" b="1" i="0" u="none" strike="noStrike" kern="1200" cap="none" spc="12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87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916113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8" descr="Centrum Kształcenia Ustawiczn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10" descr="Sala dydaktycz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12" descr="Sala konferencyj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14" descr="Sala audytoryj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pole tekstowe 7"/>
          <p:cNvSpPr txBox="1">
            <a:spLocks noChangeArrowheads="1"/>
          </p:cNvSpPr>
          <p:nvPr/>
        </p:nvSpPr>
        <p:spPr bwMode="auto">
          <a:xfrm>
            <a:off x="1022350" y="5876925"/>
            <a:ext cx="647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588" y="49213"/>
            <a:ext cx="7940675" cy="7429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4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WYDZIAŁ  NAUK  EKONOMICZNYCH</a:t>
            </a:r>
          </a:p>
        </p:txBody>
      </p:sp>
      <p:pic>
        <p:nvPicPr>
          <p:cNvPr id="9421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12747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4527550" y="1998663"/>
            <a:ext cx="3671888" cy="2595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6000"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endParaRPr lang="pl-PL" sz="3200" b="1" dirty="0">
              <a:latin typeface="+mn-lt"/>
              <a:ea typeface="Verdana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pl-PL" sz="3200" b="1" dirty="0">
                <a:latin typeface="+mn-lt"/>
                <a:ea typeface="Verdana" pitchFamily="34" charset="0"/>
                <a:cs typeface="Times New Roman" pitchFamily="18" charset="0"/>
              </a:rPr>
              <a:t>Do zobaczenia </a:t>
            </a:r>
            <a:br>
              <a:rPr lang="pl-PL" sz="3200" b="1" dirty="0">
                <a:latin typeface="+mn-lt"/>
                <a:ea typeface="Verdana" pitchFamily="34" charset="0"/>
                <a:cs typeface="Times New Roman" pitchFamily="18" charset="0"/>
              </a:rPr>
            </a:br>
            <a:r>
              <a:rPr lang="pl-PL" sz="3200" b="1" dirty="0">
                <a:latin typeface="+mn-lt"/>
                <a:ea typeface="Verdana" pitchFamily="34" charset="0"/>
                <a:cs typeface="Times New Roman" pitchFamily="18" charset="0"/>
              </a:rPr>
              <a:t>na zajęciach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6418" y="1136174"/>
            <a:ext cx="739795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65302" y="1784246"/>
            <a:ext cx="7920880" cy="402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400" b="1" dirty="0" smtClean="0">
                <a:latin typeface="+mn-lt"/>
              </a:rPr>
              <a:t>KOMPETENCJE</a:t>
            </a:r>
          </a:p>
          <a:p>
            <a:pPr marL="273050" marR="0" lvl="0" indent="-2730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000" dirty="0">
                <a:latin typeface="+mn-lt"/>
              </a:rPr>
              <a:t>u</a:t>
            </a:r>
            <a:r>
              <a:rPr lang="pl-PL" sz="2000" dirty="0" smtClean="0">
                <a:latin typeface="+mn-lt"/>
              </a:rPr>
              <a:t>miejętność pracy i porozumiewania </a:t>
            </a:r>
            <a:r>
              <a:rPr lang="pl-PL" sz="2000" dirty="0">
                <a:latin typeface="+mn-lt"/>
              </a:rPr>
              <a:t>się w interdyscyplinarnym </a:t>
            </a:r>
            <a:r>
              <a:rPr lang="pl-PL" sz="2000" dirty="0" smtClean="0">
                <a:latin typeface="+mn-lt"/>
              </a:rPr>
              <a:t>zespole, rozumienia </a:t>
            </a:r>
            <a:r>
              <a:rPr lang="pl-PL" sz="2000" dirty="0">
                <a:latin typeface="+mn-lt"/>
              </a:rPr>
              <a:t>różnych punktów widzenia, krytycznego </a:t>
            </a:r>
            <a:r>
              <a:rPr lang="pl-PL" sz="2000" dirty="0" smtClean="0">
                <a:latin typeface="+mn-lt"/>
              </a:rPr>
              <a:t>myślenia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i konstruktywnego </a:t>
            </a:r>
            <a:r>
              <a:rPr lang="pl-PL" sz="2000" dirty="0">
                <a:latin typeface="+mn-lt"/>
              </a:rPr>
              <a:t>prezentowania </a:t>
            </a:r>
            <a:r>
              <a:rPr lang="pl-PL" sz="2000" dirty="0" smtClean="0">
                <a:latin typeface="+mn-lt"/>
              </a:rPr>
              <a:t>stanowisk</a:t>
            </a:r>
          </a:p>
          <a:p>
            <a:pPr marL="273050" marR="0" lvl="0" indent="-2730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000" dirty="0" smtClean="0">
                <a:latin typeface="+mn-lt"/>
              </a:rPr>
              <a:t>kreatywność, niezależność, elastyczność, otwartość na zmiany, zaangażowanie i poczucie odpowiedzialności w środowisku pracy</a:t>
            </a:r>
          </a:p>
          <a:p>
            <a:pPr marL="273050" marR="0" lvl="0" indent="-2730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pl-PL" sz="2000" dirty="0">
                <a:latin typeface="+mn-lt"/>
              </a:rPr>
              <a:t>p</a:t>
            </a:r>
            <a:r>
              <a:rPr lang="pl-PL" sz="2000" dirty="0" smtClean="0">
                <a:latin typeface="+mn-lt"/>
              </a:rPr>
              <a:t>rzedsiębiorczość (inicjatywność), odwaga i </a:t>
            </a:r>
            <a:r>
              <a:rPr lang="pl-PL" sz="2000" dirty="0">
                <a:latin typeface="+mn-lt"/>
              </a:rPr>
              <a:t>determinacja w osiąganiu </a:t>
            </a:r>
            <a:r>
              <a:rPr lang="pl-PL" sz="2000" dirty="0" smtClean="0">
                <a:latin typeface="+mn-lt"/>
              </a:rPr>
              <a:t>celów oraz ciekawość </a:t>
            </a:r>
            <a:r>
              <a:rPr lang="pl-PL" sz="2000" dirty="0">
                <a:latin typeface="+mn-lt"/>
              </a:rPr>
              <a:t>świata, chęć do ciągłego uczenia się </a:t>
            </a:r>
            <a:r>
              <a:rPr lang="pl-PL" sz="2000" dirty="0" smtClean="0">
                <a:latin typeface="+mn-lt"/>
              </a:rPr>
              <a:t>i rozwijania kompetencji oraz podejmowania </a:t>
            </a:r>
            <a:r>
              <a:rPr lang="pl-PL" sz="2000" dirty="0">
                <a:latin typeface="+mn-lt"/>
              </a:rPr>
              <a:t>nowych </a:t>
            </a:r>
            <a:r>
              <a:rPr lang="pl-PL" sz="2000" dirty="0" smtClean="0">
                <a:latin typeface="+mn-lt"/>
              </a:rPr>
              <a:t>wyzwań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PROJEKTOWANIE I WDRAŻANIE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6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2990" y="1022482"/>
            <a:ext cx="7018149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Przedmioty specjalnościowe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9512" y="1738526"/>
            <a:ext cx="8768923" cy="973518"/>
            <a:chOff x="247997" y="1824025"/>
            <a:chExt cx="8768923" cy="973518"/>
          </a:xfrm>
        </p:grpSpPr>
        <p:grpSp>
          <p:nvGrpSpPr>
            <p:cNvPr id="2" name="Grupa 1"/>
            <p:cNvGrpSpPr>
              <a:grpSpLocks noChangeAspect="1"/>
            </p:cNvGrpSpPr>
            <p:nvPr/>
          </p:nvGrpSpPr>
          <p:grpSpPr>
            <a:xfrm>
              <a:off x="1528280" y="1825543"/>
              <a:ext cx="6209598" cy="972000"/>
              <a:chOff x="1528280" y="1825543"/>
              <a:chExt cx="6337891" cy="992082"/>
            </a:xfrm>
          </p:grpSpPr>
          <p:grpSp>
            <p:nvGrpSpPr>
              <p:cNvPr id="29" name="Grupa 28"/>
              <p:cNvGrpSpPr>
                <a:grpSpLocks noChangeAspect="1"/>
              </p:cNvGrpSpPr>
              <p:nvPr/>
            </p:nvGrpSpPr>
            <p:grpSpPr>
              <a:xfrm>
                <a:off x="1528280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42" name="Sześciokąt 41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4675A7"/>
                </a:solidFill>
                <a:ln>
                  <a:solidFill>
                    <a:srgbClr val="4675A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Sześciokąt 4"/>
                <p:cNvSpPr/>
                <p:nvPr/>
              </p:nvSpPr>
              <p:spPr>
                <a:xfrm>
                  <a:off x="239429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lvl="0"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EMPATYZACJA (EMPATHIZE)</a:t>
                  </a:r>
                  <a:endParaRPr lang="pl-PL" sz="900" b="1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0" name="Grupa 29"/>
              <p:cNvGrpSpPr>
                <a:grpSpLocks noChangeAspect="1"/>
              </p:cNvGrpSpPr>
              <p:nvPr/>
            </p:nvGrpSpPr>
            <p:grpSpPr>
              <a:xfrm>
                <a:off x="2835014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40" name="Sześciokąt 39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28B149"/>
                </a:solidFill>
                <a:ln>
                  <a:solidFill>
                    <a:srgbClr val="28B149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lvl="0"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DEFINIOWANIE PROBLEMU (DEFINE)</a:t>
                  </a:r>
                  <a:endParaRPr lang="pl-PL" sz="900" b="1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1" name="Grupa 30"/>
              <p:cNvGrpSpPr>
                <a:grpSpLocks noChangeAspect="1"/>
              </p:cNvGrpSpPr>
              <p:nvPr/>
            </p:nvGrpSpPr>
            <p:grpSpPr>
              <a:xfrm>
                <a:off x="4141747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8" name="Sześciokąt 37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B11D"/>
                </a:solidFill>
                <a:ln>
                  <a:solidFill>
                    <a:srgbClr val="FFB1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GENEROWANIE POMYSŁÓW (IDEATE)</a:t>
                  </a:r>
                  <a:endParaRPr lang="pl-PL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2" name="Grupa 31"/>
              <p:cNvGrpSpPr>
                <a:grpSpLocks noChangeAspect="1"/>
              </p:cNvGrpSpPr>
              <p:nvPr/>
            </p:nvGrpSpPr>
            <p:grpSpPr>
              <a:xfrm>
                <a:off x="6752681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6" name="Sześciokąt 35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924AA7"/>
                </a:solidFill>
                <a:ln>
                  <a:solidFill>
                    <a:srgbClr val="924AA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TESTOWANIE (TEST)</a:t>
                  </a:r>
                  <a:endParaRPr lang="pl-PL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" name="Grupa 32"/>
              <p:cNvGrpSpPr>
                <a:grpSpLocks noChangeAspect="1"/>
              </p:cNvGrpSpPr>
              <p:nvPr/>
            </p:nvGrpSpPr>
            <p:grpSpPr>
              <a:xfrm>
                <a:off x="5447214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4" name="Sześciokąt 33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BF1C3B"/>
                </a:solidFill>
                <a:ln>
                  <a:solidFill>
                    <a:srgbClr val="BF1C3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BUDOWANIE PROTOTYPÓW (PROTOTYPE)</a:t>
                  </a:r>
                  <a:endParaRPr lang="pl-PL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44" name="Sześciokąt 43"/>
            <p:cNvSpPr>
              <a:spLocks noChangeAspect="1"/>
            </p:cNvSpPr>
            <p:nvPr/>
          </p:nvSpPr>
          <p:spPr>
            <a:xfrm>
              <a:off x="247997" y="1824025"/>
              <a:ext cx="1090950" cy="97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rgbClr val="4675A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Sześciokąt 4"/>
            <p:cNvSpPr/>
            <p:nvPr/>
          </p:nvSpPr>
          <p:spPr>
            <a:xfrm>
              <a:off x="395536" y="1916832"/>
              <a:ext cx="769360" cy="7540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9850" rIns="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 „PRZED”</a:t>
              </a:r>
              <a:endParaRPr lang="pl-PL" sz="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ześciokąt 45"/>
            <p:cNvSpPr>
              <a:spLocks noChangeAspect="1"/>
            </p:cNvSpPr>
            <p:nvPr/>
          </p:nvSpPr>
          <p:spPr>
            <a:xfrm>
              <a:off x="7925970" y="1824025"/>
              <a:ext cx="1090950" cy="97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rgbClr val="4675A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Sześciokąt 4"/>
            <p:cNvSpPr/>
            <p:nvPr/>
          </p:nvSpPr>
          <p:spPr>
            <a:xfrm>
              <a:off x="8081710" y="1916832"/>
              <a:ext cx="769360" cy="7540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9850" rIns="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 „PO”</a:t>
              </a:r>
              <a:endParaRPr lang="pl-PL" sz="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3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PROJEKTOWANIE I WDRAŻANIE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Symbol zastępczy zawartości 2"/>
          <p:cNvSpPr txBox="1">
            <a:spLocks/>
          </p:cNvSpPr>
          <p:nvPr/>
        </p:nvSpPr>
        <p:spPr bwMode="auto">
          <a:xfrm>
            <a:off x="160069" y="3046100"/>
            <a:ext cx="894843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2730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b="1" dirty="0" smtClean="0">
                <a:latin typeface="+mn-lt"/>
              </a:rPr>
              <a:t>P1</a:t>
            </a:r>
            <a:r>
              <a:rPr lang="pl-PL" altLang="pl-PL" sz="2000" dirty="0" smtClean="0">
                <a:latin typeface="+mn-lt"/>
              </a:rPr>
              <a:t>: Projektowanie </a:t>
            </a:r>
            <a:r>
              <a:rPr lang="pl-PL" altLang="pl-PL" sz="2000" dirty="0">
                <a:latin typeface="+mn-lt"/>
              </a:rPr>
              <a:t>innowacji</a:t>
            </a:r>
            <a:endParaRPr lang="pl-PL" altLang="pl-PL" sz="2000" dirty="0" smtClean="0">
              <a:latin typeface="+mn-lt"/>
            </a:endParaRPr>
          </a:p>
          <a:p>
            <a:pPr marL="263525" indent="-26352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altLang="pl-PL" sz="2000" b="1" dirty="0" smtClean="0">
                <a:latin typeface="+mn-lt"/>
              </a:rPr>
              <a:t>P2</a:t>
            </a:r>
            <a:r>
              <a:rPr lang="pl-PL" altLang="pl-PL" sz="2000" dirty="0" smtClean="0">
                <a:latin typeface="+mn-lt"/>
              </a:rPr>
              <a:t>: Empatyzacja </a:t>
            </a:r>
            <a:r>
              <a:rPr lang="pl-PL" altLang="pl-PL" sz="2000" dirty="0">
                <a:latin typeface="+mn-lt"/>
              </a:rPr>
              <a:t>i definiowanie problemu </a:t>
            </a:r>
            <a:r>
              <a:rPr lang="pl-PL" altLang="pl-PL" sz="2000" dirty="0" smtClean="0">
                <a:latin typeface="+mn-lt"/>
              </a:rPr>
              <a:t>jako </a:t>
            </a:r>
            <a:r>
              <a:rPr lang="pl-PL" altLang="pl-PL" sz="2000" dirty="0">
                <a:latin typeface="+mn-lt"/>
              </a:rPr>
              <a:t>podstawa projektowania </a:t>
            </a:r>
            <a:r>
              <a:rPr lang="pl-PL" altLang="pl-PL" sz="2000" dirty="0" smtClean="0">
                <a:latin typeface="+mn-lt"/>
              </a:rPr>
              <a:t>innowacji</a:t>
            </a:r>
          </a:p>
          <a:p>
            <a:pPr marL="0" indent="2730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sz="2000" b="1" dirty="0" smtClean="0"/>
              <a:t>P3</a:t>
            </a:r>
            <a:r>
              <a:rPr lang="pl-PL" sz="2000" dirty="0" smtClean="0"/>
              <a:t>: Ideacja </a:t>
            </a:r>
            <a:r>
              <a:rPr lang="pl-PL" sz="2000" dirty="0"/>
              <a:t>i twórcze rozwiązywanie </a:t>
            </a:r>
            <a:r>
              <a:rPr lang="pl-PL" sz="2000" dirty="0" smtClean="0"/>
              <a:t>problemów</a:t>
            </a:r>
          </a:p>
          <a:p>
            <a:pPr marL="0" indent="2730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sz="2000" b="1" dirty="0" smtClean="0"/>
              <a:t>P4</a:t>
            </a:r>
            <a:r>
              <a:rPr lang="pl-PL" sz="2000" dirty="0" smtClean="0"/>
              <a:t>: Prototypowanie </a:t>
            </a:r>
            <a:r>
              <a:rPr lang="pl-PL" sz="2000" dirty="0"/>
              <a:t>i testowanie </a:t>
            </a:r>
            <a:r>
              <a:rPr lang="pl-PL" sz="2000" dirty="0" smtClean="0"/>
              <a:t>rozwiązań</a:t>
            </a:r>
          </a:p>
          <a:p>
            <a:pPr marL="0" indent="2730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sz="2000" b="1" dirty="0" smtClean="0"/>
              <a:t>P5</a:t>
            </a:r>
            <a:r>
              <a:rPr lang="pl-PL" sz="2000" dirty="0" smtClean="0"/>
              <a:t>: Projektowanie </a:t>
            </a:r>
            <a:r>
              <a:rPr lang="pl-PL" sz="2000" dirty="0"/>
              <a:t>doświadczeń </a:t>
            </a:r>
            <a:r>
              <a:rPr lang="pl-PL" sz="2000" dirty="0" smtClean="0"/>
              <a:t>i </a:t>
            </a:r>
            <a:r>
              <a:rPr lang="pl-PL" sz="2000" dirty="0"/>
              <a:t>service </a:t>
            </a:r>
            <a:r>
              <a:rPr lang="pl-PL" sz="2000" dirty="0" smtClean="0"/>
              <a:t>design</a:t>
            </a:r>
          </a:p>
          <a:p>
            <a:pPr marL="0" indent="2730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r>
              <a:rPr lang="pl-PL" sz="2000" b="1" dirty="0" smtClean="0"/>
              <a:t>P6</a:t>
            </a:r>
            <a:r>
              <a:rPr lang="pl-PL" sz="2000" dirty="0" smtClean="0"/>
              <a:t>: Komercjalizacja </a:t>
            </a:r>
            <a:r>
              <a:rPr lang="pl-PL" sz="2000" dirty="0"/>
              <a:t>i wdrażanie innowacyjnych rozwiązań</a:t>
            </a:r>
            <a:endParaRPr lang="pl-PL" altLang="pl-PL" sz="2000" dirty="0">
              <a:latin typeface="+mn-lt"/>
            </a:endParaRPr>
          </a:p>
          <a:p>
            <a:pPr marL="0" indent="27305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l"/>
            </a:pPr>
            <a:endParaRPr lang="pl-PL" alt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8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622990" y="1022482"/>
            <a:ext cx="7018149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 smtClean="0">
                <a:solidFill>
                  <a:srgbClr val="A4002E"/>
                </a:solidFill>
              </a:rPr>
              <a:t>Przedmioty specjalnościowe – zakres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9512" y="1738526"/>
            <a:ext cx="8768923" cy="973518"/>
            <a:chOff x="247997" y="1824025"/>
            <a:chExt cx="8768923" cy="973518"/>
          </a:xfrm>
        </p:grpSpPr>
        <p:grpSp>
          <p:nvGrpSpPr>
            <p:cNvPr id="2" name="Grupa 1"/>
            <p:cNvGrpSpPr>
              <a:grpSpLocks noChangeAspect="1"/>
            </p:cNvGrpSpPr>
            <p:nvPr/>
          </p:nvGrpSpPr>
          <p:grpSpPr>
            <a:xfrm>
              <a:off x="1528280" y="1825543"/>
              <a:ext cx="6209598" cy="972000"/>
              <a:chOff x="1528280" y="1825543"/>
              <a:chExt cx="6337891" cy="992082"/>
            </a:xfrm>
          </p:grpSpPr>
          <p:grpSp>
            <p:nvGrpSpPr>
              <p:cNvPr id="29" name="Grupa 28"/>
              <p:cNvGrpSpPr>
                <a:grpSpLocks noChangeAspect="1"/>
              </p:cNvGrpSpPr>
              <p:nvPr/>
            </p:nvGrpSpPr>
            <p:grpSpPr>
              <a:xfrm>
                <a:off x="1528280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42" name="Sześciokąt 41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4675A7"/>
                </a:solidFill>
                <a:ln>
                  <a:solidFill>
                    <a:srgbClr val="4675A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Sześciokąt 4"/>
                <p:cNvSpPr/>
                <p:nvPr/>
              </p:nvSpPr>
              <p:spPr>
                <a:xfrm>
                  <a:off x="239429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lvl="0"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EMPATYZACJA (EMPATHIZE)</a:t>
                  </a:r>
                  <a:endParaRPr lang="pl-PL" sz="900" b="1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0" name="Grupa 29"/>
              <p:cNvGrpSpPr>
                <a:grpSpLocks noChangeAspect="1"/>
              </p:cNvGrpSpPr>
              <p:nvPr/>
            </p:nvGrpSpPr>
            <p:grpSpPr>
              <a:xfrm>
                <a:off x="2835014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40" name="Sześciokąt 39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28B149"/>
                </a:solidFill>
                <a:ln>
                  <a:solidFill>
                    <a:srgbClr val="28B149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1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lvl="0"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kern="1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DEFINIOWANIE PROBLEMU (DEFINE)</a:t>
                  </a:r>
                  <a:endParaRPr lang="pl-PL" sz="900" b="1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1" name="Grupa 30"/>
              <p:cNvGrpSpPr>
                <a:grpSpLocks noChangeAspect="1"/>
              </p:cNvGrpSpPr>
              <p:nvPr/>
            </p:nvGrpSpPr>
            <p:grpSpPr>
              <a:xfrm>
                <a:off x="4141747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8" name="Sześciokąt 37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B11D"/>
                </a:solidFill>
                <a:ln>
                  <a:solidFill>
                    <a:srgbClr val="FFB1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GENEROWANIE POMYSŁÓW (IDEATE)</a:t>
                  </a:r>
                  <a:endParaRPr lang="pl-PL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2" name="Grupa 31"/>
              <p:cNvGrpSpPr>
                <a:grpSpLocks noChangeAspect="1"/>
              </p:cNvGrpSpPr>
              <p:nvPr/>
            </p:nvGrpSpPr>
            <p:grpSpPr>
              <a:xfrm>
                <a:off x="6752681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6" name="Sześciokąt 35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924AA7"/>
                </a:solidFill>
                <a:ln>
                  <a:solidFill>
                    <a:srgbClr val="924AA7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TESTOWANIE (TEST)</a:t>
                  </a:r>
                  <a:endParaRPr lang="pl-PL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33" name="Grupa 32"/>
              <p:cNvGrpSpPr>
                <a:grpSpLocks noChangeAspect="1"/>
              </p:cNvGrpSpPr>
              <p:nvPr/>
            </p:nvGrpSpPr>
            <p:grpSpPr>
              <a:xfrm>
                <a:off x="5447214" y="1825543"/>
                <a:ext cx="1113490" cy="992082"/>
                <a:chOff x="2010" y="2375405"/>
                <a:chExt cx="1532940" cy="1316075"/>
              </a:xfrm>
              <a:effectLst>
                <a:reflection blurRad="6350" stA="50000" endA="300" endPos="38500" dist="50800" dir="5400000" sy="-100000" algn="bl" rotWithShape="0"/>
              </a:effectLst>
            </p:grpSpPr>
            <p:sp>
              <p:nvSpPr>
                <p:cNvPr id="34" name="Sześciokąt 33"/>
                <p:cNvSpPr/>
                <p:nvPr/>
              </p:nvSpPr>
              <p:spPr>
                <a:xfrm>
                  <a:off x="2010" y="2375405"/>
                  <a:ext cx="1532940" cy="131607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BF1C3B"/>
                </a:solidFill>
                <a:ln>
                  <a:solidFill>
                    <a:srgbClr val="BF1C3B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Sześciokąt 4"/>
                <p:cNvSpPr/>
                <p:nvPr/>
              </p:nvSpPr>
              <p:spPr>
                <a:xfrm>
                  <a:off x="239428" y="2579235"/>
                  <a:ext cx="1058104" cy="90841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69850" rIns="0" bIns="69850" numCol="1" spcCol="1270" anchor="ctr" anchorCtr="0">
                  <a:noAutofit/>
                </a:bodyPr>
                <a:lstStyle/>
                <a:p>
                  <a:pPr algn="ctr" defTabSz="2444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9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BUDOWANIE PROTOTYPÓW (PROTOTYPE)</a:t>
                  </a:r>
                  <a:endParaRPr lang="pl-PL" sz="9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44" name="Sześciokąt 43"/>
            <p:cNvSpPr>
              <a:spLocks noChangeAspect="1"/>
            </p:cNvSpPr>
            <p:nvPr/>
          </p:nvSpPr>
          <p:spPr>
            <a:xfrm>
              <a:off x="247997" y="1824025"/>
              <a:ext cx="1090950" cy="97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rgbClr val="4675A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Sześciokąt 4"/>
            <p:cNvSpPr/>
            <p:nvPr/>
          </p:nvSpPr>
          <p:spPr>
            <a:xfrm>
              <a:off x="395536" y="1916832"/>
              <a:ext cx="769360" cy="7540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9850" rIns="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 „PRZED”</a:t>
              </a:r>
              <a:endParaRPr lang="pl-PL" sz="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ześciokąt 45"/>
            <p:cNvSpPr>
              <a:spLocks noChangeAspect="1"/>
            </p:cNvSpPr>
            <p:nvPr/>
          </p:nvSpPr>
          <p:spPr>
            <a:xfrm>
              <a:off x="7925970" y="1824025"/>
              <a:ext cx="1090950" cy="9720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rgbClr val="4675A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Sześciokąt 4"/>
            <p:cNvSpPr/>
            <p:nvPr/>
          </p:nvSpPr>
          <p:spPr>
            <a:xfrm>
              <a:off x="8081710" y="1916832"/>
              <a:ext cx="769360" cy="7540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9850" rIns="0" bIns="698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 „PO”</a:t>
              </a:r>
              <a:endParaRPr lang="pl-PL" sz="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Prostokąt 47"/>
          <p:cNvSpPr/>
          <p:nvPr/>
        </p:nvSpPr>
        <p:spPr>
          <a:xfrm>
            <a:off x="107504" y="3152398"/>
            <a:ext cx="187220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buSzPct val="90000"/>
              <a:buFont typeface="Wingdings 3" panose="05040102010807070707" pitchFamily="18" charset="2"/>
              <a:buChar char="{"/>
            </a:pPr>
            <a:r>
              <a:rPr lang="pl-PL" sz="1200" b="1" dirty="0">
                <a:latin typeface="+mn-lt"/>
              </a:rPr>
              <a:t>P</a:t>
            </a:r>
            <a:r>
              <a:rPr lang="pl-PL" sz="1200" b="1" dirty="0" smtClean="0">
                <a:latin typeface="+mn-lt"/>
              </a:rPr>
              <a:t> 1</a:t>
            </a:r>
            <a:r>
              <a:rPr lang="pl-PL" sz="1200" dirty="0" smtClean="0">
                <a:latin typeface="+mn-lt"/>
              </a:rPr>
              <a:t>: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innowacyjność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w biznesie,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innowacje społeczne, </a:t>
            </a:r>
            <a:r>
              <a:rPr lang="pl-PL" sz="1200" dirty="0">
                <a:latin typeface="+mn-lt"/>
              </a:rPr>
              <a:t>projektowanie zorientowane </a:t>
            </a:r>
            <a:br>
              <a:rPr lang="pl-PL" sz="1200" dirty="0">
                <a:latin typeface="+mn-lt"/>
              </a:rPr>
            </a:br>
            <a:r>
              <a:rPr lang="pl-PL" sz="1200" dirty="0">
                <a:latin typeface="+mn-lt"/>
              </a:rPr>
              <a:t>na użytkownika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(User-</a:t>
            </a:r>
            <a:r>
              <a:rPr lang="pl-PL" sz="1200" dirty="0" err="1" smtClean="0">
                <a:latin typeface="+mn-lt"/>
              </a:rPr>
              <a:t>Centered</a:t>
            </a:r>
            <a:r>
              <a:rPr lang="pl-PL" sz="1200" dirty="0" smtClean="0">
                <a:latin typeface="+mn-lt"/>
              </a:rPr>
              <a:t> </a:t>
            </a:r>
            <a:r>
              <a:rPr lang="pl-PL" sz="1200" dirty="0">
                <a:latin typeface="+mn-lt"/>
              </a:rPr>
              <a:t>Design),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filozofia </a:t>
            </a:r>
            <a:r>
              <a:rPr lang="pl-PL" sz="1200" dirty="0">
                <a:latin typeface="+mn-lt"/>
              </a:rPr>
              <a:t>Design </a:t>
            </a:r>
            <a:r>
              <a:rPr lang="pl-PL" sz="1200" dirty="0" smtClean="0">
                <a:latin typeface="+mn-lt"/>
              </a:rPr>
              <a:t>Thinking (DTJ pigułka), </a:t>
            </a:r>
            <a:r>
              <a:rPr lang="pl-PL" sz="1200" dirty="0">
                <a:latin typeface="+mn-lt"/>
              </a:rPr>
              <a:t>budowa </a:t>
            </a:r>
            <a:r>
              <a:rPr lang="pl-PL" sz="1200" dirty="0" smtClean="0">
                <a:latin typeface="+mn-lt"/>
              </a:rPr>
              <a:t>zespołu projektowego, komunikacja w zespole</a:t>
            </a:r>
            <a:r>
              <a:rPr lang="pl-PL" sz="1200" dirty="0">
                <a:latin typeface="+mn-lt"/>
              </a:rPr>
              <a:t/>
            </a:r>
            <a:br>
              <a:rPr lang="pl-PL" sz="1200" dirty="0">
                <a:latin typeface="+mn-lt"/>
              </a:rPr>
            </a:br>
            <a:r>
              <a:rPr lang="pl-PL" sz="1200" b="1" i="1" dirty="0" smtClean="0">
                <a:latin typeface="+mn-lt"/>
              </a:rPr>
              <a:t>(wprowadzenie)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endParaRPr lang="pl-PL" sz="1200" dirty="0">
              <a:latin typeface="+mn-lt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1869986" y="3152398"/>
            <a:ext cx="1486229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90000"/>
              <a:buFont typeface="Wingdings 3" panose="05040102010807070707" pitchFamily="18" charset="2"/>
              <a:buChar char="{"/>
            </a:pPr>
            <a:r>
              <a:rPr lang="pl-PL" sz="1200" b="1" dirty="0" smtClean="0">
                <a:latin typeface="+mn-lt"/>
              </a:rPr>
              <a:t>P 2:</a:t>
            </a:r>
            <a:br>
              <a:rPr lang="pl-PL" sz="1200" b="1" dirty="0" smtClean="0">
                <a:latin typeface="+mn-lt"/>
              </a:rPr>
            </a:br>
            <a:r>
              <a:rPr lang="pl-PL" sz="1200" dirty="0">
                <a:latin typeface="+mn-lt"/>
              </a:rPr>
              <a:t>b</a:t>
            </a:r>
            <a:r>
              <a:rPr lang="pl-PL" sz="1200" dirty="0" smtClean="0">
                <a:latin typeface="+mn-lt"/>
              </a:rPr>
              <a:t>adania </a:t>
            </a:r>
            <a:r>
              <a:rPr lang="pl-PL" sz="1200" dirty="0">
                <a:latin typeface="+mn-lt"/>
              </a:rPr>
              <a:t>wspierające innowacyjność (badania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w projektowaniu zorientowanym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na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smtClean="0">
                <a:latin typeface="+mn-lt"/>
              </a:rPr>
              <a:t>użytkownika), analiza </a:t>
            </a:r>
            <a:r>
              <a:rPr lang="pl-PL" sz="1200" dirty="0">
                <a:latin typeface="+mn-lt"/>
              </a:rPr>
              <a:t>trendów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i insighty rynkowe,</a:t>
            </a:r>
            <a:r>
              <a:rPr lang="pl-PL" sz="1200" dirty="0">
                <a:latin typeface="+mn-lt"/>
              </a:rPr>
              <a:t/>
            </a:r>
            <a:br>
              <a:rPr lang="pl-PL" sz="1200" dirty="0">
                <a:latin typeface="+mn-lt"/>
              </a:rPr>
            </a:br>
            <a:r>
              <a:rPr lang="pl-PL" sz="1200" dirty="0" smtClean="0">
                <a:latin typeface="+mn-lt"/>
              </a:rPr>
              <a:t>definiowanie problemu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3177560" y="3156208"/>
            <a:ext cx="136701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90000"/>
              <a:buFont typeface="Wingdings 3" panose="05040102010807070707" pitchFamily="18" charset="2"/>
              <a:buChar char="{"/>
            </a:pPr>
            <a:r>
              <a:rPr lang="pl-PL" sz="1200" b="1" dirty="0">
                <a:latin typeface="+mn-lt"/>
              </a:rPr>
              <a:t>P</a:t>
            </a:r>
            <a:r>
              <a:rPr lang="pl-PL" sz="1200" b="1" dirty="0" smtClean="0">
                <a:latin typeface="+mn-lt"/>
              </a:rPr>
              <a:t> 3: </a:t>
            </a:r>
            <a:br>
              <a:rPr lang="pl-PL" sz="1200" b="1" dirty="0" smtClean="0">
                <a:latin typeface="+mn-lt"/>
              </a:rPr>
            </a:br>
            <a:r>
              <a:rPr lang="pl-PL" sz="1200" dirty="0">
                <a:latin typeface="+mn-lt"/>
              </a:rPr>
              <a:t>t</a:t>
            </a:r>
            <a:r>
              <a:rPr lang="pl-PL" sz="1200" dirty="0" smtClean="0">
                <a:latin typeface="+mn-lt"/>
              </a:rPr>
              <a:t>rening kreatywności, generowanie pomysłów, twórcze rozwiazywanie problemów, kreatywność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w biznesie </a:t>
            </a:r>
            <a:r>
              <a:rPr lang="pl-PL" sz="1200" dirty="0">
                <a:latin typeface="+mn-lt"/>
              </a:rPr>
              <a:t>(metody, </a:t>
            </a:r>
            <a:r>
              <a:rPr lang="pl-PL" sz="1200" dirty="0" smtClean="0">
                <a:latin typeface="+mn-lt"/>
              </a:rPr>
              <a:t>techniki, narzędzia)</a:t>
            </a:r>
            <a:endParaRPr lang="pl-PL" sz="1200" dirty="0">
              <a:latin typeface="+mn-lt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342751" y="3156208"/>
            <a:ext cx="184577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90000"/>
              <a:buFont typeface="Wingdings 3" panose="05040102010807070707" pitchFamily="18" charset="2"/>
              <a:buChar char="{"/>
            </a:pPr>
            <a:r>
              <a:rPr lang="pl-PL" sz="1200" b="1" dirty="0">
                <a:latin typeface="+mn-lt"/>
              </a:rPr>
              <a:t>P</a:t>
            </a:r>
            <a:r>
              <a:rPr lang="pl-PL" sz="1200" b="1" dirty="0" smtClean="0">
                <a:latin typeface="+mn-lt"/>
              </a:rPr>
              <a:t> 4: </a:t>
            </a:r>
            <a:br>
              <a:rPr lang="pl-PL" sz="1200" b="1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prototypowanie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i </a:t>
            </a:r>
            <a:r>
              <a:rPr lang="pl-PL" sz="1200" dirty="0">
                <a:latin typeface="+mn-lt"/>
              </a:rPr>
              <a:t>design </a:t>
            </a:r>
            <a:r>
              <a:rPr lang="pl-PL" sz="1200" dirty="0" smtClean="0">
                <a:latin typeface="+mn-lt"/>
              </a:rPr>
              <a:t>przemysłowy, informatyczne </a:t>
            </a:r>
            <a:r>
              <a:rPr lang="pl-PL" sz="1200" dirty="0">
                <a:latin typeface="+mn-lt"/>
              </a:rPr>
              <a:t>narzędzia projektowe, </a:t>
            </a:r>
            <a:r>
              <a:rPr lang="pl-PL" sz="1200" dirty="0" smtClean="0">
                <a:latin typeface="+mn-lt"/>
              </a:rPr>
              <a:t>grafika komputerowa, testy rynkowe </a:t>
            </a:r>
            <a:r>
              <a:rPr lang="pl-PL" sz="1200" dirty="0">
                <a:latin typeface="+mn-lt"/>
              </a:rPr>
              <a:t>(testowanie użyteczności,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ocena</a:t>
            </a:r>
            <a:r>
              <a:rPr lang="pl-PL" sz="1200" dirty="0">
                <a:latin typeface="+mn-lt"/>
              </a:rPr>
              <a:t>/ ewaluacja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i </a:t>
            </a:r>
            <a:r>
              <a:rPr lang="pl-PL" sz="1200" dirty="0">
                <a:latin typeface="+mn-lt"/>
              </a:rPr>
              <a:t>poprawianie rozwiązań</a:t>
            </a:r>
            <a:r>
              <a:rPr lang="pl-PL" sz="1200" dirty="0" smtClean="0">
                <a:latin typeface="+mn-lt"/>
              </a:rPr>
              <a:t>)</a:t>
            </a:r>
            <a:endParaRPr lang="pl-PL" sz="1200" dirty="0">
              <a:latin typeface="+mn-lt"/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7285444" y="3160018"/>
            <a:ext cx="17636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90000"/>
              <a:buFont typeface="Wingdings 3" panose="05040102010807070707" pitchFamily="18" charset="2"/>
              <a:buChar char="{"/>
            </a:pPr>
            <a:r>
              <a:rPr lang="pl-PL" sz="1200" b="1" dirty="0">
                <a:latin typeface="+mn-lt"/>
              </a:rPr>
              <a:t>P</a:t>
            </a:r>
            <a:r>
              <a:rPr lang="pl-PL" sz="1200" b="1" dirty="0" smtClean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6</a:t>
            </a:r>
            <a:r>
              <a:rPr lang="pl-PL" sz="1200" b="1" dirty="0" smtClean="0">
                <a:latin typeface="+mn-lt"/>
              </a:rPr>
              <a:t>: </a:t>
            </a:r>
            <a:br>
              <a:rPr lang="pl-PL" sz="1200" b="1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komercjalizacja: </a:t>
            </a:r>
            <a:r>
              <a:rPr lang="pl-PL" sz="1200" b="1" dirty="0">
                <a:latin typeface="+mn-lt"/>
              </a:rPr>
              <a:t/>
            </a:r>
            <a:br>
              <a:rPr lang="pl-PL" sz="1200" b="1" dirty="0">
                <a:latin typeface="+mn-lt"/>
              </a:rPr>
            </a:br>
            <a:r>
              <a:rPr lang="pl-PL" sz="1200" dirty="0">
                <a:latin typeface="+mn-lt"/>
              </a:rPr>
              <a:t>modele biznesowe,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źródła </a:t>
            </a:r>
            <a:r>
              <a:rPr lang="pl-PL" sz="1200" dirty="0">
                <a:latin typeface="+mn-lt"/>
              </a:rPr>
              <a:t>finansowania, wycena wartości, </a:t>
            </a:r>
            <a:r>
              <a:rPr lang="pl-PL" sz="1200" dirty="0" smtClean="0">
                <a:latin typeface="+mn-lt"/>
              </a:rPr>
              <a:t/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ochrona prawna, Startupy </a:t>
            </a:r>
            <a:br>
              <a:rPr lang="pl-PL" sz="1200" dirty="0" smtClean="0">
                <a:latin typeface="+mn-lt"/>
              </a:rPr>
            </a:br>
            <a:r>
              <a:rPr lang="pl-PL" sz="1200" dirty="0">
                <a:latin typeface="+mn-lt"/>
              </a:rPr>
              <a:t>w</a:t>
            </a:r>
            <a:r>
              <a:rPr lang="pl-PL" sz="1200" dirty="0" smtClean="0">
                <a:latin typeface="+mn-lt"/>
              </a:rPr>
              <a:t>drażanie rozwiązań: strategia działania, nowoczesne </a:t>
            </a:r>
            <a:r>
              <a:rPr lang="pl-PL" sz="1200" dirty="0">
                <a:latin typeface="+mn-lt"/>
              </a:rPr>
              <a:t>narzędzia </a:t>
            </a:r>
            <a:r>
              <a:rPr lang="pl-PL" sz="1200" dirty="0" smtClean="0">
                <a:latin typeface="+mn-lt"/>
              </a:rPr>
              <a:t>komunikacji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z rynkiem; </a:t>
            </a:r>
            <a:r>
              <a:rPr lang="pl-PL" sz="1200" b="1" dirty="0" smtClean="0">
                <a:latin typeface="+mn-lt"/>
              </a:rPr>
              <a:t>(</a:t>
            </a:r>
            <a:r>
              <a:rPr lang="pl-PL" sz="1200" b="1" i="1" dirty="0" smtClean="0">
                <a:latin typeface="+mn-lt"/>
              </a:rPr>
              <a:t>podsumowanie</a:t>
            </a:r>
            <a:r>
              <a:rPr lang="pl-PL" sz="1200" b="1" dirty="0" smtClean="0">
                <a:latin typeface="+mn-lt"/>
              </a:rPr>
              <a:t>)</a:t>
            </a:r>
          </a:p>
        </p:txBody>
      </p:sp>
      <p:sp>
        <p:nvSpPr>
          <p:cNvPr id="53" name="Tytuł 7"/>
          <p:cNvSpPr txBox="1">
            <a:spLocks/>
          </p:cNvSpPr>
          <p:nvPr/>
        </p:nvSpPr>
        <p:spPr>
          <a:xfrm>
            <a:off x="134800" y="48876"/>
            <a:ext cx="8253624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INNOWACJE RYNKOWE – PROJEKTOWANIE I WDRAŻANIE</a:t>
            </a:r>
            <a:endParaRPr lang="pl-PL" sz="24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6047590" y="3149144"/>
            <a:ext cx="13898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SzPct val="90000"/>
              <a:buFont typeface="Wingdings 3" panose="05040102010807070707" pitchFamily="18" charset="2"/>
              <a:buChar char="{"/>
            </a:pPr>
            <a:r>
              <a:rPr lang="pl-PL" sz="1200" b="1" dirty="0">
                <a:latin typeface="+mn-lt"/>
              </a:rPr>
              <a:t>P</a:t>
            </a:r>
            <a:r>
              <a:rPr lang="pl-PL" sz="1200" b="1" dirty="0" smtClean="0">
                <a:latin typeface="+mn-lt"/>
              </a:rPr>
              <a:t> </a:t>
            </a:r>
            <a:r>
              <a:rPr lang="pl-PL" sz="1200" b="1" dirty="0">
                <a:latin typeface="+mn-lt"/>
              </a:rPr>
              <a:t>5</a:t>
            </a:r>
            <a:r>
              <a:rPr lang="pl-PL" sz="1200" b="1" dirty="0" smtClean="0">
                <a:latin typeface="+mn-lt"/>
              </a:rPr>
              <a:t>: </a:t>
            </a:r>
            <a:br>
              <a:rPr lang="pl-PL" sz="1200" b="1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projektowanie </a:t>
            </a:r>
            <a:r>
              <a:rPr lang="pl-PL" sz="1200" dirty="0">
                <a:latin typeface="+mn-lt"/>
              </a:rPr>
              <a:t>doświadczeń </a:t>
            </a:r>
            <a:r>
              <a:rPr lang="pl-PL" sz="1200" dirty="0" smtClean="0">
                <a:latin typeface="+mn-lt"/>
              </a:rPr>
              <a:t>użytkownika (UX design),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myślenie wizualne </a:t>
            </a:r>
            <a:br>
              <a:rPr lang="pl-PL" sz="1200" dirty="0" smtClean="0">
                <a:latin typeface="+mn-lt"/>
              </a:rPr>
            </a:br>
            <a:r>
              <a:rPr lang="pl-PL" sz="1200" dirty="0" smtClean="0">
                <a:latin typeface="+mn-lt"/>
              </a:rPr>
              <a:t>w innowacjach,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smtClean="0">
                <a:latin typeface="+mn-lt"/>
              </a:rPr>
              <a:t>service design, projektowanie propozycji wartości</a:t>
            </a:r>
          </a:p>
        </p:txBody>
      </p:sp>
    </p:spTree>
    <p:extLst>
      <p:ext uri="{BB962C8B-B14F-4D97-AF65-F5344CB8AC3E}">
        <p14:creationId xmlns:p14="http://schemas.microsoft.com/office/powerpoint/2010/main" val="27339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2570</Words>
  <Application>Microsoft Office PowerPoint</Application>
  <PresentationFormat>Pokaz na ekranie (4:3)</PresentationFormat>
  <Paragraphs>428</Paragraphs>
  <Slides>63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71" baseType="lpstr">
      <vt:lpstr>Arial</vt:lpstr>
      <vt:lpstr>Calibri</vt:lpstr>
      <vt:lpstr>Helvetica</vt:lpstr>
      <vt:lpstr>Times New Roman</vt:lpstr>
      <vt:lpstr>Verdana</vt:lpstr>
      <vt:lpstr>Wingdings</vt:lpstr>
      <vt:lpstr>Wingdings 3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KOMUNIKACJA KORPORACYJNA I PUBLIC RELATIONS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PRZYWÓDZTWO W ORGANIZACJI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LEAN MANAGEMENT W BIZNESIE I SEKTORZE PUBLICZNYM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MARKETING INTERNETOWY I E-COMMERCE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ZARZĄDZANIE ZASOBAMI LUDZKIMI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ZARZĄDZANIE W BIZNESIE I SEKTORZE PUBLICZNYM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Sala 1A</cp:lastModifiedBy>
  <cp:revision>446</cp:revision>
  <dcterms:created xsi:type="dcterms:W3CDTF">2013-10-17T17:02:12Z</dcterms:created>
  <dcterms:modified xsi:type="dcterms:W3CDTF">2018-04-20T11:19:36Z</dcterms:modified>
</cp:coreProperties>
</file>