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03F7-BB1E-4831-8CFF-47F27E885720}" type="datetimeFigureOut">
              <a:rPr lang="pl-PL" smtClean="0"/>
              <a:pPr/>
              <a:t>17.04.2018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8F26-C99C-4476-B523-86D16B8A719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03F7-BB1E-4831-8CFF-47F27E885720}" type="datetimeFigureOut">
              <a:rPr lang="pl-PL" smtClean="0"/>
              <a:pPr/>
              <a:t>17.04.2018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8F26-C99C-4476-B523-86D16B8A719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03F7-BB1E-4831-8CFF-47F27E885720}" type="datetimeFigureOut">
              <a:rPr lang="pl-PL" smtClean="0"/>
              <a:pPr/>
              <a:t>17.04.2018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8F26-C99C-4476-B523-86D16B8A719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 descr="brama 19a copy copy.JPG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rgbClr val="3366CC">
                <a:tint val="45000"/>
                <a:satMod val="400000"/>
              </a:srgbClr>
            </a:duotone>
          </a:blip>
          <a:srcRect l="982" r="448"/>
          <a:stretch>
            <a:fillRect/>
          </a:stretch>
        </p:blipFill>
        <p:spPr bwMode="auto">
          <a:xfrm>
            <a:off x="0" y="1989384"/>
            <a:ext cx="9144000" cy="48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Obraz 8" descr="logo poziom.wm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265113"/>
            <a:ext cx="5703887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rostokąt 3"/>
          <p:cNvSpPr/>
          <p:nvPr userDrawn="1"/>
        </p:nvSpPr>
        <p:spPr>
          <a:xfrm>
            <a:off x="0" y="1885950"/>
            <a:ext cx="9144000" cy="63500"/>
          </a:xfrm>
          <a:prstGeom prst="rect">
            <a:avLst/>
          </a:prstGeom>
          <a:solidFill>
            <a:srgbClr val="9C0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5" name="Prostokąt 4"/>
          <p:cNvSpPr/>
          <p:nvPr userDrawn="1"/>
        </p:nvSpPr>
        <p:spPr>
          <a:xfrm>
            <a:off x="4954588" y="1439863"/>
            <a:ext cx="4184650" cy="4318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2200" b="1" dirty="0">
                <a:solidFill>
                  <a:srgbClr val="A4002E"/>
                </a:solidFill>
                <a:latin typeface="+mn-lt"/>
              </a:rPr>
              <a:t>WYDZIAŁ NAUK EKONOMICZNYCH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231F20"/>
              </a:clrFrom>
              <a:clrTo>
                <a:srgbClr val="231F20">
                  <a:alpha val="0"/>
                </a:srgbClr>
              </a:clrTo>
            </a:clrChange>
          </a:blip>
          <a:srcRect l="9595" r="3371"/>
          <a:stretch>
            <a:fillRect/>
          </a:stretch>
        </p:blipFill>
        <p:spPr bwMode="auto">
          <a:xfrm>
            <a:off x="0" y="828675"/>
            <a:ext cx="914400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rrowheads="1"/>
          </p:cNvPicPr>
          <p:nvPr userDrawn="1"/>
        </p:nvPicPr>
        <p:blipFill>
          <a:blip r:embed="rId3" cstate="print">
            <a:duotone>
              <a:prstClr val="black"/>
              <a:srgbClr val="0C4686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0" y="-27384"/>
            <a:ext cx="91440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az 1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59800" y="103188"/>
            <a:ext cx="4238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rostokąt 4"/>
          <p:cNvSpPr/>
          <p:nvPr userDrawn="1"/>
        </p:nvSpPr>
        <p:spPr>
          <a:xfrm>
            <a:off x="5664200" y="6481763"/>
            <a:ext cx="3457575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rgbClr val="A4002E"/>
                </a:solidFill>
                <a:latin typeface="+mn-lt"/>
              </a:rPr>
              <a:t>WYDZIAŁ NAUK EKONOMICZNYCH</a:t>
            </a:r>
          </a:p>
        </p:txBody>
      </p:sp>
      <p:sp>
        <p:nvSpPr>
          <p:cNvPr id="6" name="Prostokąt 5"/>
          <p:cNvSpPr/>
          <p:nvPr userDrawn="1"/>
        </p:nvSpPr>
        <p:spPr>
          <a:xfrm>
            <a:off x="0" y="6389688"/>
            <a:ext cx="9144000" cy="63500"/>
          </a:xfrm>
          <a:prstGeom prst="rect">
            <a:avLst/>
          </a:prstGeom>
          <a:solidFill>
            <a:srgbClr val="9C0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7" name="Prostokąt 6"/>
          <p:cNvSpPr/>
          <p:nvPr userDrawn="1"/>
        </p:nvSpPr>
        <p:spPr>
          <a:xfrm>
            <a:off x="31750" y="6480175"/>
            <a:ext cx="2703513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rgbClr val="A4002E"/>
                </a:solidFill>
                <a:latin typeface="+mn-lt"/>
              </a:rPr>
              <a:t>Studia stacjonarne II stopnia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231F20"/>
              </a:clrFrom>
              <a:clrTo>
                <a:srgbClr val="231F20">
                  <a:alpha val="0"/>
                </a:srgbClr>
              </a:clrTo>
            </a:clrChange>
          </a:blip>
          <a:srcRect l="9595" r="3371"/>
          <a:stretch>
            <a:fillRect/>
          </a:stretch>
        </p:blipFill>
        <p:spPr bwMode="auto">
          <a:xfrm>
            <a:off x="0" y="828675"/>
            <a:ext cx="914400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rrowheads="1"/>
          </p:cNvPicPr>
          <p:nvPr userDrawn="1"/>
        </p:nvPicPr>
        <p:blipFill>
          <a:blip r:embed="rId3" cstate="print">
            <a:duotone>
              <a:prstClr val="black"/>
              <a:srgbClr val="0C4686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0" y="-27384"/>
            <a:ext cx="91440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az 1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59800" y="103188"/>
            <a:ext cx="4238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rostokąt 4"/>
          <p:cNvSpPr/>
          <p:nvPr userDrawn="1"/>
        </p:nvSpPr>
        <p:spPr>
          <a:xfrm>
            <a:off x="5664200" y="6481763"/>
            <a:ext cx="3457575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rgbClr val="A4002E"/>
                </a:solidFill>
                <a:latin typeface="+mn-lt"/>
              </a:rPr>
              <a:t>WYDZIAŁ NAUK EKONOMICZNYCH</a:t>
            </a:r>
          </a:p>
        </p:txBody>
      </p:sp>
      <p:sp>
        <p:nvSpPr>
          <p:cNvPr id="6" name="Prostokąt 5"/>
          <p:cNvSpPr/>
          <p:nvPr userDrawn="1"/>
        </p:nvSpPr>
        <p:spPr>
          <a:xfrm>
            <a:off x="0" y="6389688"/>
            <a:ext cx="9144000" cy="63500"/>
          </a:xfrm>
          <a:prstGeom prst="rect">
            <a:avLst/>
          </a:prstGeom>
          <a:solidFill>
            <a:srgbClr val="9C0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7" name="Prostokąt 6"/>
          <p:cNvSpPr/>
          <p:nvPr userDrawn="1"/>
        </p:nvSpPr>
        <p:spPr>
          <a:xfrm>
            <a:off x="31750" y="6480175"/>
            <a:ext cx="2703513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rgbClr val="A4002E"/>
                </a:solidFill>
                <a:latin typeface="+mn-lt"/>
              </a:rPr>
              <a:t>Studia stacjonarne II stopnia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231F20"/>
              </a:clrFrom>
              <a:clrTo>
                <a:srgbClr val="231F20">
                  <a:alpha val="0"/>
                </a:srgbClr>
              </a:clrTo>
            </a:clrChange>
          </a:blip>
          <a:srcRect l="9595" r="3371"/>
          <a:stretch>
            <a:fillRect/>
          </a:stretch>
        </p:blipFill>
        <p:spPr bwMode="auto">
          <a:xfrm>
            <a:off x="0" y="828675"/>
            <a:ext cx="914400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rrowheads="1"/>
          </p:cNvPicPr>
          <p:nvPr userDrawn="1"/>
        </p:nvPicPr>
        <p:blipFill>
          <a:blip r:embed="rId3" cstate="print">
            <a:duotone>
              <a:prstClr val="black"/>
              <a:srgbClr val="0C4686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0" y="-27384"/>
            <a:ext cx="91440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az 1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59800" y="103188"/>
            <a:ext cx="4238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rostokąt 4"/>
          <p:cNvSpPr/>
          <p:nvPr userDrawn="1"/>
        </p:nvSpPr>
        <p:spPr>
          <a:xfrm>
            <a:off x="5664200" y="6481763"/>
            <a:ext cx="3457575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rgbClr val="A4002E"/>
                </a:solidFill>
                <a:latin typeface="+mn-lt"/>
              </a:rPr>
              <a:t>WYDZIAŁ NAUK EKONOMICZNYCH</a:t>
            </a:r>
          </a:p>
        </p:txBody>
      </p:sp>
      <p:sp>
        <p:nvSpPr>
          <p:cNvPr id="6" name="Prostokąt 5"/>
          <p:cNvSpPr/>
          <p:nvPr userDrawn="1"/>
        </p:nvSpPr>
        <p:spPr>
          <a:xfrm>
            <a:off x="0" y="6389688"/>
            <a:ext cx="9144000" cy="63500"/>
          </a:xfrm>
          <a:prstGeom prst="rect">
            <a:avLst/>
          </a:prstGeom>
          <a:solidFill>
            <a:srgbClr val="9C0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7" name="Prostokąt 6"/>
          <p:cNvSpPr/>
          <p:nvPr userDrawn="1"/>
        </p:nvSpPr>
        <p:spPr>
          <a:xfrm>
            <a:off x="31750" y="6480175"/>
            <a:ext cx="2703513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rgbClr val="A4002E"/>
                </a:solidFill>
                <a:latin typeface="+mn-lt"/>
              </a:rPr>
              <a:t>Studia stacjonarne II stopnia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231F20"/>
              </a:clrFrom>
              <a:clrTo>
                <a:srgbClr val="231F20">
                  <a:alpha val="0"/>
                </a:srgbClr>
              </a:clrTo>
            </a:clrChange>
          </a:blip>
          <a:srcRect l="9595" r="3371"/>
          <a:stretch>
            <a:fillRect/>
          </a:stretch>
        </p:blipFill>
        <p:spPr bwMode="auto">
          <a:xfrm>
            <a:off x="0" y="828675"/>
            <a:ext cx="914400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rrowheads="1"/>
          </p:cNvPicPr>
          <p:nvPr userDrawn="1"/>
        </p:nvPicPr>
        <p:blipFill>
          <a:blip r:embed="rId3" cstate="print">
            <a:duotone>
              <a:prstClr val="black"/>
              <a:srgbClr val="0C4686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0" y="-27384"/>
            <a:ext cx="91440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az 1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59800" y="103188"/>
            <a:ext cx="4238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rostokąt 4"/>
          <p:cNvSpPr/>
          <p:nvPr userDrawn="1"/>
        </p:nvSpPr>
        <p:spPr>
          <a:xfrm>
            <a:off x="5664200" y="6481763"/>
            <a:ext cx="3457575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rgbClr val="A4002E"/>
                </a:solidFill>
                <a:latin typeface="+mn-lt"/>
              </a:rPr>
              <a:t>WYDZIAŁ NAUK EKONOMICZNYCH</a:t>
            </a:r>
          </a:p>
        </p:txBody>
      </p:sp>
      <p:sp>
        <p:nvSpPr>
          <p:cNvPr id="6" name="Prostokąt 5"/>
          <p:cNvSpPr/>
          <p:nvPr userDrawn="1"/>
        </p:nvSpPr>
        <p:spPr>
          <a:xfrm>
            <a:off x="0" y="6389688"/>
            <a:ext cx="9144000" cy="63500"/>
          </a:xfrm>
          <a:prstGeom prst="rect">
            <a:avLst/>
          </a:prstGeom>
          <a:solidFill>
            <a:srgbClr val="9C0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7" name="Prostokąt 6"/>
          <p:cNvSpPr/>
          <p:nvPr userDrawn="1"/>
        </p:nvSpPr>
        <p:spPr>
          <a:xfrm>
            <a:off x="31750" y="6480175"/>
            <a:ext cx="2703513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rgbClr val="A4002E"/>
                </a:solidFill>
                <a:latin typeface="+mn-lt"/>
              </a:rPr>
              <a:t>Studia stacjonarne II stopnia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231F20"/>
              </a:clrFrom>
              <a:clrTo>
                <a:srgbClr val="231F20">
                  <a:alpha val="0"/>
                </a:srgbClr>
              </a:clrTo>
            </a:clrChange>
          </a:blip>
          <a:srcRect l="9595" r="3371"/>
          <a:stretch>
            <a:fillRect/>
          </a:stretch>
        </p:blipFill>
        <p:spPr bwMode="auto">
          <a:xfrm>
            <a:off x="0" y="828675"/>
            <a:ext cx="914400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rrowheads="1"/>
          </p:cNvPicPr>
          <p:nvPr userDrawn="1"/>
        </p:nvPicPr>
        <p:blipFill>
          <a:blip r:embed="rId3" cstate="print">
            <a:duotone>
              <a:prstClr val="black"/>
              <a:srgbClr val="0C4686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0" y="-27384"/>
            <a:ext cx="91440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az 1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59800" y="103188"/>
            <a:ext cx="4238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rostokąt 4"/>
          <p:cNvSpPr/>
          <p:nvPr userDrawn="1"/>
        </p:nvSpPr>
        <p:spPr>
          <a:xfrm>
            <a:off x="5664200" y="6481763"/>
            <a:ext cx="3457575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rgbClr val="A4002E"/>
                </a:solidFill>
                <a:latin typeface="+mn-lt"/>
              </a:rPr>
              <a:t>WYDZIAŁ NAUK EKONOMICZNYCH</a:t>
            </a:r>
          </a:p>
        </p:txBody>
      </p:sp>
      <p:sp>
        <p:nvSpPr>
          <p:cNvPr id="6" name="Prostokąt 5"/>
          <p:cNvSpPr/>
          <p:nvPr userDrawn="1"/>
        </p:nvSpPr>
        <p:spPr>
          <a:xfrm>
            <a:off x="0" y="6389688"/>
            <a:ext cx="9144000" cy="63500"/>
          </a:xfrm>
          <a:prstGeom prst="rect">
            <a:avLst/>
          </a:prstGeom>
          <a:solidFill>
            <a:srgbClr val="9C0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7" name="Prostokąt 6"/>
          <p:cNvSpPr/>
          <p:nvPr userDrawn="1"/>
        </p:nvSpPr>
        <p:spPr>
          <a:xfrm>
            <a:off x="31750" y="6480175"/>
            <a:ext cx="2703513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rgbClr val="A4002E"/>
                </a:solidFill>
                <a:latin typeface="+mn-lt"/>
              </a:rPr>
              <a:t>Studia stacjonarne II stopnia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231F20"/>
              </a:clrFrom>
              <a:clrTo>
                <a:srgbClr val="231F20">
                  <a:alpha val="0"/>
                </a:srgbClr>
              </a:clrTo>
            </a:clrChange>
          </a:blip>
          <a:srcRect l="9595" r="3371"/>
          <a:stretch>
            <a:fillRect/>
          </a:stretch>
        </p:blipFill>
        <p:spPr bwMode="auto">
          <a:xfrm>
            <a:off x="0" y="828675"/>
            <a:ext cx="914400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rrowheads="1"/>
          </p:cNvPicPr>
          <p:nvPr userDrawn="1"/>
        </p:nvPicPr>
        <p:blipFill>
          <a:blip r:embed="rId3" cstate="print">
            <a:duotone>
              <a:prstClr val="black"/>
              <a:srgbClr val="0C4686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0" y="-27384"/>
            <a:ext cx="91440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az 1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59800" y="103188"/>
            <a:ext cx="4238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rostokąt 4"/>
          <p:cNvSpPr/>
          <p:nvPr userDrawn="1"/>
        </p:nvSpPr>
        <p:spPr>
          <a:xfrm>
            <a:off x="5664200" y="6481763"/>
            <a:ext cx="3457575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rgbClr val="A4002E"/>
                </a:solidFill>
                <a:latin typeface="+mn-lt"/>
              </a:rPr>
              <a:t>WYDZIAŁ NAUK EKONOMICZNYCH</a:t>
            </a:r>
          </a:p>
        </p:txBody>
      </p:sp>
      <p:sp>
        <p:nvSpPr>
          <p:cNvPr id="6" name="Prostokąt 5"/>
          <p:cNvSpPr/>
          <p:nvPr userDrawn="1"/>
        </p:nvSpPr>
        <p:spPr>
          <a:xfrm>
            <a:off x="0" y="6389688"/>
            <a:ext cx="9144000" cy="63500"/>
          </a:xfrm>
          <a:prstGeom prst="rect">
            <a:avLst/>
          </a:prstGeom>
          <a:solidFill>
            <a:srgbClr val="9C0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7" name="Prostokąt 6"/>
          <p:cNvSpPr/>
          <p:nvPr userDrawn="1"/>
        </p:nvSpPr>
        <p:spPr>
          <a:xfrm>
            <a:off x="31750" y="6480175"/>
            <a:ext cx="2703513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rgbClr val="A4002E"/>
                </a:solidFill>
                <a:latin typeface="+mn-lt"/>
              </a:rPr>
              <a:t>Studia stacjonarne II stopnia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231F20"/>
              </a:clrFrom>
              <a:clrTo>
                <a:srgbClr val="231F20">
                  <a:alpha val="0"/>
                </a:srgbClr>
              </a:clrTo>
            </a:clrChange>
          </a:blip>
          <a:srcRect l="9595" r="3371"/>
          <a:stretch>
            <a:fillRect/>
          </a:stretch>
        </p:blipFill>
        <p:spPr bwMode="auto">
          <a:xfrm>
            <a:off x="0" y="828675"/>
            <a:ext cx="914400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4"/>
          <p:cNvPicPr>
            <a:picLocks noChangeArrowheads="1"/>
          </p:cNvPicPr>
          <p:nvPr userDrawn="1"/>
        </p:nvPicPr>
        <p:blipFill>
          <a:blip r:embed="rId3" cstate="print">
            <a:duotone>
              <a:prstClr val="black"/>
              <a:srgbClr val="0C4686">
                <a:tint val="45000"/>
                <a:satMod val="400000"/>
              </a:srgbClr>
            </a:duotone>
          </a:blip>
          <a:srcRect/>
          <a:stretch>
            <a:fillRect/>
          </a:stretch>
        </p:blipFill>
        <p:spPr bwMode="auto">
          <a:xfrm>
            <a:off x="0" y="-27384"/>
            <a:ext cx="9144000" cy="86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az 1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59800" y="103188"/>
            <a:ext cx="42386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rostokąt 4"/>
          <p:cNvSpPr/>
          <p:nvPr userDrawn="1"/>
        </p:nvSpPr>
        <p:spPr>
          <a:xfrm>
            <a:off x="5664200" y="6481763"/>
            <a:ext cx="3457575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b="1" dirty="0">
                <a:solidFill>
                  <a:srgbClr val="A4002E"/>
                </a:solidFill>
                <a:latin typeface="+mn-lt"/>
              </a:rPr>
              <a:t>WYDZIAŁ NAUK EKONOMICZNYCH</a:t>
            </a:r>
          </a:p>
        </p:txBody>
      </p:sp>
      <p:sp>
        <p:nvSpPr>
          <p:cNvPr id="6" name="Prostokąt 5"/>
          <p:cNvSpPr/>
          <p:nvPr userDrawn="1"/>
        </p:nvSpPr>
        <p:spPr>
          <a:xfrm>
            <a:off x="0" y="6389688"/>
            <a:ext cx="9144000" cy="63500"/>
          </a:xfrm>
          <a:prstGeom prst="rect">
            <a:avLst/>
          </a:prstGeom>
          <a:solidFill>
            <a:srgbClr val="9C04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7" name="Prostokąt 6"/>
          <p:cNvSpPr/>
          <p:nvPr userDrawn="1"/>
        </p:nvSpPr>
        <p:spPr>
          <a:xfrm>
            <a:off x="31750" y="6480175"/>
            <a:ext cx="2703513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l-PL" sz="1600" b="1" dirty="0">
                <a:solidFill>
                  <a:srgbClr val="A4002E"/>
                </a:solidFill>
                <a:latin typeface="+mn-lt"/>
              </a:rPr>
              <a:t>Studia stacjonarne II stopnia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03F7-BB1E-4831-8CFF-47F27E885720}" type="datetimeFigureOut">
              <a:rPr lang="pl-PL" smtClean="0"/>
              <a:pPr/>
              <a:t>17.04.2018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8F26-C99C-4476-B523-86D16B8A719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03F7-BB1E-4831-8CFF-47F27E885720}" type="datetimeFigureOut">
              <a:rPr lang="pl-PL" smtClean="0"/>
              <a:pPr/>
              <a:t>17.04.2018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8F26-C99C-4476-B523-86D16B8A719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03F7-BB1E-4831-8CFF-47F27E885720}" type="datetimeFigureOut">
              <a:rPr lang="pl-PL" smtClean="0"/>
              <a:pPr/>
              <a:t>17.04.2018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8F26-C99C-4476-B523-86D16B8A719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03F7-BB1E-4831-8CFF-47F27E885720}" type="datetimeFigureOut">
              <a:rPr lang="pl-PL" smtClean="0"/>
              <a:pPr/>
              <a:t>17.04.2018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8F26-C99C-4476-B523-86D16B8A719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03F7-BB1E-4831-8CFF-47F27E885720}" type="datetimeFigureOut">
              <a:rPr lang="pl-PL" smtClean="0"/>
              <a:pPr/>
              <a:t>17.04.2018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8F26-C99C-4476-B523-86D16B8A719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03F7-BB1E-4831-8CFF-47F27E885720}" type="datetimeFigureOut">
              <a:rPr lang="pl-PL" smtClean="0"/>
              <a:pPr/>
              <a:t>17.04.2018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8F26-C99C-4476-B523-86D16B8A719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03F7-BB1E-4831-8CFF-47F27E885720}" type="datetimeFigureOut">
              <a:rPr lang="pl-PL" smtClean="0"/>
              <a:pPr/>
              <a:t>17.04.2018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8F26-C99C-4476-B523-86D16B8A719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703F7-BB1E-4831-8CFF-47F27E885720}" type="datetimeFigureOut">
              <a:rPr lang="pl-PL" smtClean="0"/>
              <a:pPr/>
              <a:t>17.04.2018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48F26-C99C-4476-B523-86D16B8A7199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703F7-BB1E-4831-8CFF-47F27E885720}" type="datetimeFigureOut">
              <a:rPr lang="pl-PL" smtClean="0"/>
              <a:pPr/>
              <a:t>17.04.2018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48F26-C99C-4476-B523-86D16B8A7199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anetta.pukas@ue.wroc.pl" TargetMode="External"/><Relationship Id="rId2" Type="http://schemas.openxmlformats.org/officeDocument/2006/relationships/hyperlink" Target="mailto:pawel.waniowski@ue.wroc.pl" TargetMode="Externa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1003300" y="3214688"/>
            <a:ext cx="7110413" cy="20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40000"/>
              </a:lnSpc>
              <a:defRPr/>
            </a:pPr>
            <a:r>
              <a:rPr lang="pl-PL" sz="3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Helvetica"/>
                <a:cs typeface="Helvetica"/>
              </a:rPr>
              <a:t>Specjalność</a:t>
            </a:r>
            <a:r>
              <a:rPr lang="pl-PL" sz="3000" b="1" dirty="0">
                <a:solidFill>
                  <a:srgbClr val="EDBE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Helvetica"/>
                <a:cs typeface="Helvetica"/>
              </a:rPr>
              <a:t> </a:t>
            </a:r>
          </a:p>
          <a:p>
            <a:pPr algn="ctr">
              <a:lnSpc>
                <a:spcPct val="140000"/>
              </a:lnSpc>
              <a:defRPr/>
            </a:pPr>
            <a:r>
              <a:rPr lang="pl-PL" sz="3000" b="1" dirty="0">
                <a:solidFill>
                  <a:srgbClr val="EDBE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Helvetica"/>
                <a:cs typeface="Helvetica"/>
              </a:rPr>
              <a:t>KOMUNIKACJA KORPORACYJNA </a:t>
            </a:r>
            <a:br>
              <a:rPr lang="pl-PL" sz="3000" b="1" dirty="0">
                <a:solidFill>
                  <a:srgbClr val="EDBE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Helvetica"/>
                <a:cs typeface="Helvetica"/>
              </a:rPr>
            </a:br>
            <a:r>
              <a:rPr lang="pl-PL" sz="3000" b="1" dirty="0">
                <a:solidFill>
                  <a:srgbClr val="EDBE1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Helvetica"/>
                <a:cs typeface="Helvetica"/>
              </a:rPr>
              <a:t>I PUBLIC 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 idx="4294967295"/>
          </p:nvPr>
        </p:nvSpPr>
        <p:spPr>
          <a:xfrm>
            <a:off x="134938" y="22225"/>
            <a:ext cx="8037512" cy="74295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pl-PL" sz="3000" b="1" spc="1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KOMUNIKACJA KORPORACYJNA </a:t>
            </a:r>
            <a:br>
              <a:rPr lang="pl-PL" sz="3000" b="1" spc="1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3000" b="1" spc="12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PUBLIC RELATIONS</a:t>
            </a:r>
            <a:endParaRPr lang="pl-PL" sz="3000" b="1" spc="12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5" name="Symbol zastępczy zawartości 2"/>
          <p:cNvSpPr>
            <a:spLocks noGrp="1"/>
          </p:cNvSpPr>
          <p:nvPr>
            <p:ph idx="4294967295"/>
          </p:nvPr>
        </p:nvSpPr>
        <p:spPr>
          <a:xfrm>
            <a:off x="539750" y="1268413"/>
            <a:ext cx="8362950" cy="576262"/>
          </a:xfrm>
        </p:spPr>
        <p:txBody>
          <a:bodyPr/>
          <a:lstStyle/>
          <a:p>
            <a:pPr indent="-395288">
              <a:spcBef>
                <a:spcPct val="0"/>
              </a:spcBef>
              <a:spcAft>
                <a:spcPts val="1800"/>
              </a:spcAft>
              <a:buClr>
                <a:srgbClr val="A4002E"/>
              </a:buClr>
              <a:buSzPct val="80000"/>
              <a:buFont typeface="Arial" pitchFamily="34" charset="0"/>
              <a:buNone/>
            </a:pPr>
            <a:r>
              <a:rPr lang="pl-PL" sz="2400" b="1" dirty="0" smtClean="0">
                <a:solidFill>
                  <a:srgbClr val="A4002E"/>
                </a:solidFill>
              </a:rPr>
              <a:t>Profil Absolwenta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746125" y="2065338"/>
            <a:ext cx="7858125" cy="381158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54013" indent="-354013">
              <a:lnSpc>
                <a:spcPct val="120000"/>
              </a:lnSpc>
              <a:spcBef>
                <a:spcPts val="1200"/>
              </a:spcBef>
              <a:buClr>
                <a:srgbClr val="FF0000"/>
              </a:buClr>
              <a:buBlip>
                <a:blip r:embed="rId2"/>
              </a:buBlip>
              <a:defRPr/>
            </a:pPr>
            <a:r>
              <a:rPr lang="pl-PL" sz="2000" dirty="0" smtClean="0"/>
              <a:t>Absolwent posiada wiedzę na temat mechanizmów oraz aktualnych zjawisk kształtujących się w obszarze komunikacji korporacyjnej i public </a:t>
            </a:r>
            <a:r>
              <a:rPr lang="pl-PL" sz="2000" dirty="0" err="1" smtClean="0"/>
              <a:t>relations</a:t>
            </a:r>
            <a:r>
              <a:rPr lang="pl-PL" sz="2000" dirty="0" smtClean="0"/>
              <a:t> oraz umiejętność jej stosowania w praktyce </a:t>
            </a:r>
          </a:p>
          <a:p>
            <a:pPr marL="354013" indent="-354013">
              <a:lnSpc>
                <a:spcPct val="120000"/>
              </a:lnSpc>
              <a:spcBef>
                <a:spcPts val="1200"/>
              </a:spcBef>
              <a:buClr>
                <a:srgbClr val="FF0000"/>
              </a:buClr>
              <a:buBlip>
                <a:blip r:embed="rId2"/>
              </a:buBlip>
              <a:defRPr/>
            </a:pPr>
            <a:r>
              <a:rPr lang="pl-PL" sz="2000" dirty="0" smtClean="0"/>
              <a:t>Absolwent </a:t>
            </a:r>
            <a:r>
              <a:rPr lang="pl-PL" sz="2000" dirty="0"/>
              <a:t>ma umiejętność formułowania strategii wizerunkowej danej organizacji oraz sprawnego komunikowania się z różnymi podmiotami otoczenia </a:t>
            </a:r>
            <a:r>
              <a:rPr lang="pl-PL" sz="2000" dirty="0" smtClean="0"/>
              <a:t>organizacji</a:t>
            </a:r>
          </a:p>
          <a:p>
            <a:pPr marL="354013" indent="-354013">
              <a:lnSpc>
                <a:spcPct val="120000"/>
              </a:lnSpc>
              <a:spcBef>
                <a:spcPts val="1200"/>
              </a:spcBef>
              <a:buClr>
                <a:srgbClr val="FF0000"/>
              </a:buClr>
              <a:buBlip>
                <a:blip r:embed="rId2"/>
              </a:buBlip>
              <a:defRPr/>
            </a:pPr>
            <a:r>
              <a:rPr lang="pl-PL" sz="2000" dirty="0" smtClean="0"/>
              <a:t>Absolwent  posiada pełne kompetencje do pracy na stanowiskach kierowniczych i samodzielnych w obszarze komunikacji korporacyjnej i public </a:t>
            </a:r>
            <a:r>
              <a:rPr lang="pl-PL" sz="2000" dirty="0" err="1" smtClean="0"/>
              <a:t>relations</a:t>
            </a:r>
            <a:endParaRPr lang="pl-PL" sz="2000" dirty="0"/>
          </a:p>
          <a:p>
            <a:pPr marL="342900" indent="-396000" fontAlgn="auto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Clr>
                <a:srgbClr val="A4002E"/>
              </a:buClr>
              <a:buSzPct val="80000"/>
              <a:defRPr/>
            </a:pPr>
            <a:endParaRPr lang="pl-P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ymbol zastępczy zawartości 2"/>
          <p:cNvSpPr>
            <a:spLocks noGrp="1"/>
          </p:cNvSpPr>
          <p:nvPr>
            <p:ph idx="4294967295"/>
          </p:nvPr>
        </p:nvSpPr>
        <p:spPr>
          <a:xfrm>
            <a:off x="539750" y="1052513"/>
            <a:ext cx="8362950" cy="576262"/>
          </a:xfrm>
        </p:spPr>
        <p:txBody>
          <a:bodyPr/>
          <a:lstStyle/>
          <a:p>
            <a:pPr indent="-395288">
              <a:spcBef>
                <a:spcPct val="0"/>
              </a:spcBef>
              <a:spcAft>
                <a:spcPts val="1800"/>
              </a:spcAft>
              <a:buClr>
                <a:srgbClr val="A4002E"/>
              </a:buClr>
              <a:buSzPct val="80000"/>
              <a:buFont typeface="Arial" pitchFamily="34" charset="0"/>
              <a:buNone/>
            </a:pPr>
            <a:r>
              <a:rPr lang="pl-PL" sz="2400" b="1" smtClean="0">
                <a:solidFill>
                  <a:srgbClr val="A4002E"/>
                </a:solidFill>
              </a:rPr>
              <a:t>Najważniejsze efekty kształcenia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746125" y="1643063"/>
            <a:ext cx="7786688" cy="4089400"/>
          </a:xfrm>
          <a:prstGeom prst="rect">
            <a:avLst/>
          </a:prstGeom>
        </p:spPr>
        <p:txBody>
          <a:bodyPr/>
          <a:lstStyle/>
          <a:p>
            <a:pPr marL="342900" indent="-396000" fontAlgn="auto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rgbClr val="A4002E"/>
              </a:buClr>
              <a:buSzPct val="80000"/>
              <a:defRPr/>
            </a:pPr>
            <a:r>
              <a:rPr lang="pl-PL" b="1" dirty="0"/>
              <a:t>WIEDZA</a:t>
            </a:r>
          </a:p>
          <a:p>
            <a:pPr marL="342900" indent="-396000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dirty="0"/>
              <a:t>Posiadanie kompleksowej i pogłębionej wiedzy teoretycznej i praktycznej </a:t>
            </a:r>
            <a:br>
              <a:rPr lang="pl-PL" dirty="0"/>
            </a:br>
            <a:r>
              <a:rPr lang="pl-PL" dirty="0"/>
              <a:t>z zakresu różnych obszarów komunikacji korporacyjnej i </a:t>
            </a:r>
            <a:r>
              <a:rPr lang="pl-PL" dirty="0" smtClean="0"/>
              <a:t>public </a:t>
            </a:r>
            <a:r>
              <a:rPr lang="pl-PL" dirty="0" err="1"/>
              <a:t>relations</a:t>
            </a:r>
            <a:r>
              <a:rPr lang="pl-PL" dirty="0"/>
              <a:t> </a:t>
            </a:r>
            <a:br>
              <a:rPr lang="pl-PL" dirty="0"/>
            </a:br>
            <a:r>
              <a:rPr lang="pl-PL" dirty="0"/>
              <a:t>z uwzględnieniem najnowszych koncepcji, metod i narzędzi</a:t>
            </a:r>
          </a:p>
          <a:p>
            <a:pPr marL="342900" indent="-396000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dirty="0"/>
              <a:t>Znajomość problemów decyzyjnych o charakterze strategicznym </a:t>
            </a:r>
            <a:br>
              <a:rPr lang="pl-PL" dirty="0"/>
            </a:br>
            <a:r>
              <a:rPr lang="pl-PL" dirty="0"/>
              <a:t>i operacyjnym oraz metod podejmowania decyzji w zakresie różnych obszarów komunikacji korporacyjnej i public </a:t>
            </a:r>
            <a:r>
              <a:rPr lang="pl-PL" dirty="0" err="1"/>
              <a:t>relations</a:t>
            </a:r>
            <a:endParaRPr lang="pl-PL" dirty="0"/>
          </a:p>
          <a:p>
            <a:pPr marL="342900" indent="-396000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dirty="0"/>
              <a:t>Dysponowanie zaawansowaną wiedzą o technikach komunikacji korporacyjnej i public </a:t>
            </a:r>
            <a:r>
              <a:rPr lang="pl-PL" dirty="0" err="1"/>
              <a:t>relations</a:t>
            </a:r>
            <a:r>
              <a:rPr lang="pl-PL" dirty="0"/>
              <a:t> wraz ze specyfiką ich stosowania w różnych typach przedsiębiorstw, organizacji i instytucji</a:t>
            </a:r>
          </a:p>
          <a:p>
            <a:pPr marL="342900" indent="-396000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endParaRPr lang="pl-PL" dirty="0">
              <a:latin typeface="+mn-lt"/>
            </a:endParaRPr>
          </a:p>
        </p:txBody>
      </p:sp>
      <p:sp>
        <p:nvSpPr>
          <p:cNvPr id="11" name="Tytuł 7"/>
          <p:cNvSpPr txBox="1">
            <a:spLocks/>
          </p:cNvSpPr>
          <p:nvPr/>
        </p:nvSpPr>
        <p:spPr>
          <a:xfrm>
            <a:off x="134938" y="49213"/>
            <a:ext cx="8037512" cy="74295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pl-PL" sz="27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KOMUNIKACJA KORPORACYJNA </a:t>
            </a:r>
            <a:br>
              <a:rPr lang="pl-PL" sz="27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pl-PL" sz="27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 PUBLIC 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ymbol zastępczy zawartości 2"/>
          <p:cNvSpPr txBox="1">
            <a:spLocks/>
          </p:cNvSpPr>
          <p:nvPr/>
        </p:nvSpPr>
        <p:spPr bwMode="auto">
          <a:xfrm>
            <a:off x="539750" y="1628775"/>
            <a:ext cx="8002588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95288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</a:pPr>
            <a:r>
              <a:rPr lang="pl-PL" b="1" dirty="0"/>
              <a:t>UMIEJĘTNOŚCI</a:t>
            </a:r>
          </a:p>
          <a:p>
            <a:pPr marL="342900" indent="-395288">
              <a:lnSpc>
                <a:spcPct val="120000"/>
              </a:lnSpc>
              <a:spcAft>
                <a:spcPts val="6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</a:pPr>
            <a:r>
              <a:rPr lang="pl-PL" sz="2000" dirty="0"/>
              <a:t>Umiejętność krytycznego rozumienia i integrowania wiedzy z różnych dziedzin, umożliwiającej identyfikację i interpretację procesów występujących w ramach komunikacji korporacyjnej i  public </a:t>
            </a:r>
            <a:r>
              <a:rPr lang="pl-PL" sz="2000" dirty="0" err="1"/>
              <a:t>relations</a:t>
            </a:r>
            <a:endParaRPr lang="pl-PL" sz="2000" dirty="0"/>
          </a:p>
          <a:p>
            <a:pPr marL="342900" indent="-395288">
              <a:lnSpc>
                <a:spcPct val="120000"/>
              </a:lnSpc>
              <a:spcAft>
                <a:spcPts val="6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</a:pPr>
            <a:r>
              <a:rPr lang="pl-PL" sz="2000" dirty="0"/>
              <a:t>Prawidłowe rozumienie i wyjaśnianie pojęć związanych ze współczesną komunikacją korporacyjną i public </a:t>
            </a:r>
            <a:r>
              <a:rPr lang="pl-PL" sz="2000" dirty="0" err="1"/>
              <a:t>relations</a:t>
            </a:r>
            <a:r>
              <a:rPr lang="pl-PL" sz="2000" dirty="0"/>
              <a:t>.  Sprawne posługiwanie się terminologią i swobodne jej stosowanie do opisu różnych obszarów dyscypliny</a:t>
            </a:r>
          </a:p>
          <a:p>
            <a:pPr marL="342900" indent="-395288">
              <a:lnSpc>
                <a:spcPct val="120000"/>
              </a:lnSpc>
              <a:spcAft>
                <a:spcPts val="6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</a:pPr>
            <a:r>
              <a:rPr lang="pl-PL" sz="2000" dirty="0"/>
              <a:t>Umiejętność identyfikacji, krytycznej oceny i interpretacji  zjawisk zachodzących we współczesnej komunikacji korporacyjnej i  public </a:t>
            </a:r>
            <a:r>
              <a:rPr lang="pl-PL" sz="2000" dirty="0" err="1" smtClean="0"/>
              <a:t>relations</a:t>
            </a:r>
            <a:endParaRPr lang="pl-PL" sz="2000" dirty="0"/>
          </a:p>
        </p:txBody>
      </p:sp>
      <p:sp>
        <p:nvSpPr>
          <p:cNvPr id="9" name="Tytuł 7"/>
          <p:cNvSpPr txBox="1">
            <a:spLocks/>
          </p:cNvSpPr>
          <p:nvPr/>
        </p:nvSpPr>
        <p:spPr>
          <a:xfrm>
            <a:off x="134938" y="49213"/>
            <a:ext cx="8037512" cy="74295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pl-PL" sz="27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KOMUNIKACJA KORPORACYJNA </a:t>
            </a:r>
            <a:br>
              <a:rPr lang="pl-PL" sz="27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pl-PL" sz="27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 PUBLIC RELATIONS</a:t>
            </a:r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539750" y="1052513"/>
            <a:ext cx="8362950" cy="5762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96000" fontAlgn="auto">
              <a:spcBef>
                <a:spcPts val="0"/>
              </a:spcBef>
              <a:spcAft>
                <a:spcPts val="1800"/>
              </a:spcAft>
              <a:buClr>
                <a:srgbClr val="A4002E"/>
              </a:buClr>
              <a:buSzPct val="80000"/>
              <a:buFont typeface="Arial" pitchFamily="34" charset="0"/>
              <a:buNone/>
              <a:defRPr/>
            </a:pPr>
            <a:r>
              <a:rPr lang="pl-PL" sz="2400" b="1">
                <a:solidFill>
                  <a:srgbClr val="A4002E"/>
                </a:solidFill>
                <a:latin typeface="+mn-lt"/>
              </a:rPr>
              <a:t>Najważniejsze efekty kształcenia</a:t>
            </a:r>
            <a:endParaRPr lang="pl-PL" sz="2400" b="1" dirty="0">
              <a:solidFill>
                <a:srgbClr val="A4002E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zawartości 2"/>
          <p:cNvSpPr txBox="1">
            <a:spLocks/>
          </p:cNvSpPr>
          <p:nvPr/>
        </p:nvSpPr>
        <p:spPr>
          <a:xfrm>
            <a:off x="746125" y="1628775"/>
            <a:ext cx="8002588" cy="4389438"/>
          </a:xfrm>
          <a:prstGeom prst="rect">
            <a:avLst/>
          </a:prstGeom>
        </p:spPr>
        <p:txBody>
          <a:bodyPr/>
          <a:lstStyle/>
          <a:p>
            <a:pPr marL="342900" indent="-396000" fontAlgn="auto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rgbClr val="A4002E"/>
              </a:buClr>
              <a:buSzPct val="80000"/>
              <a:defRPr/>
            </a:pPr>
            <a:r>
              <a:rPr lang="pl-PL" b="1" dirty="0"/>
              <a:t>KOMPETENCJE</a:t>
            </a:r>
          </a:p>
          <a:p>
            <a:pPr marL="342900" indent="-396000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dirty="0" smtClean="0"/>
              <a:t>Przygotowanie </a:t>
            </a:r>
            <a:r>
              <a:rPr lang="pl-PL" dirty="0"/>
              <a:t>do pełnienia funkcji samodzielnych i kierowniczych w zakresie komunikacji korporacyjnej i public </a:t>
            </a:r>
            <a:r>
              <a:rPr lang="pl-PL" dirty="0" err="1"/>
              <a:t>relations</a:t>
            </a:r>
            <a:endParaRPr lang="pl-PL" dirty="0"/>
          </a:p>
          <a:p>
            <a:pPr marL="342900" indent="-396000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dirty="0"/>
              <a:t>Zdolność  realizowania </a:t>
            </a:r>
            <a:r>
              <a:rPr lang="pl-PL" dirty="0" smtClean="0"/>
              <a:t>złożonych projektów  </a:t>
            </a:r>
            <a:r>
              <a:rPr lang="pl-PL" dirty="0"/>
              <a:t>z zakresu  komunikacji korporacyjnej </a:t>
            </a:r>
            <a:r>
              <a:rPr lang="pl-PL" dirty="0" smtClean="0"/>
              <a:t>i </a:t>
            </a:r>
            <a:r>
              <a:rPr lang="pl-PL" dirty="0"/>
              <a:t>public </a:t>
            </a:r>
            <a:r>
              <a:rPr lang="pl-PL" dirty="0" err="1"/>
              <a:t>relations</a:t>
            </a:r>
            <a:endParaRPr lang="pl-PL" dirty="0"/>
          </a:p>
          <a:p>
            <a:pPr marL="342900" indent="-396000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dirty="0"/>
              <a:t>Zdolność  wystąpień publicznych, prowadzenia debat, pokazów i szkoleń, umiejętność stosowania aktywnych form przekazu </a:t>
            </a:r>
            <a:r>
              <a:rPr lang="pl-PL" dirty="0" smtClean="0"/>
              <a:t>wiedzy</a:t>
            </a:r>
          </a:p>
          <a:p>
            <a:pPr marL="342900" indent="-396000">
              <a:lnSpc>
                <a:spcPct val="130000"/>
              </a:lnSpc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r>
              <a:rPr lang="pl-PL" dirty="0" smtClean="0"/>
              <a:t>Zdolność do pracy pod presją czasu i naciskiem innych osób</a:t>
            </a:r>
            <a:endParaRPr lang="pl-PL" dirty="0"/>
          </a:p>
          <a:p>
            <a:pPr marL="342900" indent="-396000" fontAlgn="auto">
              <a:lnSpc>
                <a:spcPct val="130000"/>
              </a:lnSpc>
              <a:spcBef>
                <a:spcPts val="0"/>
              </a:spcBef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  <a:defRPr/>
            </a:pPr>
            <a:endParaRPr lang="pl-PL" dirty="0">
              <a:latin typeface="+mn-lt"/>
            </a:endParaRPr>
          </a:p>
        </p:txBody>
      </p:sp>
      <p:sp>
        <p:nvSpPr>
          <p:cNvPr id="9" name="Tytuł 7"/>
          <p:cNvSpPr txBox="1">
            <a:spLocks/>
          </p:cNvSpPr>
          <p:nvPr/>
        </p:nvSpPr>
        <p:spPr>
          <a:xfrm>
            <a:off x="134938" y="49213"/>
            <a:ext cx="8037512" cy="74295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pl-PL" sz="27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KOMUNIKACJA KORPORACYJNA </a:t>
            </a:r>
            <a:br>
              <a:rPr lang="pl-PL" sz="27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pl-PL" sz="27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 PUBLIC RELATIONS</a:t>
            </a:r>
          </a:p>
        </p:txBody>
      </p:sp>
      <p:sp>
        <p:nvSpPr>
          <p:cNvPr id="10" name="Symbol zastępczy zawartości 2"/>
          <p:cNvSpPr txBox="1">
            <a:spLocks/>
          </p:cNvSpPr>
          <p:nvPr/>
        </p:nvSpPr>
        <p:spPr>
          <a:xfrm>
            <a:off x="539750" y="1052513"/>
            <a:ext cx="8362950" cy="57626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96000" fontAlgn="auto">
              <a:spcBef>
                <a:spcPts val="0"/>
              </a:spcBef>
              <a:spcAft>
                <a:spcPts val="1800"/>
              </a:spcAft>
              <a:buClr>
                <a:srgbClr val="A4002E"/>
              </a:buClr>
              <a:buSzPct val="80000"/>
              <a:buFont typeface="Arial" pitchFamily="34" charset="0"/>
              <a:buNone/>
              <a:defRPr/>
            </a:pPr>
            <a:r>
              <a:rPr lang="pl-PL" sz="2400" b="1">
                <a:solidFill>
                  <a:srgbClr val="A4002E"/>
                </a:solidFill>
                <a:latin typeface="+mn-lt"/>
              </a:rPr>
              <a:t>Najważniejsze efekty kształcenia</a:t>
            </a:r>
            <a:endParaRPr lang="pl-PL" sz="2400" b="1" dirty="0">
              <a:solidFill>
                <a:srgbClr val="A4002E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ymbol zastępczy zawartości 2"/>
          <p:cNvSpPr>
            <a:spLocks noGrp="1"/>
          </p:cNvSpPr>
          <p:nvPr>
            <p:ph idx="4294967295"/>
          </p:nvPr>
        </p:nvSpPr>
        <p:spPr>
          <a:xfrm>
            <a:off x="539750" y="1268413"/>
            <a:ext cx="8362950" cy="576262"/>
          </a:xfrm>
        </p:spPr>
        <p:txBody>
          <a:bodyPr/>
          <a:lstStyle/>
          <a:p>
            <a:pPr indent="-395288">
              <a:spcBef>
                <a:spcPct val="0"/>
              </a:spcBef>
              <a:spcAft>
                <a:spcPts val="1800"/>
              </a:spcAft>
              <a:buClr>
                <a:srgbClr val="A4002E"/>
              </a:buClr>
              <a:buSzPct val="80000"/>
              <a:buFont typeface="Arial" pitchFamily="34" charset="0"/>
              <a:buNone/>
            </a:pPr>
            <a:r>
              <a:rPr lang="pl-PL" sz="2400" b="1" smtClean="0">
                <a:solidFill>
                  <a:srgbClr val="A4002E"/>
                </a:solidFill>
              </a:rPr>
              <a:t>Przedmioty specjalizacyjne</a:t>
            </a:r>
          </a:p>
        </p:txBody>
      </p:sp>
      <p:sp>
        <p:nvSpPr>
          <p:cNvPr id="7" name="Symbol zastępczy zawartości 2"/>
          <p:cNvSpPr txBox="1">
            <a:spLocks/>
          </p:cNvSpPr>
          <p:nvPr/>
        </p:nvSpPr>
        <p:spPr>
          <a:xfrm>
            <a:off x="1115616" y="2132856"/>
            <a:ext cx="7344172" cy="381709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54013" indent="-354013">
              <a:spcBef>
                <a:spcPts val="1200"/>
              </a:spcBef>
              <a:buBlip>
                <a:blip r:embed="rId2"/>
              </a:buBlip>
              <a:defRPr/>
            </a:pPr>
            <a:r>
              <a:rPr lang="pl-PL" sz="2400" dirty="0" err="1"/>
              <a:t>Corporate</a:t>
            </a:r>
            <a:r>
              <a:rPr lang="pl-PL" sz="2400" dirty="0"/>
              <a:t> </a:t>
            </a:r>
            <a:r>
              <a:rPr lang="pl-PL" sz="2400" dirty="0" err="1"/>
              <a:t>identity</a:t>
            </a:r>
            <a:r>
              <a:rPr lang="pl-PL" sz="2400" dirty="0"/>
              <a:t> </a:t>
            </a:r>
          </a:p>
          <a:p>
            <a:pPr marL="354013" indent="-354013">
              <a:spcBef>
                <a:spcPts val="1200"/>
              </a:spcBef>
              <a:buBlip>
                <a:blip r:embed="rId2"/>
              </a:buBlip>
              <a:defRPr/>
            </a:pPr>
            <a:r>
              <a:rPr lang="pl-PL" sz="2400" dirty="0"/>
              <a:t>Media </a:t>
            </a:r>
            <a:r>
              <a:rPr lang="pl-PL" sz="2400" dirty="0" err="1"/>
              <a:t>relations</a:t>
            </a:r>
            <a:r>
              <a:rPr lang="pl-PL" sz="2400" dirty="0"/>
              <a:t> i rynek mediów </a:t>
            </a:r>
          </a:p>
          <a:p>
            <a:pPr marL="354013" indent="-354013">
              <a:spcBef>
                <a:spcPts val="1200"/>
              </a:spcBef>
              <a:buBlip>
                <a:blip r:embed="rId2"/>
              </a:buBlip>
              <a:defRPr/>
            </a:pPr>
            <a:r>
              <a:rPr lang="pl-PL" sz="2400" dirty="0" smtClean="0"/>
              <a:t>Komunikacja </a:t>
            </a:r>
            <a:r>
              <a:rPr lang="pl-PL" sz="2400" dirty="0"/>
              <a:t>wewnętrzna i budowanie wizerunku pracodawcy</a:t>
            </a:r>
          </a:p>
          <a:p>
            <a:pPr marL="354013" indent="-354013">
              <a:spcBef>
                <a:spcPts val="1200"/>
              </a:spcBef>
              <a:buBlip>
                <a:blip r:embed="rId2"/>
              </a:buBlip>
              <a:defRPr/>
            </a:pPr>
            <a:r>
              <a:rPr lang="pl-PL" sz="2400" dirty="0" smtClean="0"/>
              <a:t>Sponsoring</a:t>
            </a:r>
            <a:r>
              <a:rPr lang="pl-PL" sz="2400" dirty="0"/>
              <a:t>, organizacja </a:t>
            </a:r>
            <a:r>
              <a:rPr lang="pl-PL" sz="2400" dirty="0" smtClean="0"/>
              <a:t>wydarzeń </a:t>
            </a:r>
            <a:r>
              <a:rPr lang="pl-PL" sz="2400" dirty="0"/>
              <a:t>i </a:t>
            </a:r>
            <a:r>
              <a:rPr lang="pl-PL" sz="2400" dirty="0" smtClean="0"/>
              <a:t>lobbing</a:t>
            </a:r>
          </a:p>
          <a:p>
            <a:pPr marL="354013" indent="-354013">
              <a:spcBef>
                <a:spcPts val="1200"/>
              </a:spcBef>
              <a:buBlip>
                <a:blip r:embed="rId2"/>
              </a:buBlip>
              <a:defRPr/>
            </a:pPr>
            <a:r>
              <a:rPr lang="pl-PL" sz="2400" dirty="0" smtClean="0"/>
              <a:t>Zarządzanie sytuacjami kryzysowymi</a:t>
            </a:r>
          </a:p>
          <a:p>
            <a:pPr marL="354013" indent="-354013">
              <a:spcBef>
                <a:spcPts val="1200"/>
              </a:spcBef>
              <a:buBlip>
                <a:blip r:embed="rId2"/>
              </a:buBlip>
              <a:defRPr/>
            </a:pPr>
            <a:r>
              <a:rPr lang="pl-PL" sz="2400" dirty="0" smtClean="0"/>
              <a:t>Programy i działania społeczne</a:t>
            </a:r>
          </a:p>
          <a:p>
            <a:pPr marL="354013" indent="-354013">
              <a:spcBef>
                <a:spcPts val="1200"/>
              </a:spcBef>
              <a:defRPr/>
            </a:pPr>
            <a:endParaRPr lang="pl-PL" sz="2400" dirty="0"/>
          </a:p>
        </p:txBody>
      </p:sp>
      <p:sp>
        <p:nvSpPr>
          <p:cNvPr id="8" name="Tytuł 7"/>
          <p:cNvSpPr txBox="1">
            <a:spLocks/>
          </p:cNvSpPr>
          <p:nvPr/>
        </p:nvSpPr>
        <p:spPr>
          <a:xfrm>
            <a:off x="134938" y="49213"/>
            <a:ext cx="8037512" cy="74295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pl-PL" sz="27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KOMUNIKACJA KORPORACYJNA </a:t>
            </a:r>
            <a:br>
              <a:rPr lang="pl-PL" sz="27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pl-PL" sz="27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 PUBLIC 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ymbol zastępczy zawartości 2"/>
          <p:cNvSpPr>
            <a:spLocks noGrp="1"/>
          </p:cNvSpPr>
          <p:nvPr>
            <p:ph idx="4294967295"/>
          </p:nvPr>
        </p:nvSpPr>
        <p:spPr>
          <a:xfrm>
            <a:off x="539750" y="1268413"/>
            <a:ext cx="8362950" cy="576262"/>
          </a:xfrm>
        </p:spPr>
        <p:txBody>
          <a:bodyPr/>
          <a:lstStyle/>
          <a:p>
            <a:pPr indent="-395288">
              <a:spcBef>
                <a:spcPct val="0"/>
              </a:spcBef>
              <a:spcAft>
                <a:spcPts val="1800"/>
              </a:spcAft>
              <a:buClr>
                <a:srgbClr val="A4002E"/>
              </a:buClr>
              <a:buSzPct val="80000"/>
              <a:buFont typeface="Arial" pitchFamily="34" charset="0"/>
              <a:buNone/>
            </a:pPr>
            <a:r>
              <a:rPr lang="pl-PL" sz="2400" b="1" smtClean="0">
                <a:solidFill>
                  <a:srgbClr val="A4002E"/>
                </a:solidFill>
              </a:rPr>
              <a:t>Praca po studiach</a:t>
            </a:r>
          </a:p>
        </p:txBody>
      </p:sp>
      <p:sp>
        <p:nvSpPr>
          <p:cNvPr id="23555" name="Symbol zastępczy zawartości 2"/>
          <p:cNvSpPr txBox="1">
            <a:spLocks/>
          </p:cNvSpPr>
          <p:nvPr/>
        </p:nvSpPr>
        <p:spPr bwMode="auto">
          <a:xfrm>
            <a:off x="746125" y="1847850"/>
            <a:ext cx="7713663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95288">
              <a:spcAft>
                <a:spcPts val="600"/>
              </a:spcAft>
              <a:buClr>
                <a:srgbClr val="A4002E"/>
              </a:buClr>
              <a:buSzPct val="80000"/>
              <a:buFont typeface="Arial" pitchFamily="34" charset="0"/>
              <a:buChar char="•"/>
            </a:pPr>
            <a:endParaRPr lang="pl-PL" sz="2000"/>
          </a:p>
        </p:txBody>
      </p:sp>
      <p:sp>
        <p:nvSpPr>
          <p:cNvPr id="23556" name="Prostokąt 5"/>
          <p:cNvSpPr>
            <a:spLocks noChangeArrowheads="1"/>
          </p:cNvSpPr>
          <p:nvPr/>
        </p:nvSpPr>
        <p:spPr bwMode="auto">
          <a:xfrm>
            <a:off x="827088" y="1844675"/>
            <a:ext cx="7705725" cy="4385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54013" indent="-354013">
              <a:lnSpc>
                <a:spcPct val="120000"/>
              </a:lnSpc>
              <a:spcBef>
                <a:spcPts val="600"/>
              </a:spcBef>
              <a:buBlip>
                <a:blip r:embed="rId2"/>
              </a:buBlip>
            </a:pPr>
            <a:r>
              <a:rPr lang="pl-PL" sz="2000" dirty="0"/>
              <a:t>na </a:t>
            </a:r>
            <a:r>
              <a:rPr lang="pl-PL" sz="2000" dirty="0" smtClean="0"/>
              <a:t>stanowiskach kierowniczych związanych z zarządzaniem komunikacją korporacyjną i sferą public </a:t>
            </a:r>
            <a:r>
              <a:rPr lang="pl-PL" sz="2000" dirty="0" err="1" smtClean="0"/>
              <a:t>relations</a:t>
            </a:r>
            <a:r>
              <a:rPr lang="pl-PL" sz="2000" dirty="0" smtClean="0"/>
              <a:t> </a:t>
            </a:r>
            <a:r>
              <a:rPr lang="pl-PL" sz="2000" dirty="0"/>
              <a:t>w różnego typu przedsiębiorstwach </a:t>
            </a:r>
            <a:r>
              <a:rPr lang="pl-PL" sz="2000" dirty="0" smtClean="0"/>
              <a:t>i </a:t>
            </a:r>
            <a:r>
              <a:rPr lang="pl-PL" sz="2000" dirty="0"/>
              <a:t>organizacjach (w tym również w instytucjach publicznych i organizacjach niedochodowych)</a:t>
            </a:r>
          </a:p>
          <a:p>
            <a:pPr marL="354013" indent="-354013">
              <a:lnSpc>
                <a:spcPct val="120000"/>
              </a:lnSpc>
              <a:spcBef>
                <a:spcPts val="600"/>
              </a:spcBef>
              <a:buBlip>
                <a:blip r:embed="rId2"/>
              </a:buBlip>
            </a:pPr>
            <a:r>
              <a:rPr lang="pl-PL" sz="2000" dirty="0"/>
              <a:t>na stanowiskach menedżerów do spraw komunikacji i public </a:t>
            </a:r>
            <a:r>
              <a:rPr lang="pl-PL" sz="2000" dirty="0" err="1"/>
              <a:t>relations</a:t>
            </a:r>
            <a:r>
              <a:rPr lang="pl-PL" sz="2000" dirty="0"/>
              <a:t>, specjalistów od kontaktów z mediami, w zakresie sponsoringu i lobbingu, specjalistów w zakresie zarządzania sytuacjami kryzysowymi</a:t>
            </a:r>
          </a:p>
          <a:p>
            <a:pPr marL="354013" indent="-354013">
              <a:lnSpc>
                <a:spcPct val="120000"/>
              </a:lnSpc>
              <a:spcBef>
                <a:spcPts val="600"/>
              </a:spcBef>
              <a:buBlip>
                <a:blip r:embed="rId2"/>
              </a:buBlip>
            </a:pPr>
            <a:r>
              <a:rPr lang="pl-PL" sz="2000" dirty="0"/>
              <a:t>w agencjach public </a:t>
            </a:r>
            <a:r>
              <a:rPr lang="pl-PL" sz="2000" dirty="0" err="1"/>
              <a:t>relations</a:t>
            </a:r>
            <a:r>
              <a:rPr lang="pl-PL" sz="2000" dirty="0"/>
              <a:t> lub konsultingowych, </a:t>
            </a:r>
            <a:br>
              <a:rPr lang="pl-PL" sz="2000" dirty="0"/>
            </a:br>
            <a:r>
              <a:rPr lang="pl-PL" sz="2000" dirty="0"/>
              <a:t>w instytutach badawczych </a:t>
            </a:r>
          </a:p>
          <a:p>
            <a:pPr marL="354013" indent="-354013">
              <a:lnSpc>
                <a:spcPct val="120000"/>
              </a:lnSpc>
              <a:spcBef>
                <a:spcPts val="600"/>
              </a:spcBef>
              <a:buBlip>
                <a:blip r:embed="rId2"/>
              </a:buBlip>
            </a:pPr>
            <a:r>
              <a:rPr lang="pl-PL" sz="2000" dirty="0" smtClean="0"/>
              <a:t>możliwość </a:t>
            </a:r>
            <a:r>
              <a:rPr lang="pl-PL" sz="2000" dirty="0"/>
              <a:t>organizacji i prowadzenia własnej firmy public </a:t>
            </a:r>
            <a:r>
              <a:rPr lang="pl-PL" sz="2000" dirty="0" err="1"/>
              <a:t>relations</a:t>
            </a:r>
            <a:r>
              <a:rPr lang="pl-PL" sz="2000" dirty="0"/>
              <a:t> </a:t>
            </a:r>
          </a:p>
        </p:txBody>
      </p:sp>
      <p:sp>
        <p:nvSpPr>
          <p:cNvPr id="7" name="Tytuł 7"/>
          <p:cNvSpPr txBox="1">
            <a:spLocks/>
          </p:cNvSpPr>
          <p:nvPr/>
        </p:nvSpPr>
        <p:spPr>
          <a:xfrm>
            <a:off x="134938" y="49213"/>
            <a:ext cx="8037512" cy="74295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pl-PL" sz="27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KOMUNIKACJA KORPORACYJNA </a:t>
            </a:r>
            <a:br>
              <a:rPr lang="pl-PL" sz="27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pl-PL" sz="27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 PUBLIC 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ymbol zastępczy zawartości 2"/>
          <p:cNvSpPr>
            <a:spLocks noGrp="1"/>
          </p:cNvSpPr>
          <p:nvPr>
            <p:ph idx="4294967295"/>
          </p:nvPr>
        </p:nvSpPr>
        <p:spPr>
          <a:xfrm>
            <a:off x="539750" y="1268413"/>
            <a:ext cx="8362950" cy="576262"/>
          </a:xfrm>
        </p:spPr>
        <p:txBody>
          <a:bodyPr/>
          <a:lstStyle/>
          <a:p>
            <a:pPr indent="-395288">
              <a:spcBef>
                <a:spcPct val="0"/>
              </a:spcBef>
              <a:spcAft>
                <a:spcPts val="1800"/>
              </a:spcAft>
              <a:buClr>
                <a:srgbClr val="A4002E"/>
              </a:buClr>
              <a:buSzPct val="80000"/>
              <a:buFont typeface="Arial" pitchFamily="34" charset="0"/>
              <a:buNone/>
            </a:pPr>
            <a:r>
              <a:rPr lang="pl-PL" sz="2400" b="1" smtClean="0">
                <a:solidFill>
                  <a:srgbClr val="A4002E"/>
                </a:solidFill>
              </a:rPr>
              <a:t>Opiekun specjalności </a:t>
            </a:r>
          </a:p>
        </p:txBody>
      </p:sp>
      <p:sp>
        <p:nvSpPr>
          <p:cNvPr id="24579" name="Symbol zastępczy zawartości 2"/>
          <p:cNvSpPr txBox="1">
            <a:spLocks/>
          </p:cNvSpPr>
          <p:nvPr/>
        </p:nvSpPr>
        <p:spPr bwMode="auto">
          <a:xfrm>
            <a:off x="1835696" y="2420888"/>
            <a:ext cx="4473526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95288">
              <a:spcAft>
                <a:spcPts val="1200"/>
              </a:spcAft>
              <a:buClr>
                <a:srgbClr val="A4002E"/>
              </a:buClr>
              <a:buSzPct val="80000"/>
              <a:buFont typeface="Wingdings" pitchFamily="2" charset="2"/>
              <a:buChar char="l"/>
            </a:pPr>
            <a:r>
              <a:rPr lang="pl-PL" sz="2000" b="1" dirty="0"/>
              <a:t>Dr  </a:t>
            </a:r>
            <a:r>
              <a:rPr lang="pl-PL" sz="2000" b="1" dirty="0" smtClean="0"/>
              <a:t>hab. Paweł  </a:t>
            </a:r>
            <a:r>
              <a:rPr lang="pl-PL" sz="2000" b="1" dirty="0" err="1" smtClean="0"/>
              <a:t>Waniowski</a:t>
            </a:r>
            <a:r>
              <a:rPr lang="pl-PL" sz="2000" b="1" dirty="0" smtClean="0"/>
              <a:t>, prof. UE</a:t>
            </a:r>
            <a:endParaRPr lang="pl-PL" sz="2000" b="1" dirty="0"/>
          </a:p>
          <a:p>
            <a:pPr marL="342900" indent="-395288">
              <a:spcAft>
                <a:spcPts val="1200"/>
              </a:spcAft>
              <a:buClr>
                <a:srgbClr val="A4002E"/>
              </a:buClr>
              <a:buSzPct val="80000"/>
            </a:pPr>
            <a:r>
              <a:rPr lang="pl-PL" sz="2000" dirty="0"/>
              <a:t>	 </a:t>
            </a:r>
            <a:r>
              <a:rPr lang="pl-PL" sz="2000" dirty="0" smtClean="0"/>
              <a:t>e-mail: </a:t>
            </a:r>
            <a:r>
              <a:rPr lang="pl-PL" sz="2000" dirty="0" err="1" smtClean="0">
                <a:hlinkClick r:id="rId2"/>
              </a:rPr>
              <a:t>pawel.waniowski@ue.wroc.pl</a:t>
            </a:r>
            <a:r>
              <a:rPr lang="pl-PL" sz="2000" dirty="0" smtClean="0"/>
              <a:t> </a:t>
            </a:r>
          </a:p>
          <a:p>
            <a:pPr marL="342900" indent="-395288">
              <a:spcAft>
                <a:spcPts val="1200"/>
              </a:spcAft>
              <a:buClr>
                <a:srgbClr val="A4002E"/>
              </a:buClr>
              <a:buSzPct val="80000"/>
            </a:pPr>
            <a:r>
              <a:rPr lang="pl-PL" sz="2000" dirty="0"/>
              <a:t> </a:t>
            </a:r>
            <a:r>
              <a:rPr lang="pl-PL" sz="2000" dirty="0" smtClean="0"/>
              <a:t>                          </a:t>
            </a:r>
            <a:r>
              <a:rPr lang="pl-PL" sz="2000" dirty="0" smtClean="0">
                <a:latin typeface="Calibri" pitchFamily="34" charset="0"/>
                <a:hlinkClick r:id="rId3"/>
              </a:rPr>
              <a:t>pawiwan1@wp.pl</a:t>
            </a:r>
            <a:r>
              <a:rPr lang="pl-PL" sz="2000" dirty="0" smtClean="0"/>
              <a:t> </a:t>
            </a:r>
            <a:endParaRPr lang="pl-PL" sz="2000" dirty="0">
              <a:solidFill>
                <a:srgbClr val="A4002E"/>
              </a:solidFill>
            </a:endParaRPr>
          </a:p>
          <a:p>
            <a:pPr marL="342900" indent="-395288">
              <a:spcAft>
                <a:spcPts val="1200"/>
              </a:spcAft>
              <a:buClr>
                <a:srgbClr val="A4002E"/>
              </a:buClr>
              <a:buSzPct val="80000"/>
            </a:pPr>
            <a:r>
              <a:rPr lang="pl-PL" sz="1000" dirty="0">
                <a:solidFill>
                  <a:srgbClr val="A4002E"/>
                </a:solidFill>
              </a:rPr>
              <a:t>  </a:t>
            </a:r>
            <a:endParaRPr lang="pl-PL" sz="1000" dirty="0"/>
          </a:p>
          <a:p>
            <a:pPr marL="342900" indent="-395288">
              <a:spcAft>
                <a:spcPts val="600"/>
              </a:spcAft>
              <a:buClr>
                <a:srgbClr val="A4002E"/>
              </a:buClr>
              <a:buSzPct val="80000"/>
            </a:pPr>
            <a:r>
              <a:rPr lang="pl-PL" sz="1900" dirty="0"/>
              <a:t>	Instytut </a:t>
            </a:r>
            <a:r>
              <a:rPr lang="pl-PL" sz="1900" dirty="0" smtClean="0"/>
              <a:t>Marketingu, </a:t>
            </a:r>
            <a:r>
              <a:rPr lang="pl-PL" sz="1900" dirty="0"/>
              <a:t>bud. </a:t>
            </a:r>
            <a:r>
              <a:rPr lang="pl-PL" sz="1900" dirty="0" smtClean="0"/>
              <a:t>B, </a:t>
            </a:r>
            <a:r>
              <a:rPr lang="pl-PL" sz="1900" dirty="0"/>
              <a:t>pok. </a:t>
            </a:r>
            <a:r>
              <a:rPr lang="pl-PL" sz="1900" dirty="0" smtClean="0"/>
              <a:t>12</a:t>
            </a:r>
            <a:endParaRPr lang="pl-PL" sz="1900" dirty="0"/>
          </a:p>
          <a:p>
            <a:pPr marL="342900" indent="-395288">
              <a:spcAft>
                <a:spcPts val="600"/>
              </a:spcAft>
              <a:buClr>
                <a:srgbClr val="A4002E"/>
              </a:buClr>
              <a:buSzPct val="80000"/>
            </a:pPr>
            <a:r>
              <a:rPr lang="pl-PL" sz="1900" dirty="0"/>
              <a:t>	</a:t>
            </a:r>
          </a:p>
          <a:p>
            <a:pPr marL="342900" indent="-395288">
              <a:spcAft>
                <a:spcPts val="600"/>
              </a:spcAft>
              <a:buClr>
                <a:srgbClr val="A4002E"/>
              </a:buClr>
              <a:buSzPct val="80000"/>
            </a:pPr>
            <a:r>
              <a:rPr lang="pl-PL" sz="1900" dirty="0"/>
              <a:t>	tel</a:t>
            </a:r>
            <a:r>
              <a:rPr lang="pl-PL" sz="1900" dirty="0" smtClean="0"/>
              <a:t>.  71 36 80 791</a:t>
            </a:r>
          </a:p>
          <a:p>
            <a:pPr marL="342900" indent="-395288">
              <a:spcAft>
                <a:spcPts val="600"/>
              </a:spcAft>
              <a:buClr>
                <a:srgbClr val="A4002E"/>
              </a:buClr>
              <a:buSzPct val="80000"/>
            </a:pPr>
            <a:r>
              <a:rPr lang="pl-PL" sz="1900" dirty="0" smtClean="0"/>
              <a:t>       oraz 71 </a:t>
            </a:r>
            <a:r>
              <a:rPr lang="pl-PL" sz="1900" dirty="0"/>
              <a:t>36 80 226 (sekretariat)</a:t>
            </a:r>
          </a:p>
          <a:p>
            <a:pPr marL="342900" indent="-395288">
              <a:spcAft>
                <a:spcPts val="600"/>
              </a:spcAft>
              <a:buClr>
                <a:srgbClr val="A4002E"/>
              </a:buClr>
              <a:buSzPct val="80000"/>
            </a:pPr>
            <a:r>
              <a:rPr lang="pl-PL" sz="1900" dirty="0"/>
              <a:t>	</a:t>
            </a:r>
          </a:p>
        </p:txBody>
      </p:sp>
      <p:sp>
        <p:nvSpPr>
          <p:cNvPr id="8" name="Tytuł 7"/>
          <p:cNvSpPr txBox="1">
            <a:spLocks/>
          </p:cNvSpPr>
          <p:nvPr/>
        </p:nvSpPr>
        <p:spPr>
          <a:xfrm>
            <a:off x="134938" y="49213"/>
            <a:ext cx="8037512" cy="742950"/>
          </a:xfrm>
          <a:prstGeom prst="rect">
            <a:avLst/>
          </a:prstGeom>
        </p:spPr>
        <p:txBody>
          <a:bodyPr anchor="ctr"/>
          <a:lstStyle/>
          <a:p>
            <a:pPr fontAlgn="auto">
              <a:spcAft>
                <a:spcPts val="0"/>
              </a:spcAft>
              <a:defRPr/>
            </a:pPr>
            <a:r>
              <a:rPr lang="pl-PL" sz="27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KOMUNIKACJA KORPORACYJNA </a:t>
            </a:r>
            <a:br>
              <a:rPr lang="pl-PL" sz="27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r>
              <a:rPr lang="pl-PL" sz="2700" b="1" spc="12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 PUBLIC 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322</Words>
  <Application>Microsoft Office PowerPoint</Application>
  <PresentationFormat>Pokaz na ekranie (4:3)</PresentationFormat>
  <Paragraphs>51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</vt:lpstr>
      <vt:lpstr>Wingdings</vt:lpstr>
      <vt:lpstr>Motyw pakietu Office</vt:lpstr>
      <vt:lpstr>Prezentacja programu PowerPoint</vt:lpstr>
      <vt:lpstr>KOMUNIKACJA KORPORACYJNA  I PUBLIC RELATIONS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Paweł</dc:creator>
  <cp:lastModifiedBy>Sala 1A</cp:lastModifiedBy>
  <cp:revision>3</cp:revision>
  <dcterms:created xsi:type="dcterms:W3CDTF">2016-11-08T09:59:28Z</dcterms:created>
  <dcterms:modified xsi:type="dcterms:W3CDTF">2018-04-17T06:33:29Z</dcterms:modified>
</cp:coreProperties>
</file>