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87" r:id="rId2"/>
    <p:sldId id="488" r:id="rId3"/>
    <p:sldId id="489" r:id="rId4"/>
    <p:sldId id="490" r:id="rId5"/>
    <p:sldId id="491" r:id="rId6"/>
    <p:sldId id="492" r:id="rId7"/>
    <p:sldId id="493" r:id="rId8"/>
    <p:sldId id="494" r:id="rId9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A4002E"/>
    <a:srgbClr val="33CC33"/>
    <a:srgbClr val="DDDDDD"/>
    <a:srgbClr val="5C607A"/>
    <a:srgbClr val="008B2B"/>
    <a:srgbClr val="0C4686"/>
    <a:srgbClr val="EDBE12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DF2A97C-7B04-4AE7-BF1E-8C0F5875B320}" type="datetimeFigureOut">
              <a:rPr lang="pl-PL"/>
              <a:pPr>
                <a:defRPr/>
              </a:pPr>
              <a:t>13.04.2018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C1C5E47-B87D-48B0-AF1A-F176970BBB5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83873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brama 19a copy copy.JPG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rgbClr val="3366CC">
                <a:tint val="45000"/>
                <a:satMod val="400000"/>
              </a:srgbClr>
            </a:duotone>
          </a:blip>
          <a:srcRect l="982" r="448"/>
          <a:stretch>
            <a:fillRect/>
          </a:stretch>
        </p:blipFill>
        <p:spPr bwMode="auto">
          <a:xfrm>
            <a:off x="0" y="1989384"/>
            <a:ext cx="9144000" cy="48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Obraz 8" descr="logo poziom.wm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65113"/>
            <a:ext cx="5703887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rostokąt 3"/>
          <p:cNvSpPr/>
          <p:nvPr userDrawn="1"/>
        </p:nvSpPr>
        <p:spPr>
          <a:xfrm>
            <a:off x="0" y="1885950"/>
            <a:ext cx="9144000" cy="63500"/>
          </a:xfrm>
          <a:prstGeom prst="rect">
            <a:avLst/>
          </a:prstGeom>
          <a:solidFill>
            <a:srgbClr val="9C0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5" name="Prostokąt 9"/>
          <p:cNvSpPr>
            <a:spLocks noChangeArrowheads="1"/>
          </p:cNvSpPr>
          <p:nvPr userDrawn="1"/>
        </p:nvSpPr>
        <p:spPr bwMode="auto">
          <a:xfrm>
            <a:off x="4954588" y="1439863"/>
            <a:ext cx="41846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2200" b="1">
                <a:solidFill>
                  <a:srgbClr val="A4002E"/>
                </a:solidFill>
                <a:latin typeface="Calibri" panose="020F0502020204030204" pitchFamily="34" charset="0"/>
              </a:rPr>
              <a:t>WYDZIAŁ NAUK EKONOMICZNYCH</a:t>
            </a:r>
          </a:p>
        </p:txBody>
      </p:sp>
    </p:spTree>
    <p:extLst>
      <p:ext uri="{BB962C8B-B14F-4D97-AF65-F5344CB8AC3E}">
        <p14:creationId xmlns:p14="http://schemas.microsoft.com/office/powerpoint/2010/main" val="3866595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AE6CC-BFDB-4226-9568-195B74D34B00}" type="datetimeFigureOut">
              <a:rPr lang="pl-PL"/>
              <a:pPr>
                <a:defRPr/>
              </a:pPr>
              <a:t>13.04.2018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63755-FEE9-49BF-BAD6-AD73B6AA471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77384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7A96B-EEB6-4E51-AC79-B7BC533701B9}" type="datetimeFigureOut">
              <a:rPr lang="pl-PL"/>
              <a:pPr>
                <a:defRPr/>
              </a:pPr>
              <a:t>13.04.2018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52734-B626-4FA4-A101-38936FAB539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89225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brama 19a copy copy.JPG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rgbClr val="3366CC">
                <a:tint val="45000"/>
                <a:satMod val="400000"/>
              </a:srgbClr>
            </a:duotone>
          </a:blip>
          <a:srcRect l="982" r="448"/>
          <a:stretch>
            <a:fillRect/>
          </a:stretch>
        </p:blipFill>
        <p:spPr bwMode="auto">
          <a:xfrm>
            <a:off x="0" y="1989384"/>
            <a:ext cx="9144000" cy="48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Obraz 8" descr="logo poziom.wm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65113"/>
            <a:ext cx="5703887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rostokąt 3"/>
          <p:cNvSpPr/>
          <p:nvPr userDrawn="1"/>
        </p:nvSpPr>
        <p:spPr>
          <a:xfrm>
            <a:off x="0" y="1885950"/>
            <a:ext cx="9144000" cy="63500"/>
          </a:xfrm>
          <a:prstGeom prst="rect">
            <a:avLst/>
          </a:prstGeom>
          <a:solidFill>
            <a:srgbClr val="9C0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5" name="Prostokąt 9"/>
          <p:cNvSpPr>
            <a:spLocks noChangeArrowheads="1"/>
          </p:cNvSpPr>
          <p:nvPr userDrawn="1"/>
        </p:nvSpPr>
        <p:spPr bwMode="auto">
          <a:xfrm>
            <a:off x="4954588" y="1439863"/>
            <a:ext cx="41846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2200" b="1">
                <a:solidFill>
                  <a:srgbClr val="A4002E"/>
                </a:solidFill>
                <a:latin typeface="Calibri" panose="020F0502020204030204" pitchFamily="34" charset="0"/>
              </a:rPr>
              <a:t>WYDZIAŁ NAUK EKONOMICZNYCH</a:t>
            </a:r>
          </a:p>
        </p:txBody>
      </p:sp>
    </p:spTree>
    <p:extLst>
      <p:ext uri="{BB962C8B-B14F-4D97-AF65-F5344CB8AC3E}">
        <p14:creationId xmlns:p14="http://schemas.microsoft.com/office/powerpoint/2010/main" val="88689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231F20"/>
              </a:clrFrom>
              <a:clrTo>
                <a:srgbClr val="231F2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5" r="3371"/>
          <a:stretch>
            <a:fillRect/>
          </a:stretch>
        </p:blipFill>
        <p:spPr bwMode="auto">
          <a:xfrm>
            <a:off x="0" y="828675"/>
            <a:ext cx="9144000" cy="602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/>
          <p:cNvPicPr>
            <a:picLocks noChangeArrowheads="1"/>
          </p:cNvPicPr>
          <p:nvPr userDrawn="1"/>
        </p:nvPicPr>
        <p:blipFill>
          <a:blip r:embed="rId3" cstate="print">
            <a:duotone>
              <a:prstClr val="black"/>
              <a:srgbClr val="0C4686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0" y="-27384"/>
            <a:ext cx="9144000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9800" y="103188"/>
            <a:ext cx="4238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rostokąt 9"/>
          <p:cNvSpPr>
            <a:spLocks noChangeArrowheads="1"/>
          </p:cNvSpPr>
          <p:nvPr userDrawn="1"/>
        </p:nvSpPr>
        <p:spPr bwMode="auto">
          <a:xfrm>
            <a:off x="5664200" y="6481763"/>
            <a:ext cx="34575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l-PL" altLang="pl-PL" b="1">
                <a:solidFill>
                  <a:srgbClr val="A4002E"/>
                </a:solidFill>
                <a:latin typeface="Calibri" panose="020F0502020204030204" pitchFamily="34" charset="0"/>
              </a:rPr>
              <a:t>WYDZIAŁ NAUK EKONOMICZNYCH</a:t>
            </a:r>
          </a:p>
        </p:txBody>
      </p:sp>
      <p:sp>
        <p:nvSpPr>
          <p:cNvPr id="6" name="Prostokąt 5"/>
          <p:cNvSpPr/>
          <p:nvPr userDrawn="1"/>
        </p:nvSpPr>
        <p:spPr>
          <a:xfrm>
            <a:off x="0" y="6389688"/>
            <a:ext cx="9144000" cy="63500"/>
          </a:xfrm>
          <a:prstGeom prst="rect">
            <a:avLst/>
          </a:prstGeom>
          <a:solidFill>
            <a:srgbClr val="9C0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7" name="Prostokąt 11"/>
          <p:cNvSpPr>
            <a:spLocks noChangeArrowheads="1"/>
          </p:cNvSpPr>
          <p:nvPr userDrawn="1"/>
        </p:nvSpPr>
        <p:spPr bwMode="auto">
          <a:xfrm>
            <a:off x="31750" y="6480175"/>
            <a:ext cx="260141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1600" b="1" dirty="0">
                <a:solidFill>
                  <a:srgbClr val="A4002E"/>
                </a:solidFill>
                <a:latin typeface="Calibri" panose="020F0502020204030204" pitchFamily="34" charset="0"/>
              </a:rPr>
              <a:t>Studia </a:t>
            </a:r>
            <a:r>
              <a:rPr lang="pl-PL" altLang="pl-PL" sz="1600" b="1" dirty="0" smtClean="0">
                <a:solidFill>
                  <a:srgbClr val="A4002E"/>
                </a:solidFill>
                <a:latin typeface="Calibri" panose="020F0502020204030204" pitchFamily="34" charset="0"/>
              </a:rPr>
              <a:t>stacjonarne </a:t>
            </a:r>
            <a:r>
              <a:rPr lang="pl-PL" altLang="pl-PL" sz="1600" b="1" dirty="0">
                <a:solidFill>
                  <a:srgbClr val="A4002E"/>
                </a:solidFill>
                <a:latin typeface="Calibri" panose="020F0502020204030204" pitchFamily="34" charset="0"/>
              </a:rPr>
              <a:t>II stopnia</a:t>
            </a:r>
          </a:p>
        </p:txBody>
      </p:sp>
    </p:spTree>
    <p:extLst>
      <p:ext uri="{BB962C8B-B14F-4D97-AF65-F5344CB8AC3E}">
        <p14:creationId xmlns:p14="http://schemas.microsoft.com/office/powerpoint/2010/main" val="3153650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CA2F1-0633-4FA3-8109-5FCB69E10996}" type="datetimeFigureOut">
              <a:rPr lang="pl-PL"/>
              <a:pPr>
                <a:defRPr/>
              </a:pPr>
              <a:t>13.04.2018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CF228-08F6-4786-97F6-16F4A4BEE3C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4051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98ED6-5A2A-46AE-85AB-608D83F6017C}" type="datetimeFigureOut">
              <a:rPr lang="pl-PL"/>
              <a:pPr>
                <a:defRPr/>
              </a:pPr>
              <a:t>13.04.2018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49DB7-C66C-44D7-9789-26B4E716049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60660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8712F-CEE6-4D63-A7FD-2FA19ECF7FC6}" type="datetimeFigureOut">
              <a:rPr lang="pl-PL"/>
              <a:pPr>
                <a:defRPr/>
              </a:pPr>
              <a:t>13.04.2018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C5F04-CE57-493B-B4DA-72D9DE0D5AA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70640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9B7FF-0340-4018-B3B0-A2233BDDD37A}" type="datetimeFigureOut">
              <a:rPr lang="pl-PL"/>
              <a:pPr>
                <a:defRPr/>
              </a:pPr>
              <a:t>13.04.2018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B23FA-7335-4B6E-B4CF-F87D6568EDF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77776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231F20"/>
              </a:clrFrom>
              <a:clrTo>
                <a:srgbClr val="231F2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5" r="3371"/>
          <a:stretch>
            <a:fillRect/>
          </a:stretch>
        </p:blipFill>
        <p:spPr bwMode="auto">
          <a:xfrm>
            <a:off x="0" y="828675"/>
            <a:ext cx="9144000" cy="602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/>
          <p:cNvPicPr>
            <a:picLocks noChangeArrowheads="1"/>
          </p:cNvPicPr>
          <p:nvPr userDrawn="1"/>
        </p:nvPicPr>
        <p:blipFill>
          <a:blip r:embed="rId3" cstate="print">
            <a:duotone>
              <a:prstClr val="black"/>
              <a:srgbClr val="0C4686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0" y="-27384"/>
            <a:ext cx="9144000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9800" y="103188"/>
            <a:ext cx="4238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78D24-ACBE-416E-9D94-31D2A96DDDA9}" type="datetimeFigureOut">
              <a:rPr lang="pl-PL"/>
              <a:pPr>
                <a:defRPr/>
              </a:pPr>
              <a:t>13.04.2018</a:t>
            </a:fld>
            <a:endParaRPr lang="pl-PL"/>
          </a:p>
        </p:txBody>
      </p:sp>
      <p:sp>
        <p:nvSpPr>
          <p:cNvPr id="6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B611F6-AF5F-42ED-9799-10EE779C522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51134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9EB99-7BDD-4DE8-9E43-1BBB7A268FD0}" type="datetimeFigureOut">
              <a:rPr lang="pl-PL"/>
              <a:pPr>
                <a:defRPr/>
              </a:pPr>
              <a:t>13.04.2018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AB4C3-D75F-48EC-AFD5-A87ECB3C0FF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81604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B46DF-5422-4155-812F-49E243F09870}" type="datetimeFigureOut">
              <a:rPr lang="pl-PL"/>
              <a:pPr>
                <a:defRPr/>
              </a:pPr>
              <a:t>13.04.2018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053C1-B19A-45A9-9E3C-45ACBF1AAF3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83984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23D9E5-FD1F-48E3-ABE0-46B7A3880DF6}" type="datetimeFigureOut">
              <a:rPr lang="pl-PL"/>
              <a:pPr>
                <a:defRPr/>
              </a:pPr>
              <a:t>13.04.2018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2AED93D-1624-4A40-8CA8-AB045052AD5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797" r:id="rId3"/>
    <p:sldLayoutId id="2147483798" r:id="rId4"/>
    <p:sldLayoutId id="2147483799" r:id="rId5"/>
    <p:sldLayoutId id="2147483800" r:id="rId6"/>
    <p:sldLayoutId id="2147483807" r:id="rId7"/>
    <p:sldLayoutId id="2147483801" r:id="rId8"/>
    <p:sldLayoutId id="2147483802" r:id="rId9"/>
    <p:sldLayoutId id="2147483803" r:id="rId10"/>
    <p:sldLayoutId id="2147483804" r:id="rId11"/>
    <p:sldLayoutId id="214748380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1540755" y="2965450"/>
            <a:ext cx="6089650" cy="2030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l-PL" sz="3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Helvetica"/>
              <a:cs typeface="Helvetica"/>
            </a:endParaRPr>
          </a:p>
          <a:p>
            <a:pPr algn="ctr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Helvetica"/>
                <a:cs typeface="Helvetica"/>
              </a:rPr>
              <a:t>Specjalność </a:t>
            </a:r>
          </a:p>
          <a:p>
            <a:pPr algn="ctr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000" b="1" dirty="0" smtClean="0">
                <a:solidFill>
                  <a:srgbClr val="EDBE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Helvetica"/>
                <a:cs typeface="Helvetica"/>
              </a:rPr>
              <a:t>PRZYWÓDZTWO W ORGANIZACJI</a:t>
            </a:r>
            <a:endParaRPr lang="pl-PL" sz="3000" b="1" dirty="0">
              <a:solidFill>
                <a:srgbClr val="EDBE1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37889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title" idx="4294967295"/>
          </p:nvPr>
        </p:nvSpPr>
        <p:spPr>
          <a:xfrm>
            <a:off x="134800" y="48876"/>
            <a:ext cx="8037600" cy="743124"/>
          </a:xfrm>
        </p:spPr>
        <p:txBody>
          <a:bodyPr>
            <a:normAutofit/>
          </a:bodyPr>
          <a:lstStyle/>
          <a:p>
            <a:pPr algn="l"/>
            <a:r>
              <a:rPr lang="pl-PL" sz="3000" b="1" spc="12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PRZYWÓDZTWO W ORGANIZACJI</a:t>
            </a:r>
            <a:endParaRPr lang="pl-PL" sz="3000" b="1" spc="12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Symbol zastępczy zawartości 2"/>
          <p:cNvSpPr>
            <a:spLocks noGrp="1"/>
          </p:cNvSpPr>
          <p:nvPr>
            <p:ph idx="4294967295"/>
          </p:nvPr>
        </p:nvSpPr>
        <p:spPr>
          <a:xfrm>
            <a:off x="1331640" y="1268760"/>
            <a:ext cx="2736768" cy="576064"/>
          </a:xfrm>
        </p:spPr>
        <p:txBody>
          <a:bodyPr>
            <a:normAutofit/>
          </a:bodyPr>
          <a:lstStyle/>
          <a:p>
            <a:pPr indent="-396000">
              <a:spcBef>
                <a:spcPts val="0"/>
              </a:spcBef>
              <a:spcAft>
                <a:spcPts val="1800"/>
              </a:spcAft>
              <a:buClr>
                <a:srgbClr val="A4002E"/>
              </a:buClr>
              <a:buSzPct val="80000"/>
              <a:buNone/>
            </a:pPr>
            <a:r>
              <a:rPr lang="pl-PL" sz="2400" b="1" dirty="0" smtClean="0">
                <a:solidFill>
                  <a:srgbClr val="A4002E"/>
                </a:solidFill>
              </a:rPr>
              <a:t>Profil Absolwenta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331640" y="2060848"/>
            <a:ext cx="7200800" cy="2736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Aft>
                <a:spcPts val="1200"/>
              </a:spcAft>
              <a:buClr>
                <a:srgbClr val="A4002E"/>
              </a:buClr>
              <a:buSzPct val="80000"/>
              <a:defRPr/>
            </a:pPr>
            <a:r>
              <a:rPr lang="pl-PL" sz="2200" dirty="0">
                <a:latin typeface="+mn-lt"/>
              </a:rPr>
              <a:t>Absolwent </a:t>
            </a:r>
            <a:r>
              <a:rPr lang="pl-PL" sz="2200" dirty="0" smtClean="0">
                <a:latin typeface="+mn-lt"/>
              </a:rPr>
              <a:t>specjalności jest </a:t>
            </a:r>
            <a:r>
              <a:rPr lang="pl-PL" sz="2200" dirty="0">
                <a:latin typeface="+mn-lt"/>
              </a:rPr>
              <a:t>przygotowany do:</a:t>
            </a:r>
          </a:p>
          <a:p>
            <a:pPr marL="273050" lvl="0" indent="-273050"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200" dirty="0" smtClean="0">
                <a:latin typeface="+mn-lt"/>
              </a:rPr>
              <a:t>Pełnienia kierowniczych funkcji w organizacjach biznesowych, społecznych i samorządowych</a:t>
            </a:r>
          </a:p>
          <a:p>
            <a:pPr marL="273050" lvl="0" indent="-273050"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200" dirty="0" smtClean="0">
                <a:latin typeface="+mn-lt"/>
              </a:rPr>
              <a:t>Zarządzania zespołami i planowania rozwoju organizcji</a:t>
            </a:r>
            <a:endParaRPr lang="pl-PL" sz="2200" dirty="0">
              <a:latin typeface="+mn-lt"/>
            </a:endParaRPr>
          </a:p>
          <a:p>
            <a:pPr marL="273050" lvl="0" indent="-273050"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200" dirty="0" smtClean="0">
                <a:latin typeface="+mn-lt"/>
              </a:rPr>
              <a:t>Bycia </a:t>
            </a:r>
            <a:r>
              <a:rPr lang="pl-PL" sz="2200" dirty="0">
                <a:latin typeface="+mn-lt"/>
              </a:rPr>
              <a:t>liderem zmian </a:t>
            </a:r>
            <a:r>
              <a:rPr lang="pl-PL" sz="2200" dirty="0" smtClean="0">
                <a:latin typeface="+mn-lt"/>
              </a:rPr>
              <a:t>i kreatorem nowych rozwiązań zarówno w sytuacjach zawodowych, jak i osobistych</a:t>
            </a:r>
          </a:p>
        </p:txBody>
      </p:sp>
    </p:spTree>
    <p:extLst>
      <p:ext uri="{BB962C8B-B14F-4D97-AF65-F5344CB8AC3E}">
        <p14:creationId xmlns:p14="http://schemas.microsoft.com/office/powerpoint/2010/main" val="76756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ymbol zastępczy zawartości 2"/>
          <p:cNvSpPr>
            <a:spLocks noGrp="1"/>
          </p:cNvSpPr>
          <p:nvPr>
            <p:ph idx="4294967295"/>
          </p:nvPr>
        </p:nvSpPr>
        <p:spPr>
          <a:xfrm>
            <a:off x="1115616" y="1268760"/>
            <a:ext cx="4680984" cy="576064"/>
          </a:xfrm>
        </p:spPr>
        <p:txBody>
          <a:bodyPr>
            <a:normAutofit/>
          </a:bodyPr>
          <a:lstStyle/>
          <a:p>
            <a:pPr indent="-396000">
              <a:spcBef>
                <a:spcPts val="0"/>
              </a:spcBef>
              <a:spcAft>
                <a:spcPts val="1800"/>
              </a:spcAft>
              <a:buClr>
                <a:srgbClr val="A4002E"/>
              </a:buClr>
              <a:buSzPct val="80000"/>
              <a:buNone/>
            </a:pPr>
            <a:r>
              <a:rPr lang="pl-PL" sz="2400" b="1" dirty="0" smtClean="0">
                <a:solidFill>
                  <a:srgbClr val="A4002E"/>
                </a:solidFill>
              </a:rPr>
              <a:t>Najważniejsze efekty kształcenia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115616" y="2060848"/>
            <a:ext cx="7488832" cy="381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9600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srgbClr val="A4002E"/>
              </a:buClr>
              <a:buSzPct val="80000"/>
              <a:tabLst/>
              <a:defRPr/>
            </a:pPr>
            <a:r>
              <a:rPr lang="pl-PL" sz="2400" b="1" dirty="0" smtClean="0">
                <a:latin typeface="+mn-lt"/>
              </a:rPr>
              <a:t>WIEDZA</a:t>
            </a:r>
          </a:p>
          <a:p>
            <a:pPr marL="342900" indent="-396000">
              <a:lnSpc>
                <a:spcPct val="130000"/>
              </a:lnSpc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000" b="1" dirty="0">
                <a:latin typeface="+mj-lt"/>
              </a:rPr>
              <a:t>Wiedza na temat skutecznego zarządzania </a:t>
            </a:r>
            <a:r>
              <a:rPr lang="pl-PL" sz="2000" b="1" dirty="0" smtClean="0">
                <a:latin typeface="+mj-lt"/>
              </a:rPr>
              <a:t>rozwojem organizacji</a:t>
            </a:r>
            <a:r>
              <a:rPr lang="pl-PL" sz="2000" dirty="0" smtClean="0">
                <a:latin typeface="+mj-lt"/>
              </a:rPr>
              <a:t>: </a:t>
            </a:r>
            <a:r>
              <a:rPr lang="pl-PL" sz="2000" dirty="0">
                <a:latin typeface="+mj-lt"/>
              </a:rPr>
              <a:t>tworzenia </a:t>
            </a:r>
            <a:r>
              <a:rPr lang="pl-PL" sz="2000" dirty="0" smtClean="0">
                <a:latin typeface="+mj-lt"/>
              </a:rPr>
              <a:t>wizji, wyboru </a:t>
            </a:r>
            <a:r>
              <a:rPr lang="pl-PL" sz="2000" dirty="0">
                <a:latin typeface="+mj-lt"/>
              </a:rPr>
              <a:t>i realizacji strategii, </a:t>
            </a:r>
            <a:r>
              <a:rPr lang="pl-PL" sz="2000" dirty="0" smtClean="0">
                <a:latin typeface="+mj-lt"/>
              </a:rPr>
              <a:t>tworzenia modeli biznesu</a:t>
            </a:r>
            <a:endParaRPr lang="pl-PL" sz="2000" dirty="0">
              <a:latin typeface="+mj-lt"/>
            </a:endParaRPr>
          </a:p>
          <a:p>
            <a:pPr marL="342900" lvl="0" indent="-396000">
              <a:lnSpc>
                <a:spcPct val="130000"/>
              </a:lnSpc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000" b="1" dirty="0">
                <a:latin typeface="+mj-lt"/>
              </a:rPr>
              <a:t>Wiedza z zakresu zarządzania ludźmi</a:t>
            </a:r>
            <a:r>
              <a:rPr lang="pl-PL" sz="2000" dirty="0">
                <a:latin typeface="+mj-lt"/>
              </a:rPr>
              <a:t>: </a:t>
            </a:r>
            <a:r>
              <a:rPr lang="pl-PL" sz="2000" dirty="0" smtClean="0">
                <a:latin typeface="+mj-lt"/>
              </a:rPr>
              <a:t>teorii przywództwa, budowania </a:t>
            </a:r>
            <a:r>
              <a:rPr lang="pl-PL" sz="2000" dirty="0">
                <a:latin typeface="+mj-lt"/>
              </a:rPr>
              <a:t>zespołów, organizowania ich </a:t>
            </a:r>
            <a:r>
              <a:rPr lang="pl-PL" sz="2000" dirty="0" smtClean="0">
                <a:latin typeface="+mj-lt"/>
              </a:rPr>
              <a:t>pracy, motywowania ludzi, zarządzania zmianą i konfliktem</a:t>
            </a:r>
            <a:endParaRPr lang="pl-PL" sz="2000" dirty="0">
              <a:latin typeface="+mj-lt"/>
            </a:endParaRPr>
          </a:p>
        </p:txBody>
      </p:sp>
      <p:sp>
        <p:nvSpPr>
          <p:cNvPr id="5" name="Tytuł 7"/>
          <p:cNvSpPr txBox="1">
            <a:spLocks/>
          </p:cNvSpPr>
          <p:nvPr/>
        </p:nvSpPr>
        <p:spPr>
          <a:xfrm>
            <a:off x="134800" y="48876"/>
            <a:ext cx="8037600" cy="74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defRPr/>
            </a:pPr>
            <a:r>
              <a:rPr kumimoji="0" lang="pl-PL" sz="3000" b="1" i="0" u="none" strike="noStrike" kern="1200" cap="none" spc="12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pl-PL" sz="3000" b="1" spc="1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PRZYWÓDZTWO W ORGANIZACJI</a:t>
            </a:r>
            <a:endParaRPr kumimoji="0" lang="pl-PL" sz="3000" b="1" i="0" u="none" strike="noStrike" kern="1200" cap="none" spc="12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0913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ymbol zastępczy zawartości 2"/>
          <p:cNvSpPr>
            <a:spLocks noGrp="1"/>
          </p:cNvSpPr>
          <p:nvPr>
            <p:ph idx="4294967295"/>
          </p:nvPr>
        </p:nvSpPr>
        <p:spPr>
          <a:xfrm>
            <a:off x="1043608" y="1196752"/>
            <a:ext cx="4752528" cy="504056"/>
          </a:xfrm>
        </p:spPr>
        <p:txBody>
          <a:bodyPr>
            <a:normAutofit/>
          </a:bodyPr>
          <a:lstStyle/>
          <a:p>
            <a:pPr indent="-396000">
              <a:spcBef>
                <a:spcPts val="0"/>
              </a:spcBef>
              <a:spcAft>
                <a:spcPts val="1800"/>
              </a:spcAft>
              <a:buClr>
                <a:srgbClr val="A4002E"/>
              </a:buClr>
              <a:buSzPct val="80000"/>
              <a:buNone/>
            </a:pPr>
            <a:r>
              <a:rPr lang="pl-PL" sz="2400" b="1" dirty="0" smtClean="0">
                <a:solidFill>
                  <a:srgbClr val="A4002E"/>
                </a:solidFill>
              </a:rPr>
              <a:t>Najważniejsze efekty kształcenia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043608" y="1849221"/>
            <a:ext cx="7776864" cy="40286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960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rgbClr val="A4002E"/>
              </a:buClr>
              <a:buSzPct val="80000"/>
              <a:tabLst/>
              <a:defRPr/>
            </a:pPr>
            <a:r>
              <a:rPr lang="pl-PL" sz="2400" b="1" dirty="0" smtClean="0">
                <a:latin typeface="+mn-lt"/>
              </a:rPr>
              <a:t>UMIEJĘTNOŚCI</a:t>
            </a:r>
          </a:p>
          <a:p>
            <a:pPr marL="342900" lvl="0" indent="-396000">
              <a:lnSpc>
                <a:spcPct val="130000"/>
              </a:lnSpc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000" b="1" dirty="0">
                <a:latin typeface="+mj-lt"/>
              </a:rPr>
              <a:t>Umiejętność </a:t>
            </a:r>
            <a:r>
              <a:rPr lang="pl-PL" sz="2000" b="1" dirty="0" smtClean="0">
                <a:latin typeface="+mj-lt"/>
              </a:rPr>
              <a:t>wyznaczania kierunku rozwoju </a:t>
            </a:r>
            <a:r>
              <a:rPr lang="pl-PL" sz="2000" b="1" dirty="0">
                <a:latin typeface="+mj-lt"/>
              </a:rPr>
              <a:t>organizacji</a:t>
            </a:r>
            <a:r>
              <a:rPr lang="pl-PL" sz="2000" dirty="0">
                <a:latin typeface="+mj-lt"/>
              </a:rPr>
              <a:t>: tworzenia </a:t>
            </a:r>
            <a:r>
              <a:rPr lang="pl-PL" sz="2000" dirty="0" smtClean="0">
                <a:latin typeface="+mj-lt"/>
              </a:rPr>
              <a:t>strategii i biznesplanu,  </a:t>
            </a:r>
            <a:r>
              <a:rPr lang="pl-PL" sz="2000" dirty="0">
                <a:latin typeface="+mj-lt"/>
              </a:rPr>
              <a:t>prowadzenia analiz i budowania </a:t>
            </a:r>
            <a:r>
              <a:rPr lang="pl-PL" sz="2000" dirty="0" smtClean="0">
                <a:latin typeface="+mj-lt"/>
              </a:rPr>
              <a:t>długofalowej koncepcji rozwoju</a:t>
            </a:r>
            <a:endParaRPr lang="pl-PL" sz="2000" dirty="0">
              <a:latin typeface="+mj-lt"/>
            </a:endParaRPr>
          </a:p>
          <a:p>
            <a:pPr marL="342900" lvl="0" indent="-396000">
              <a:lnSpc>
                <a:spcPct val="130000"/>
              </a:lnSpc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000" b="1" dirty="0">
                <a:latin typeface="+mj-lt"/>
              </a:rPr>
              <a:t>Umiejętność kierowania ludźmi</a:t>
            </a:r>
            <a:r>
              <a:rPr lang="pl-PL" sz="2000" dirty="0">
                <a:latin typeface="+mj-lt"/>
              </a:rPr>
              <a:t>: przyjmowania roli przywódczej, inicjowania działań twórczych i innowacyjnych, budowania trwałych relacji z otoczeniem</a:t>
            </a:r>
          </a:p>
        </p:txBody>
      </p:sp>
      <p:sp>
        <p:nvSpPr>
          <p:cNvPr id="5" name="Tytuł 7"/>
          <p:cNvSpPr txBox="1">
            <a:spLocks/>
          </p:cNvSpPr>
          <p:nvPr/>
        </p:nvSpPr>
        <p:spPr>
          <a:xfrm>
            <a:off x="134800" y="48876"/>
            <a:ext cx="8037600" cy="74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defRPr/>
            </a:pPr>
            <a:r>
              <a:rPr kumimoji="0" lang="pl-PL" sz="3000" b="1" i="0" u="none" strike="noStrike" kern="1200" cap="none" spc="12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pl-PL" sz="3000" b="1" spc="1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PRZYWÓDZTWO W ORGANIZACJI</a:t>
            </a:r>
            <a:endParaRPr kumimoji="0" lang="pl-PL" sz="3000" b="1" i="0" u="none" strike="noStrike" kern="1200" cap="none" spc="12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3099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ymbol zastępczy zawartości 2"/>
          <p:cNvSpPr>
            <a:spLocks noGrp="1"/>
          </p:cNvSpPr>
          <p:nvPr>
            <p:ph idx="4294967295"/>
          </p:nvPr>
        </p:nvSpPr>
        <p:spPr>
          <a:xfrm>
            <a:off x="1115616" y="1268760"/>
            <a:ext cx="4825000" cy="576064"/>
          </a:xfrm>
        </p:spPr>
        <p:txBody>
          <a:bodyPr>
            <a:normAutofit/>
          </a:bodyPr>
          <a:lstStyle/>
          <a:p>
            <a:pPr indent="-396000">
              <a:spcBef>
                <a:spcPts val="0"/>
              </a:spcBef>
              <a:spcAft>
                <a:spcPts val="1800"/>
              </a:spcAft>
              <a:buClr>
                <a:srgbClr val="A4002E"/>
              </a:buClr>
              <a:buSzPct val="80000"/>
              <a:buNone/>
            </a:pPr>
            <a:r>
              <a:rPr lang="pl-PL" sz="2400" b="1" dirty="0" smtClean="0">
                <a:solidFill>
                  <a:srgbClr val="A4002E"/>
                </a:solidFill>
              </a:rPr>
              <a:t>Najważniejsze efekty kształcenia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115616" y="1866661"/>
            <a:ext cx="7992974" cy="40286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9600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srgbClr val="A4002E"/>
              </a:buClr>
              <a:buSzPct val="80000"/>
              <a:tabLst/>
              <a:defRPr/>
            </a:pPr>
            <a:r>
              <a:rPr lang="pl-PL" sz="2400" b="1" dirty="0" smtClean="0">
                <a:latin typeface="+mn-lt"/>
              </a:rPr>
              <a:t>KOMPETENCJE</a:t>
            </a:r>
          </a:p>
          <a:p>
            <a:pPr marL="342900" indent="-396000">
              <a:lnSpc>
                <a:spcPct val="130000"/>
              </a:lnSpc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000" b="1" dirty="0">
                <a:latin typeface="+mj-lt"/>
              </a:rPr>
              <a:t>Odwaga, kreatywność i przedsiębiorczość</a:t>
            </a:r>
            <a:r>
              <a:rPr lang="pl-PL" sz="2000" dirty="0">
                <a:latin typeface="+mj-lt"/>
              </a:rPr>
              <a:t>: postawa sprzyjająca podejmowaniu decyzji, poszukiwaniu nowych rozwiązań i inspirowaniu innych</a:t>
            </a:r>
          </a:p>
          <a:p>
            <a:pPr marL="342900" lvl="0" indent="-396000">
              <a:lnSpc>
                <a:spcPct val="130000"/>
              </a:lnSpc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000" b="1" dirty="0" smtClean="0">
                <a:latin typeface="+mj-lt"/>
              </a:rPr>
              <a:t>Otwartość </a:t>
            </a:r>
            <a:r>
              <a:rPr lang="pl-PL" sz="2000" b="1" dirty="0">
                <a:latin typeface="+mj-lt"/>
              </a:rPr>
              <a:t>i umiejętność współpracy</a:t>
            </a:r>
            <a:r>
              <a:rPr lang="pl-PL" sz="2000" dirty="0">
                <a:latin typeface="+mj-lt"/>
              </a:rPr>
              <a:t>: zdolność do pracy w różnych zespołach, </a:t>
            </a:r>
            <a:r>
              <a:rPr lang="pl-PL" sz="2000" dirty="0" smtClean="0">
                <a:latin typeface="+mj-lt"/>
              </a:rPr>
              <a:t>umiejętność motywowania i organizowania pracy innych, empatia</a:t>
            </a:r>
            <a:endParaRPr lang="pl-PL" sz="2000" dirty="0">
              <a:latin typeface="+mj-lt"/>
            </a:endParaRPr>
          </a:p>
          <a:p>
            <a:pPr marL="342900" lvl="0" indent="-396000">
              <a:lnSpc>
                <a:spcPct val="130000"/>
              </a:lnSpc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000" b="1" dirty="0" smtClean="0">
                <a:latin typeface="+mj-lt"/>
              </a:rPr>
              <a:t>Samorozwój: </a:t>
            </a:r>
            <a:r>
              <a:rPr lang="pl-PL" sz="2000" dirty="0" smtClean="0">
                <a:latin typeface="+mj-lt"/>
              </a:rPr>
              <a:t>chęć ciągłego uczenia się i podnoszenia swoich kompetencji, samoświadomość</a:t>
            </a:r>
            <a:endParaRPr lang="pl-PL" sz="2000" b="1" dirty="0" smtClean="0">
              <a:latin typeface="+mj-lt"/>
            </a:endParaRPr>
          </a:p>
          <a:p>
            <a:pPr marL="273050" lvl="0" indent="-273050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endParaRPr lang="pl-PL" sz="2100" dirty="0" smtClean="0">
              <a:latin typeface="+mn-lt"/>
            </a:endParaRPr>
          </a:p>
        </p:txBody>
      </p:sp>
      <p:sp>
        <p:nvSpPr>
          <p:cNvPr id="5" name="Tytuł 7"/>
          <p:cNvSpPr txBox="1">
            <a:spLocks/>
          </p:cNvSpPr>
          <p:nvPr/>
        </p:nvSpPr>
        <p:spPr>
          <a:xfrm>
            <a:off x="134800" y="48876"/>
            <a:ext cx="8037600" cy="74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defRPr/>
            </a:pPr>
            <a:r>
              <a:rPr kumimoji="0" lang="pl-PL" sz="3000" b="1" i="0" u="none" strike="noStrike" kern="1200" cap="none" spc="12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pl-PL" sz="3000" b="1" spc="1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PRZYWÓDZTWO W ORGANIZACJI</a:t>
            </a:r>
            <a:endParaRPr kumimoji="0" lang="pl-PL" sz="3000" b="1" i="0" u="none" strike="noStrike" kern="1200" cap="none" spc="12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5202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ymbol zastępczy zawartości 2"/>
          <p:cNvSpPr>
            <a:spLocks noGrp="1"/>
          </p:cNvSpPr>
          <p:nvPr>
            <p:ph idx="4294967295"/>
          </p:nvPr>
        </p:nvSpPr>
        <p:spPr>
          <a:xfrm>
            <a:off x="2185898" y="1268760"/>
            <a:ext cx="4176929" cy="576064"/>
          </a:xfrm>
        </p:spPr>
        <p:txBody>
          <a:bodyPr>
            <a:normAutofit/>
          </a:bodyPr>
          <a:lstStyle/>
          <a:p>
            <a:pPr indent="-396000">
              <a:spcBef>
                <a:spcPts val="0"/>
              </a:spcBef>
              <a:spcAft>
                <a:spcPts val="1800"/>
              </a:spcAft>
              <a:buClr>
                <a:srgbClr val="A4002E"/>
              </a:buClr>
              <a:buSzPct val="80000"/>
              <a:buNone/>
            </a:pPr>
            <a:r>
              <a:rPr lang="pl-PL" sz="2400" b="1" dirty="0" smtClean="0">
                <a:solidFill>
                  <a:srgbClr val="A4002E"/>
                </a:solidFill>
              </a:rPr>
              <a:t>Przedmioty specjalizacyjne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2195736" y="1988840"/>
            <a:ext cx="4824536" cy="381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73050" marR="0" lvl="0" indent="-2730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lang="pl-PL" sz="2200" dirty="0" smtClean="0">
                <a:latin typeface="+mn-lt"/>
              </a:rPr>
              <a:t>Podstawy przywództwa</a:t>
            </a:r>
          </a:p>
          <a:p>
            <a:pPr marL="273050" marR="0" lvl="0" indent="-2730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lang="pl-PL" sz="2200" dirty="0" smtClean="0">
                <a:latin typeface="+mn-lt"/>
              </a:rPr>
              <a:t>Trening rozwoju osobistego lidera</a:t>
            </a:r>
          </a:p>
          <a:p>
            <a:pPr marL="273050" marR="0" lvl="0" indent="-2730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lang="pl-PL" sz="2200" dirty="0" smtClean="0">
                <a:latin typeface="+mn-lt"/>
              </a:rPr>
              <a:t>Psychologia przywództwa</a:t>
            </a:r>
          </a:p>
          <a:p>
            <a:pPr marL="273050" marR="0" lvl="0" indent="-2730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lang="pl-PL" sz="2200" dirty="0" smtClean="0">
                <a:latin typeface="+mn-lt"/>
              </a:rPr>
              <a:t>Przedsiębiorstwo przyszłości</a:t>
            </a:r>
          </a:p>
          <a:p>
            <a:pPr marL="273050" marR="0" lvl="0" indent="-2730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lang="pl-PL" sz="2200" dirty="0" smtClean="0">
                <a:latin typeface="+mn-lt"/>
              </a:rPr>
              <a:t>Myślenie strategiczne i design thinking</a:t>
            </a:r>
          </a:p>
          <a:p>
            <a:pPr marL="273050" marR="0" lvl="0" indent="-2730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lang="pl-PL" sz="2200" dirty="0" smtClean="0">
                <a:latin typeface="+mn-lt"/>
              </a:rPr>
              <a:t>Realizacja strategii</a:t>
            </a:r>
          </a:p>
        </p:txBody>
      </p:sp>
      <p:sp>
        <p:nvSpPr>
          <p:cNvPr id="9" name="Tytuł 7"/>
          <p:cNvSpPr txBox="1">
            <a:spLocks/>
          </p:cNvSpPr>
          <p:nvPr/>
        </p:nvSpPr>
        <p:spPr>
          <a:xfrm>
            <a:off x="134800" y="48876"/>
            <a:ext cx="8037600" cy="74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defRPr/>
            </a:pPr>
            <a:r>
              <a:rPr kumimoji="0" lang="pl-PL" sz="3000" b="1" i="0" u="none" strike="noStrike" kern="1200" cap="none" spc="12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pl-PL" sz="3000" b="1" spc="1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PRZYWÓDZTWO W ORGANIZACJI</a:t>
            </a:r>
            <a:endParaRPr kumimoji="0" lang="pl-PL" sz="3000" b="1" i="0" u="none" strike="noStrike" kern="1200" cap="none" spc="12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0768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ymbol zastępczy zawartości 2"/>
          <p:cNvSpPr>
            <a:spLocks noGrp="1"/>
          </p:cNvSpPr>
          <p:nvPr>
            <p:ph idx="4294967295"/>
          </p:nvPr>
        </p:nvSpPr>
        <p:spPr>
          <a:xfrm>
            <a:off x="1506448" y="1272528"/>
            <a:ext cx="3096808" cy="576064"/>
          </a:xfrm>
        </p:spPr>
        <p:txBody>
          <a:bodyPr>
            <a:normAutofit/>
          </a:bodyPr>
          <a:lstStyle/>
          <a:p>
            <a:pPr indent="-396000">
              <a:spcBef>
                <a:spcPts val="0"/>
              </a:spcBef>
              <a:spcAft>
                <a:spcPts val="1800"/>
              </a:spcAft>
              <a:buClr>
                <a:srgbClr val="A4002E"/>
              </a:buClr>
              <a:buSzPct val="80000"/>
              <a:buNone/>
            </a:pPr>
            <a:r>
              <a:rPr lang="pl-PL" sz="2400" b="1" dirty="0" smtClean="0">
                <a:solidFill>
                  <a:srgbClr val="A4002E"/>
                </a:solidFill>
              </a:rPr>
              <a:t>Praca po studiach</a:t>
            </a: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500168" y="1988840"/>
            <a:ext cx="7032272" cy="36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73050" lvl="0" indent="-273050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200" dirty="0" smtClean="0">
                <a:latin typeface="+mn-lt"/>
              </a:rPr>
              <a:t>Własna działalność gospodarcza, start-upy</a:t>
            </a:r>
          </a:p>
          <a:p>
            <a:pPr marL="273050" lvl="0" indent="-273050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200" dirty="0" smtClean="0">
                <a:latin typeface="+mn-lt"/>
              </a:rPr>
              <a:t>Stanowiska kierownicze w małych, średnich i dużych przedsiębiorstwach</a:t>
            </a:r>
          </a:p>
          <a:p>
            <a:pPr marL="273050" lvl="0" indent="-273050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200" dirty="0" smtClean="0">
                <a:latin typeface="+mn-lt"/>
              </a:rPr>
              <a:t>Stanowiska przywódcze w organizacjach pozarządowych i samorządowych</a:t>
            </a:r>
          </a:p>
          <a:p>
            <a:pPr marL="273050" lvl="0" indent="-273050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200" dirty="0" smtClean="0">
                <a:latin typeface="+mn-lt"/>
              </a:rPr>
              <a:t>Pozycje liderów zmian, aktywistów i kreatorów nowych rozwiązań w różnych typach organizacji</a:t>
            </a:r>
          </a:p>
        </p:txBody>
      </p:sp>
      <p:sp>
        <p:nvSpPr>
          <p:cNvPr id="10" name="Tytuł 7"/>
          <p:cNvSpPr txBox="1">
            <a:spLocks/>
          </p:cNvSpPr>
          <p:nvPr/>
        </p:nvSpPr>
        <p:spPr>
          <a:xfrm>
            <a:off x="134800" y="48876"/>
            <a:ext cx="8037600" cy="74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defRPr/>
            </a:pPr>
            <a:r>
              <a:rPr kumimoji="0" lang="pl-PL" sz="3000" b="1" i="0" u="none" strike="noStrike" kern="1200" cap="none" spc="12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pl-PL" sz="3000" b="1" spc="1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PRZYWÓDZTWO W ORGANIZACJI</a:t>
            </a:r>
            <a:endParaRPr kumimoji="0" lang="pl-PL" sz="3000" b="1" i="0" u="none" strike="noStrike" kern="1200" cap="none" spc="12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6684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ymbol zastępczy zawartości 2"/>
          <p:cNvSpPr>
            <a:spLocks noGrp="1"/>
          </p:cNvSpPr>
          <p:nvPr>
            <p:ph idx="4294967295"/>
          </p:nvPr>
        </p:nvSpPr>
        <p:spPr>
          <a:xfrm>
            <a:off x="2123728" y="1412776"/>
            <a:ext cx="3096808" cy="576064"/>
          </a:xfrm>
        </p:spPr>
        <p:txBody>
          <a:bodyPr>
            <a:normAutofit/>
          </a:bodyPr>
          <a:lstStyle/>
          <a:p>
            <a:pPr indent="-396000">
              <a:spcBef>
                <a:spcPts val="0"/>
              </a:spcBef>
              <a:spcAft>
                <a:spcPts val="1800"/>
              </a:spcAft>
              <a:buClr>
                <a:srgbClr val="A4002E"/>
              </a:buClr>
              <a:buSzPct val="80000"/>
              <a:buNone/>
            </a:pPr>
            <a:r>
              <a:rPr lang="pl-PL" sz="2400" b="1" dirty="0" smtClean="0">
                <a:solidFill>
                  <a:srgbClr val="A4002E"/>
                </a:solidFill>
              </a:rPr>
              <a:t>Opiekun specjalności 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2123728" y="2348880"/>
            <a:ext cx="4788340" cy="2664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A4002E"/>
              </a:buClr>
              <a:buSzPct val="80000"/>
              <a:tabLst/>
              <a:defRPr/>
            </a:pPr>
            <a:r>
              <a:rPr lang="pl-PL" sz="2400" b="1" noProof="0" dirty="0" smtClean="0">
                <a:latin typeface="+mn-lt"/>
              </a:rPr>
              <a:t>dr Anna Witek-Crabb</a:t>
            </a:r>
          </a:p>
          <a:p>
            <a:pPr marL="342900" lvl="0" indent="-396000">
              <a:spcBef>
                <a:spcPts val="600"/>
              </a:spcBef>
              <a:spcAft>
                <a:spcPts val="0"/>
              </a:spcAft>
              <a:buClr>
                <a:srgbClr val="A4002E"/>
              </a:buClr>
              <a:buSzPct val="80000"/>
            </a:pPr>
            <a:r>
              <a:rPr lang="pl-PL" sz="2000" dirty="0" smtClean="0">
                <a:latin typeface="+mn-lt"/>
              </a:rPr>
              <a:t>e-mail: </a:t>
            </a:r>
            <a:r>
              <a:rPr lang="pl-PL" sz="2000" dirty="0" smtClean="0">
                <a:solidFill>
                  <a:srgbClr val="0066FF"/>
                </a:solidFill>
                <a:latin typeface="+mn-lt"/>
              </a:rPr>
              <a:t>Anna.Witek@ue.wroc.pl</a:t>
            </a:r>
          </a:p>
          <a:p>
            <a:pPr marL="342900" indent="-396000">
              <a:spcBef>
                <a:spcPts val="600"/>
              </a:spcBef>
              <a:spcAft>
                <a:spcPts val="0"/>
              </a:spcAft>
              <a:buClr>
                <a:srgbClr val="A4002E"/>
              </a:buClr>
              <a:buSzPct val="80000"/>
            </a:pPr>
            <a:r>
              <a:rPr lang="pl-PL" sz="2000" noProof="0" dirty="0" smtClean="0">
                <a:latin typeface="+mn-lt"/>
              </a:rPr>
              <a:t>Katedra Zarządzania Strategicznego</a:t>
            </a:r>
          </a:p>
          <a:p>
            <a:pPr marL="342900" marR="0" lvl="0" indent="-396000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A4002E"/>
              </a:buClr>
              <a:buSzPct val="80000"/>
              <a:tabLst/>
              <a:defRPr/>
            </a:pPr>
            <a:r>
              <a:rPr lang="pl-PL" sz="2000" dirty="0" smtClean="0">
                <a:latin typeface="+mn-lt"/>
              </a:rPr>
              <a:t>ul. Komandorska 118/120, bud. B, pok. 114</a:t>
            </a:r>
          </a:p>
          <a:p>
            <a:pPr marL="342900" marR="0" lvl="0" indent="-396000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A4002E"/>
              </a:buClr>
              <a:buSzPct val="80000"/>
              <a:tabLst/>
              <a:defRPr/>
            </a:pPr>
            <a:r>
              <a:rPr lang="pl-PL" sz="2000" dirty="0" smtClean="0">
                <a:latin typeface="+mn-lt"/>
              </a:rPr>
              <a:t>53-345 Wrocław</a:t>
            </a:r>
          </a:p>
          <a:p>
            <a:pPr marL="342900" marR="0" lvl="0" indent="-396000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A4002E"/>
              </a:buClr>
              <a:buSzPct val="80000"/>
              <a:tabLst/>
              <a:defRPr/>
            </a:pPr>
            <a:r>
              <a:rPr lang="pl-PL" sz="2000" dirty="0" smtClean="0">
                <a:latin typeface="+mn-lt"/>
              </a:rPr>
              <a:t>tel. 71 36 80 209 (sekretariat)</a:t>
            </a:r>
          </a:p>
        </p:txBody>
      </p:sp>
      <p:sp>
        <p:nvSpPr>
          <p:cNvPr id="5" name="Tytuł 7"/>
          <p:cNvSpPr txBox="1">
            <a:spLocks/>
          </p:cNvSpPr>
          <p:nvPr/>
        </p:nvSpPr>
        <p:spPr>
          <a:xfrm>
            <a:off x="134800" y="48876"/>
            <a:ext cx="8037600" cy="74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defRPr/>
            </a:pPr>
            <a:r>
              <a:rPr kumimoji="0" lang="pl-PL" sz="3000" b="1" i="0" u="none" strike="noStrike" kern="1200" cap="none" spc="12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pl-PL" sz="3000" b="1" spc="1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PRZYWÓDZTWO W ORGANIZACJI</a:t>
            </a:r>
            <a:endParaRPr kumimoji="0" lang="pl-PL" sz="3000" b="1" i="0" u="none" strike="noStrike" kern="1200" cap="none" spc="12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2870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2088</TotalTime>
  <Words>301</Words>
  <Application>Microsoft Office PowerPoint</Application>
  <PresentationFormat>Pokaz na ekranie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</vt:lpstr>
      <vt:lpstr>Wingdings</vt:lpstr>
      <vt:lpstr>Motyw pakietu Office</vt:lpstr>
      <vt:lpstr>Prezentacja programu PowerPoint</vt:lpstr>
      <vt:lpstr> PRZYWÓDZTWO W ORGANIZACJI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Sylwia</dc:creator>
  <cp:lastModifiedBy>Sala 1A</cp:lastModifiedBy>
  <cp:revision>420</cp:revision>
  <dcterms:created xsi:type="dcterms:W3CDTF">2013-10-17T17:02:12Z</dcterms:created>
  <dcterms:modified xsi:type="dcterms:W3CDTF">2018-04-13T10:45:41Z</dcterms:modified>
</cp:coreProperties>
</file>