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5" r:id="rId4"/>
    <p:sldId id="279" r:id="rId5"/>
    <p:sldId id="280" r:id="rId6"/>
    <p:sldId id="276" r:id="rId7"/>
    <p:sldId id="277" r:id="rId8"/>
    <p:sldId id="278" r:id="rId9"/>
    <p:sldId id="274" r:id="rId1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002E"/>
    <a:srgbClr val="33CC33"/>
    <a:srgbClr val="DDDDDD"/>
    <a:srgbClr val="5C607A"/>
    <a:srgbClr val="008B2B"/>
    <a:srgbClr val="0C4686"/>
    <a:srgbClr val="EDBE12"/>
    <a:srgbClr val="3366CC"/>
    <a:srgbClr val="336699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1306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az 6" descr="brama 19a copy copy.JPG"/>
          <p:cNvPicPr>
            <a:picLocks noChangeAspect="1"/>
          </p:cNvPicPr>
          <p:nvPr userDrawn="1"/>
        </p:nvPicPr>
        <p:blipFill>
          <a:blip r:embed="rId2" cstate="print">
            <a:duotone>
              <a:prstClr val="black"/>
              <a:srgbClr val="3366CC">
                <a:tint val="45000"/>
                <a:satMod val="400000"/>
              </a:srgbClr>
            </a:duotone>
          </a:blip>
          <a:srcRect l="982" r="448"/>
          <a:stretch>
            <a:fillRect/>
          </a:stretch>
        </p:blipFill>
        <p:spPr bwMode="auto">
          <a:xfrm>
            <a:off x="0" y="1989384"/>
            <a:ext cx="9144000" cy="48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Obraz 8" descr="logo poziom.wmf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44" y="265730"/>
            <a:ext cx="5703106" cy="14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Prostokąt 12"/>
          <p:cNvSpPr/>
          <p:nvPr userDrawn="1"/>
        </p:nvSpPr>
        <p:spPr>
          <a:xfrm>
            <a:off x="0" y="1885768"/>
            <a:ext cx="9144000" cy="63500"/>
          </a:xfrm>
          <a:prstGeom prst="rect">
            <a:avLst/>
          </a:prstGeom>
          <a:solidFill>
            <a:srgbClr val="9C04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5" name="Prostokąt 4"/>
          <p:cNvSpPr/>
          <p:nvPr userDrawn="1"/>
        </p:nvSpPr>
        <p:spPr>
          <a:xfrm>
            <a:off x="4955025" y="1440072"/>
            <a:ext cx="418454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200" b="1" dirty="0" smtClean="0">
                <a:solidFill>
                  <a:srgbClr val="A4002E"/>
                </a:solidFill>
              </a:rPr>
              <a:t>WYDZIAŁ NAUK EKONOMICZNYCH</a:t>
            </a:r>
            <a:endParaRPr lang="pl-PL" sz="2200" b="1" dirty="0">
              <a:solidFill>
                <a:srgbClr val="A4002E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99CAE-6BF0-491B-A55F-F17C054FD4A8}" type="datetimeFigureOut">
              <a:rPr lang="pl-PL" smtClean="0"/>
              <a:pPr/>
              <a:t>13.04.2018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851B1-EA11-48FC-80ED-59019F8D43B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99CAE-6BF0-491B-A55F-F17C054FD4A8}" type="datetimeFigureOut">
              <a:rPr lang="pl-PL" smtClean="0"/>
              <a:pPr/>
              <a:t>13.04.2018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851B1-EA11-48FC-80ED-59019F8D43B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231F20"/>
              </a:clrFrom>
              <a:clrTo>
                <a:srgbClr val="231F20">
                  <a:alpha val="0"/>
                </a:srgbClr>
              </a:clrTo>
            </a:clrChange>
          </a:blip>
          <a:srcRect l="9595" r="3370"/>
          <a:stretch>
            <a:fillRect/>
          </a:stretch>
        </p:blipFill>
        <p:spPr bwMode="auto">
          <a:xfrm>
            <a:off x="0" y="828675"/>
            <a:ext cx="9144000" cy="602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/>
          <p:cNvPicPr>
            <a:picLocks noChangeArrowheads="1"/>
          </p:cNvPicPr>
          <p:nvPr userDrawn="1"/>
        </p:nvPicPr>
        <p:blipFill>
          <a:blip r:embed="rId3" cstate="print">
            <a:duotone>
              <a:prstClr val="black"/>
              <a:srgbClr val="0C4686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 bwMode="auto">
          <a:xfrm>
            <a:off x="0" y="-27384"/>
            <a:ext cx="9144000" cy="86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az 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9736" y="102984"/>
            <a:ext cx="423750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Prostokąt 9"/>
          <p:cNvSpPr/>
          <p:nvPr userDrawn="1"/>
        </p:nvSpPr>
        <p:spPr>
          <a:xfrm>
            <a:off x="5664474" y="6481705"/>
            <a:ext cx="34576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l-PL" b="1" dirty="0" smtClean="0">
                <a:solidFill>
                  <a:srgbClr val="A4002E"/>
                </a:solidFill>
              </a:rPr>
              <a:t>WYDZIAŁ NAUK EKONOMICZNYCH</a:t>
            </a:r>
            <a:endParaRPr lang="pl-PL" b="1" dirty="0">
              <a:solidFill>
                <a:srgbClr val="A4002E"/>
              </a:solidFill>
            </a:endParaRPr>
          </a:p>
        </p:txBody>
      </p:sp>
      <p:sp>
        <p:nvSpPr>
          <p:cNvPr id="11" name="Prostokąt 10"/>
          <p:cNvSpPr/>
          <p:nvPr userDrawn="1"/>
        </p:nvSpPr>
        <p:spPr>
          <a:xfrm>
            <a:off x="0" y="6389836"/>
            <a:ext cx="9144000" cy="63500"/>
          </a:xfrm>
          <a:prstGeom prst="rect">
            <a:avLst/>
          </a:prstGeom>
          <a:solidFill>
            <a:srgbClr val="9C04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12" name="Prostokąt 11"/>
          <p:cNvSpPr/>
          <p:nvPr userDrawn="1"/>
        </p:nvSpPr>
        <p:spPr>
          <a:xfrm>
            <a:off x="32254" y="6480632"/>
            <a:ext cx="400455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b="1" dirty="0" smtClean="0">
                <a:solidFill>
                  <a:srgbClr val="A4002E"/>
                </a:solidFill>
              </a:rPr>
              <a:t>Studia </a:t>
            </a:r>
            <a:r>
              <a:rPr lang="pl-PL" sz="1600" b="1" dirty="0" smtClean="0">
                <a:solidFill>
                  <a:srgbClr val="A4002E"/>
                </a:solidFill>
              </a:rPr>
              <a:t>stacjonarne i niestacjonarne </a:t>
            </a:r>
            <a:r>
              <a:rPr lang="pl-PL" sz="1600" b="1" dirty="0" smtClean="0">
                <a:solidFill>
                  <a:srgbClr val="A4002E"/>
                </a:solidFill>
              </a:rPr>
              <a:t>II stopnia</a:t>
            </a:r>
            <a:endParaRPr lang="pl-PL" sz="1600" b="1" dirty="0">
              <a:solidFill>
                <a:srgbClr val="A4002E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99CAE-6BF0-491B-A55F-F17C054FD4A8}" type="datetimeFigureOut">
              <a:rPr lang="pl-PL" smtClean="0"/>
              <a:pPr/>
              <a:t>13.04.2018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851B1-EA11-48FC-80ED-59019F8D43B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99CAE-6BF0-491B-A55F-F17C054FD4A8}" type="datetimeFigureOut">
              <a:rPr lang="pl-PL" smtClean="0"/>
              <a:pPr/>
              <a:t>13.04.2018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851B1-EA11-48FC-80ED-59019F8D43B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99CAE-6BF0-491B-A55F-F17C054FD4A8}" type="datetimeFigureOut">
              <a:rPr lang="pl-PL" smtClean="0"/>
              <a:pPr/>
              <a:t>13.04.2018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851B1-EA11-48FC-80ED-59019F8D43B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99CAE-6BF0-491B-A55F-F17C054FD4A8}" type="datetimeFigureOut">
              <a:rPr lang="pl-PL" smtClean="0"/>
              <a:pPr/>
              <a:t>13.04.2018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851B1-EA11-48FC-80ED-59019F8D43B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99CAE-6BF0-491B-A55F-F17C054FD4A8}" type="datetimeFigureOut">
              <a:rPr lang="pl-PL" smtClean="0"/>
              <a:pPr/>
              <a:t>13.04.2018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851B1-EA11-48FC-80ED-59019F8D43B0}" type="slidenum">
              <a:rPr lang="pl-PL" smtClean="0"/>
              <a:pPr/>
              <a:t>‹#›</a:t>
            </a:fld>
            <a:endParaRPr lang="pl-PL"/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231F20"/>
              </a:clrFrom>
              <a:clrTo>
                <a:srgbClr val="231F20">
                  <a:alpha val="0"/>
                </a:srgbClr>
              </a:clrTo>
            </a:clrChange>
          </a:blip>
          <a:srcRect l="9595" r="3370"/>
          <a:stretch>
            <a:fillRect/>
          </a:stretch>
        </p:blipFill>
        <p:spPr bwMode="auto">
          <a:xfrm>
            <a:off x="0" y="828675"/>
            <a:ext cx="9144000" cy="602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rrowheads="1"/>
          </p:cNvPicPr>
          <p:nvPr userDrawn="1"/>
        </p:nvPicPr>
        <p:blipFill>
          <a:blip r:embed="rId3" cstate="print">
            <a:duotone>
              <a:prstClr val="black"/>
              <a:srgbClr val="0C4686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 bwMode="auto">
          <a:xfrm>
            <a:off x="0" y="-27384"/>
            <a:ext cx="9144000" cy="86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az 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9736" y="102984"/>
            <a:ext cx="423750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99CAE-6BF0-491B-A55F-F17C054FD4A8}" type="datetimeFigureOut">
              <a:rPr lang="pl-PL" smtClean="0"/>
              <a:pPr/>
              <a:t>13.04.2018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851B1-EA11-48FC-80ED-59019F8D43B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99CAE-6BF0-491B-A55F-F17C054FD4A8}" type="datetimeFigureOut">
              <a:rPr lang="pl-PL" smtClean="0"/>
              <a:pPr/>
              <a:t>13.04.2018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851B1-EA11-48FC-80ED-59019F8D43B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099CAE-6BF0-491B-A55F-F17C054FD4A8}" type="datetimeFigureOut">
              <a:rPr lang="pl-PL" smtClean="0"/>
              <a:pPr/>
              <a:t>13.04.2018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A851B1-EA11-48FC-80ED-59019F8D43B0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7.jpeg"/><Relationship Id="rId7" Type="http://schemas.openxmlformats.org/officeDocument/2006/relationships/hyperlink" Target="http://www.ue.wroc.pl/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755576" y="3140968"/>
            <a:ext cx="7776864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3538" indent="-363538" algn="ctr">
              <a:defRPr/>
            </a:pPr>
            <a:r>
              <a:rPr lang="pl-PL" sz="3000" b="1" spc="12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Helvetica" pitchFamily="34" charset="0"/>
              </a:rPr>
              <a:t>Specjalność: </a:t>
            </a:r>
          </a:p>
          <a:p>
            <a:pPr marL="363538" indent="-363538" algn="ctr">
              <a:defRPr/>
            </a:pPr>
            <a:r>
              <a:rPr lang="pl-PL" sz="3000" b="1" dirty="0" smtClean="0">
                <a:solidFill>
                  <a:schemeClr val="bg1"/>
                </a:solidFill>
                <a:cs typeface="Times New Roman" pitchFamily="18" charset="0"/>
              </a:rPr>
              <a:t>Zarządzanie  w biznesie  i sektorze  publicznym</a:t>
            </a:r>
            <a:r>
              <a:rPr lang="pl-PL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Times New Roman" pitchFamily="18" charset="0"/>
              </a:rPr>
              <a:t> </a:t>
            </a:r>
          </a:p>
          <a:p>
            <a:pPr algn="ctr">
              <a:lnSpc>
                <a:spcPct val="140000"/>
              </a:lnSpc>
            </a:pPr>
            <a:endParaRPr lang="pl-PL" sz="3000" b="1" spc="120" dirty="0" smtClean="0">
              <a:solidFill>
                <a:srgbClr val="EDBE1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Helvetic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title" idx="4294967295"/>
          </p:nvPr>
        </p:nvSpPr>
        <p:spPr>
          <a:xfrm>
            <a:off x="134800" y="48876"/>
            <a:ext cx="8037600" cy="743124"/>
          </a:xfrm>
        </p:spPr>
        <p:txBody>
          <a:bodyPr>
            <a:normAutofit/>
          </a:bodyPr>
          <a:lstStyle/>
          <a:p>
            <a:pPr algn="l"/>
            <a:r>
              <a:rPr lang="pl-PL" sz="3000" b="1" spc="12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NAZWA SPECJALNOŚCI</a:t>
            </a:r>
            <a:endParaRPr lang="pl-PL" sz="3000" b="1" spc="12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Symbol zastępczy zawartości 2"/>
          <p:cNvSpPr>
            <a:spLocks noGrp="1"/>
          </p:cNvSpPr>
          <p:nvPr>
            <p:ph idx="4294967295"/>
          </p:nvPr>
        </p:nvSpPr>
        <p:spPr>
          <a:xfrm>
            <a:off x="539088" y="1268760"/>
            <a:ext cx="8363272" cy="576064"/>
          </a:xfrm>
        </p:spPr>
        <p:txBody>
          <a:bodyPr>
            <a:normAutofit/>
          </a:bodyPr>
          <a:lstStyle/>
          <a:p>
            <a:pPr indent="-396000">
              <a:spcBef>
                <a:spcPts val="0"/>
              </a:spcBef>
              <a:spcAft>
                <a:spcPts val="1800"/>
              </a:spcAft>
              <a:buClr>
                <a:srgbClr val="A4002E"/>
              </a:buClr>
              <a:buSzPct val="80000"/>
              <a:buNone/>
            </a:pPr>
            <a:r>
              <a:rPr lang="pl-PL" sz="2400" b="1" dirty="0" smtClean="0">
                <a:solidFill>
                  <a:srgbClr val="A4002E"/>
                </a:solidFill>
              </a:rPr>
              <a:t>Profil Absolwenta</a:t>
            </a: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746080" y="1844824"/>
            <a:ext cx="8146400" cy="446449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indent="-396000">
              <a:spcAft>
                <a:spcPts val="1200"/>
              </a:spcAft>
              <a:buClr>
                <a:srgbClr val="A4002E"/>
              </a:buClr>
              <a:buSzPct val="80000"/>
              <a:buFont typeface="Wingdings" pitchFamily="2" charset="2"/>
              <a:buChar char="l"/>
              <a:defRPr/>
            </a:pPr>
            <a:r>
              <a:rPr lang="pl-PL" sz="2000" b="1" dirty="0" smtClean="0">
                <a:cs typeface="Times New Roman" pitchFamily="18" charset="0"/>
              </a:rPr>
              <a:t>Absolwent tej specjalności posiada kompetencje umożliwiające podejmowanie racjonalnych decyzji, w różnych sferach funkcjonowania organizacji biznesowych (produkcyjnych, handlowych, usługowych) i podmiotów sektora publicznego. </a:t>
            </a:r>
          </a:p>
          <a:p>
            <a:pPr marL="342900" indent="-396000">
              <a:spcAft>
                <a:spcPts val="1200"/>
              </a:spcAft>
              <a:buClr>
                <a:srgbClr val="A4002E"/>
              </a:buClr>
              <a:buSzPct val="80000"/>
              <a:buFont typeface="Wingdings" pitchFamily="2" charset="2"/>
              <a:buChar char="l"/>
              <a:defRPr/>
            </a:pPr>
            <a:r>
              <a:rPr lang="pl-PL" sz="2000" b="1" dirty="0" smtClean="0">
                <a:cs typeface="Times New Roman" pitchFamily="18" charset="0"/>
              </a:rPr>
              <a:t>Cechuje go umiejętność kierowania podmiotami i zespołami ludzkimi, planowania i organizowania pracy zespołowej, stosowania odpowiednich sposobów motywowania. </a:t>
            </a:r>
          </a:p>
          <a:p>
            <a:pPr marL="342900" indent="-396000">
              <a:spcAft>
                <a:spcPts val="1200"/>
              </a:spcAft>
              <a:buClr>
                <a:srgbClr val="A4002E"/>
              </a:buClr>
              <a:buSzPct val="80000"/>
              <a:buFont typeface="Wingdings" pitchFamily="2" charset="2"/>
              <a:buChar char="l"/>
              <a:defRPr/>
            </a:pPr>
            <a:r>
              <a:rPr lang="pl-PL" sz="2000" b="1" dirty="0" smtClean="0">
                <a:cs typeface="Times New Roman" pitchFamily="18" charset="0"/>
              </a:rPr>
              <a:t>Jest przygotowany do zarządzania w warunkach ryzyka i niepewności, w warunkach umiędzynarodowienia działalności oraz w warunkach różnic kulturowych. </a:t>
            </a:r>
          </a:p>
          <a:p>
            <a:pPr marL="342900" indent="-396000">
              <a:spcAft>
                <a:spcPts val="1200"/>
              </a:spcAft>
              <a:buClr>
                <a:srgbClr val="A4002E"/>
              </a:buClr>
              <a:buSzPct val="80000"/>
              <a:buFont typeface="Wingdings" pitchFamily="2" charset="2"/>
              <a:buChar char="l"/>
              <a:defRPr/>
            </a:pPr>
            <a:r>
              <a:rPr lang="pl-PL" sz="2000" b="1" dirty="0" smtClean="0">
                <a:cs typeface="Times New Roman" pitchFamily="18" charset="0"/>
              </a:rPr>
              <a:t>Posiada też rozbudzone zainteresowania poznawcze i badawcze, co przygotowuje go do podjęcia studiów III stopnia (studiów doktoranckich).</a:t>
            </a:r>
          </a:p>
          <a:p>
            <a:pPr marL="342900" marR="0" lvl="0" indent="-396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A4002E"/>
              </a:buClr>
              <a:buSzPct val="80000"/>
              <a:buFont typeface="Wingdings" pitchFamily="2" charset="2"/>
              <a:buChar char="l"/>
              <a:tabLst/>
              <a:defRPr/>
            </a:pPr>
            <a:endParaRPr lang="pl-PL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ymbol zastępczy zawartości 2"/>
          <p:cNvSpPr>
            <a:spLocks noGrp="1"/>
          </p:cNvSpPr>
          <p:nvPr>
            <p:ph idx="4294967295"/>
          </p:nvPr>
        </p:nvSpPr>
        <p:spPr>
          <a:xfrm>
            <a:off x="539088" y="1268760"/>
            <a:ext cx="8363272" cy="576064"/>
          </a:xfrm>
        </p:spPr>
        <p:txBody>
          <a:bodyPr>
            <a:normAutofit/>
          </a:bodyPr>
          <a:lstStyle/>
          <a:p>
            <a:pPr indent="-396000">
              <a:spcBef>
                <a:spcPts val="0"/>
              </a:spcBef>
              <a:spcAft>
                <a:spcPts val="1800"/>
              </a:spcAft>
              <a:buClr>
                <a:srgbClr val="A4002E"/>
              </a:buClr>
              <a:buSzPct val="80000"/>
              <a:buNone/>
            </a:pPr>
            <a:r>
              <a:rPr lang="pl-PL" sz="2400" b="1" dirty="0" smtClean="0">
                <a:solidFill>
                  <a:srgbClr val="A4002E"/>
                </a:solidFill>
              </a:rPr>
              <a:t>Najważniejsze efekty kształcenia</a:t>
            </a: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746080" y="1978960"/>
            <a:ext cx="7786360" cy="381265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960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200"/>
              </a:spcAft>
              <a:buClr>
                <a:srgbClr val="A4002E"/>
              </a:buClr>
              <a:buSzPct val="80000"/>
              <a:tabLst/>
              <a:defRPr/>
            </a:pPr>
            <a:r>
              <a:rPr lang="pl-PL" sz="2200" b="1" dirty="0" smtClean="0"/>
              <a:t>WIEDZA</a:t>
            </a:r>
          </a:p>
          <a:p>
            <a:pPr marL="342900" indent="-396000" algn="just">
              <a:lnSpc>
                <a:spcPct val="130000"/>
              </a:lnSpc>
              <a:spcAft>
                <a:spcPts val="1200"/>
              </a:spcAft>
              <a:buClr>
                <a:srgbClr val="A4002E"/>
              </a:buClr>
              <a:buSzPct val="80000"/>
              <a:buFont typeface="Wingdings" pitchFamily="2" charset="2"/>
              <a:buChar char="l"/>
              <a:defRPr/>
            </a:pPr>
            <a:r>
              <a:rPr lang="pl-PL" sz="2200" b="1" dirty="0" smtClean="0">
                <a:cs typeface="Times New Roman" pitchFamily="18" charset="0"/>
              </a:rPr>
              <a:t>Absolwent posiada wiedzę na temat </a:t>
            </a:r>
            <a:r>
              <a:rPr lang="pl-PL" sz="2200" b="1" dirty="0" smtClean="0"/>
              <a:t>współczesnych koncepcji i metod organizacji i zarządzania. </a:t>
            </a:r>
          </a:p>
          <a:p>
            <a:pPr marL="342900" indent="-396000" algn="just">
              <a:lnSpc>
                <a:spcPct val="130000"/>
              </a:lnSpc>
              <a:spcAft>
                <a:spcPts val="1200"/>
              </a:spcAft>
              <a:buClr>
                <a:srgbClr val="A4002E"/>
              </a:buClr>
              <a:buSzPct val="80000"/>
              <a:buFont typeface="Wingdings" pitchFamily="2" charset="2"/>
              <a:buChar char="l"/>
              <a:defRPr/>
            </a:pPr>
            <a:r>
              <a:rPr lang="pl-PL" sz="2200" b="1" dirty="0" smtClean="0"/>
              <a:t>Absolwent posiada wiedzę dotyczącą zarządzania zmianami (w tym innowacjami organizacyjnymi), zarządzania zasobami ludzkimi i negocjacji. </a:t>
            </a:r>
          </a:p>
          <a:p>
            <a:pPr marL="342900" indent="-396000" algn="just">
              <a:lnSpc>
                <a:spcPct val="130000"/>
              </a:lnSpc>
              <a:spcAft>
                <a:spcPts val="1200"/>
              </a:spcAft>
              <a:buClr>
                <a:srgbClr val="A4002E"/>
              </a:buClr>
              <a:buSzPct val="80000"/>
              <a:buFont typeface="Wingdings" pitchFamily="2" charset="2"/>
              <a:buChar char="l"/>
              <a:defRPr/>
            </a:pPr>
            <a:r>
              <a:rPr lang="pl-PL" sz="2200" b="1" dirty="0" smtClean="0"/>
              <a:t>Absolwent posiada wiedzę na temat podejścia procesowego i metod ciągłego doskonalenie procesów.</a:t>
            </a:r>
            <a:endParaRPr lang="pl-PL" sz="2200" b="1" dirty="0" smtClean="0">
              <a:cs typeface="Times New Roman" pitchFamily="18" charset="0"/>
            </a:endParaRPr>
          </a:p>
          <a:p>
            <a:pPr marL="342900" indent="-396000">
              <a:lnSpc>
                <a:spcPct val="130000"/>
              </a:lnSpc>
              <a:spcAft>
                <a:spcPts val="1200"/>
              </a:spcAft>
              <a:buClr>
                <a:srgbClr val="A4002E"/>
              </a:buClr>
              <a:buSzPct val="80000"/>
              <a:buFont typeface="Wingdings" pitchFamily="2" charset="2"/>
              <a:buChar char="l"/>
              <a:defRPr/>
            </a:pPr>
            <a:endParaRPr lang="pl-PL" sz="2000" b="1" dirty="0" smtClean="0">
              <a:cs typeface="Times New Roman" pitchFamily="18" charset="0"/>
            </a:endParaRPr>
          </a:p>
          <a:p>
            <a:pPr marL="342900" marR="0" lvl="0" indent="-3960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200"/>
              </a:spcAft>
              <a:buClr>
                <a:srgbClr val="A4002E"/>
              </a:buClr>
              <a:buSzPct val="80000"/>
              <a:tabLst/>
              <a:defRPr/>
            </a:pPr>
            <a:endParaRPr kumimoji="0" lang="pl-PL" sz="20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ytuł 7"/>
          <p:cNvSpPr txBox="1">
            <a:spLocks/>
          </p:cNvSpPr>
          <p:nvPr/>
        </p:nvSpPr>
        <p:spPr>
          <a:xfrm>
            <a:off x="134800" y="48876"/>
            <a:ext cx="8037600" cy="7431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000" b="1" i="0" u="none" strike="noStrike" kern="1200" cap="none" spc="12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NAZWA SPECJALNOŚCI</a:t>
            </a:r>
            <a:endParaRPr kumimoji="0" lang="pl-PL" sz="3000" b="1" i="0" u="none" strike="noStrike" kern="1200" cap="none" spc="12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ymbol zastępczy zawartości 2"/>
          <p:cNvSpPr>
            <a:spLocks noGrp="1"/>
          </p:cNvSpPr>
          <p:nvPr>
            <p:ph idx="4294967295"/>
          </p:nvPr>
        </p:nvSpPr>
        <p:spPr>
          <a:xfrm>
            <a:off x="539552" y="908720"/>
            <a:ext cx="8363272" cy="576064"/>
          </a:xfrm>
        </p:spPr>
        <p:txBody>
          <a:bodyPr>
            <a:normAutofit/>
          </a:bodyPr>
          <a:lstStyle/>
          <a:p>
            <a:pPr indent="-396000">
              <a:spcBef>
                <a:spcPts val="0"/>
              </a:spcBef>
              <a:spcAft>
                <a:spcPts val="1800"/>
              </a:spcAft>
              <a:buClr>
                <a:srgbClr val="A4002E"/>
              </a:buClr>
              <a:buSzPct val="80000"/>
              <a:buNone/>
            </a:pPr>
            <a:r>
              <a:rPr lang="pl-PL" sz="2400" b="1" dirty="0" smtClean="0">
                <a:solidFill>
                  <a:srgbClr val="A4002E"/>
                </a:solidFill>
              </a:rPr>
              <a:t>Najważniejsze efekty kształcenia</a:t>
            </a: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251520" y="1484784"/>
            <a:ext cx="8712968" cy="50405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960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200"/>
              </a:spcAft>
              <a:buClr>
                <a:srgbClr val="A4002E"/>
              </a:buClr>
              <a:buSzPct val="80000"/>
              <a:tabLst/>
              <a:defRPr/>
            </a:pPr>
            <a:r>
              <a:rPr lang="pl-PL" sz="2000" b="1" dirty="0" smtClean="0"/>
              <a:t>UMIEJĘTNOŚCI</a:t>
            </a:r>
          </a:p>
          <a:p>
            <a:pPr marL="342900" lvl="0" indent="-396000" algn="just">
              <a:lnSpc>
                <a:spcPct val="130000"/>
              </a:lnSpc>
              <a:spcAft>
                <a:spcPts val="1200"/>
              </a:spcAft>
              <a:buClr>
                <a:srgbClr val="A4002E"/>
              </a:buClr>
              <a:buSzPct val="80000"/>
              <a:buFont typeface="Wingdings" pitchFamily="2" charset="2"/>
              <a:buChar char="l"/>
              <a:defRPr/>
            </a:pPr>
            <a:r>
              <a:rPr lang="pl-PL" sz="2000" b="1" dirty="0" smtClean="0">
                <a:cs typeface="Times New Roman" pitchFamily="18" charset="0"/>
              </a:rPr>
              <a:t>Absolwent dysponuje umiejętnościami w zakresie zarządzania  przedsiębiorstwem oraz jednostkami sektora publicznego, w szczególności formułuje strategie rozwojowe dla tych organizacji, efektywnie zarządza  ich finansami, podejmuje współpracę międzysektorową, pozyskuje fundusze umożliwiające rozwój lokalny i regionalny; </a:t>
            </a:r>
          </a:p>
          <a:p>
            <a:pPr marL="342900" indent="-396000" algn="just">
              <a:lnSpc>
                <a:spcPct val="130000"/>
              </a:lnSpc>
              <a:spcAft>
                <a:spcPts val="1200"/>
              </a:spcAft>
              <a:buClr>
                <a:srgbClr val="A4002E"/>
              </a:buClr>
              <a:buSzPct val="80000"/>
              <a:buFont typeface="Wingdings" pitchFamily="2" charset="2"/>
              <a:buChar char="l"/>
              <a:defRPr/>
            </a:pPr>
            <a:r>
              <a:rPr lang="pl-PL" sz="2000" b="1" dirty="0" smtClean="0">
                <a:cs typeface="Times New Roman" pitchFamily="18" charset="0"/>
              </a:rPr>
              <a:t>Absolwent  posiada </a:t>
            </a:r>
            <a:r>
              <a:rPr lang="pl-PL" sz="2000" b="1" dirty="0" smtClean="0"/>
              <a:t>umiejętności kierowania zespołami ludzkimi, planowania i organizowania pracy zespołowej, stosowania odpowiednich sposobów motywowania; </a:t>
            </a:r>
          </a:p>
          <a:p>
            <a:pPr marL="342900" lvl="0" indent="-396000" algn="just">
              <a:lnSpc>
                <a:spcPct val="130000"/>
              </a:lnSpc>
              <a:spcAft>
                <a:spcPts val="1200"/>
              </a:spcAft>
              <a:buClr>
                <a:srgbClr val="A4002E"/>
              </a:buClr>
              <a:buSzPct val="80000"/>
              <a:buFont typeface="Wingdings" pitchFamily="2" charset="2"/>
              <a:buChar char="l"/>
              <a:defRPr/>
            </a:pPr>
            <a:r>
              <a:rPr lang="pl-PL" sz="2000" b="1" dirty="0" smtClean="0">
                <a:cs typeface="Times New Roman" pitchFamily="18" charset="0"/>
              </a:rPr>
              <a:t>Absolwent podejmuje decyzje zgodnie z  etyką biznesu i etyką służby cywilnej.</a:t>
            </a:r>
          </a:p>
          <a:p>
            <a:pPr marL="342900" lvl="0" indent="-396000">
              <a:lnSpc>
                <a:spcPct val="130000"/>
              </a:lnSpc>
              <a:spcAft>
                <a:spcPts val="1200"/>
              </a:spcAft>
              <a:buClr>
                <a:srgbClr val="A4002E"/>
              </a:buClr>
              <a:buSzPct val="80000"/>
              <a:buFont typeface="Wingdings" pitchFamily="2" charset="2"/>
              <a:buChar char="l"/>
              <a:defRPr/>
            </a:pPr>
            <a:endParaRPr lang="pl-PL" sz="2000" dirty="0" smtClean="0"/>
          </a:p>
        </p:txBody>
      </p:sp>
      <p:sp>
        <p:nvSpPr>
          <p:cNvPr id="5" name="Tytuł 7"/>
          <p:cNvSpPr txBox="1">
            <a:spLocks/>
          </p:cNvSpPr>
          <p:nvPr/>
        </p:nvSpPr>
        <p:spPr>
          <a:xfrm>
            <a:off x="134800" y="48876"/>
            <a:ext cx="8037600" cy="7431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000" b="1" i="0" u="none" strike="noStrike" kern="1200" cap="none" spc="12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NAZWA SPECJALNOŚCI</a:t>
            </a:r>
            <a:endParaRPr kumimoji="0" lang="pl-PL" sz="3000" b="1" i="0" u="none" strike="noStrike" kern="1200" cap="none" spc="12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ymbol zastępczy zawartości 2"/>
          <p:cNvSpPr>
            <a:spLocks noGrp="1"/>
          </p:cNvSpPr>
          <p:nvPr>
            <p:ph idx="4294967295"/>
          </p:nvPr>
        </p:nvSpPr>
        <p:spPr>
          <a:xfrm>
            <a:off x="539088" y="1268760"/>
            <a:ext cx="8363272" cy="576064"/>
          </a:xfrm>
        </p:spPr>
        <p:txBody>
          <a:bodyPr>
            <a:normAutofit/>
          </a:bodyPr>
          <a:lstStyle/>
          <a:p>
            <a:pPr indent="-396000">
              <a:spcBef>
                <a:spcPts val="0"/>
              </a:spcBef>
              <a:spcAft>
                <a:spcPts val="1800"/>
              </a:spcAft>
              <a:buClr>
                <a:srgbClr val="A4002E"/>
              </a:buClr>
              <a:buSzPct val="80000"/>
              <a:buNone/>
            </a:pPr>
            <a:r>
              <a:rPr lang="pl-PL" sz="2400" b="1" dirty="0" smtClean="0">
                <a:solidFill>
                  <a:srgbClr val="A4002E"/>
                </a:solidFill>
              </a:rPr>
              <a:t>Najważniejsze efekty kształcenia</a:t>
            </a: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746080" y="1988840"/>
            <a:ext cx="8002384" cy="40286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960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200"/>
              </a:spcAft>
              <a:buClr>
                <a:srgbClr val="A4002E"/>
              </a:buClr>
              <a:buSzPct val="80000"/>
              <a:tabLst/>
              <a:defRPr/>
            </a:pPr>
            <a:r>
              <a:rPr lang="pl-PL" sz="2000" b="1" dirty="0" smtClean="0"/>
              <a:t>KOMPETENCJE</a:t>
            </a:r>
          </a:p>
          <a:p>
            <a:pPr marL="342900" indent="-396000" algn="just">
              <a:lnSpc>
                <a:spcPct val="130000"/>
              </a:lnSpc>
              <a:spcAft>
                <a:spcPts val="1200"/>
              </a:spcAft>
              <a:buClr>
                <a:srgbClr val="A4002E"/>
              </a:buClr>
              <a:buSzPct val="80000"/>
              <a:buFont typeface="Wingdings" pitchFamily="2" charset="2"/>
              <a:buChar char="l"/>
              <a:defRPr/>
            </a:pPr>
            <a:r>
              <a:rPr lang="pl-PL" sz="2000" b="1" dirty="0" smtClean="0">
                <a:cs typeface="Times New Roman" pitchFamily="18" charset="0"/>
              </a:rPr>
              <a:t>Absolwent potrafi adaptować metody, techniki i narzędzia zarządzania stosowane w sektorze prywatnym do specyfiki zadań sektora publicznego</a:t>
            </a:r>
          </a:p>
          <a:p>
            <a:pPr marL="342900" indent="-396000" algn="just">
              <a:lnSpc>
                <a:spcPct val="130000"/>
              </a:lnSpc>
              <a:spcAft>
                <a:spcPts val="1200"/>
              </a:spcAft>
              <a:buClr>
                <a:srgbClr val="A4002E"/>
              </a:buClr>
              <a:buSzPct val="80000"/>
              <a:buFont typeface="Wingdings" pitchFamily="2" charset="2"/>
              <a:buChar char="l"/>
              <a:defRPr/>
            </a:pPr>
            <a:r>
              <a:rPr lang="pl-PL" sz="2000" b="1" dirty="0" smtClean="0">
                <a:cs typeface="Times New Roman" pitchFamily="18" charset="0"/>
              </a:rPr>
              <a:t>Absolwent  p</a:t>
            </a:r>
            <a:r>
              <a:rPr lang="pl-PL" sz="2000" b="1" dirty="0" smtClean="0"/>
              <a:t>osiada rozbudzone zainteresowania poznawcze i badawcze, co przygotowuje go do podjęcia studiów III stopnia (studiów doktoranckich).</a:t>
            </a:r>
            <a:endParaRPr lang="pl-PL" sz="2000" b="1" dirty="0" smtClean="0">
              <a:cs typeface="Times New Roman" pitchFamily="18" charset="0"/>
            </a:endParaRPr>
          </a:p>
          <a:p>
            <a:pPr marL="342900" lvl="0" indent="-396000">
              <a:lnSpc>
                <a:spcPct val="130000"/>
              </a:lnSpc>
              <a:spcAft>
                <a:spcPts val="1200"/>
              </a:spcAft>
              <a:buClr>
                <a:srgbClr val="A4002E"/>
              </a:buClr>
              <a:buSzPct val="80000"/>
              <a:buFont typeface="Wingdings" pitchFamily="2" charset="2"/>
              <a:buChar char="l"/>
              <a:defRPr/>
            </a:pPr>
            <a:endParaRPr lang="pl-PL" sz="2000" dirty="0" smtClean="0"/>
          </a:p>
          <a:p>
            <a:pPr marL="342900" marR="0" lvl="0" indent="-3960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200"/>
              </a:spcAft>
              <a:buClr>
                <a:srgbClr val="A4002E"/>
              </a:buClr>
              <a:buSzPct val="80000"/>
              <a:buFont typeface="Wingdings" pitchFamily="2" charset="2"/>
              <a:buChar char="l"/>
              <a:tabLst/>
              <a:defRPr/>
            </a:pPr>
            <a:endParaRPr kumimoji="0" lang="pl-PL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ytuł 7"/>
          <p:cNvSpPr txBox="1">
            <a:spLocks/>
          </p:cNvSpPr>
          <p:nvPr/>
        </p:nvSpPr>
        <p:spPr>
          <a:xfrm>
            <a:off x="134800" y="48876"/>
            <a:ext cx="8037600" cy="7431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000" b="1" i="0" u="none" strike="noStrike" kern="1200" cap="none" spc="12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NAZWA SPECJALNOŚCI</a:t>
            </a:r>
            <a:endParaRPr kumimoji="0" lang="pl-PL" sz="3000" b="1" i="0" u="none" strike="noStrike" kern="1200" cap="none" spc="12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ymbol zastępczy zawartości 2"/>
          <p:cNvSpPr>
            <a:spLocks noGrp="1"/>
          </p:cNvSpPr>
          <p:nvPr>
            <p:ph idx="4294967295"/>
          </p:nvPr>
        </p:nvSpPr>
        <p:spPr>
          <a:xfrm>
            <a:off x="539088" y="1268760"/>
            <a:ext cx="8363272" cy="576064"/>
          </a:xfrm>
        </p:spPr>
        <p:txBody>
          <a:bodyPr>
            <a:normAutofit/>
          </a:bodyPr>
          <a:lstStyle/>
          <a:p>
            <a:pPr indent="-396000">
              <a:spcBef>
                <a:spcPts val="0"/>
              </a:spcBef>
              <a:spcAft>
                <a:spcPts val="1800"/>
              </a:spcAft>
              <a:buClr>
                <a:srgbClr val="A4002E"/>
              </a:buClr>
              <a:buSzPct val="80000"/>
              <a:buNone/>
            </a:pPr>
            <a:r>
              <a:rPr lang="pl-PL" sz="2400" b="1" dirty="0" smtClean="0">
                <a:solidFill>
                  <a:srgbClr val="A4002E"/>
                </a:solidFill>
              </a:rPr>
              <a:t>Przedmioty specjalizacyjne</a:t>
            </a: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323528" y="1848592"/>
            <a:ext cx="8568952" cy="410068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pl-PL" sz="2400" b="1" dirty="0" smtClean="0"/>
              <a:t>Biznes plan jako narzędzie zarządzania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pl-PL" sz="2400" b="1" dirty="0" smtClean="0"/>
              <a:t>Zarządzanie publiczne – metody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pl-PL" sz="2400" b="1" dirty="0" smtClean="0"/>
              <a:t>Wycena i zarządzanie wartością przedsiębiorstwa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pl-PL" sz="2400" b="1" dirty="0" smtClean="0"/>
              <a:t> Zarządzanie jakością w sektorze publicznym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pl-PL" sz="2400" b="1" dirty="0" smtClean="0"/>
              <a:t>Społeczne zaangażowanie przedsiębiorstw – koncepcje, metody, narzędzia,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pl-PL" sz="2400" b="1" dirty="0" smtClean="0"/>
              <a:t>Zarządzanie projektami w sektorze publicznym</a:t>
            </a:r>
          </a:p>
          <a:p>
            <a:pPr>
              <a:lnSpc>
                <a:spcPct val="150000"/>
              </a:lnSpc>
            </a:pPr>
            <a:r>
              <a:rPr lang="pl-PL" sz="2000" dirty="0" smtClean="0"/>
              <a:t> </a:t>
            </a:r>
          </a:p>
          <a:p>
            <a:pPr marL="342900" indent="-396000">
              <a:spcAft>
                <a:spcPts val="600"/>
              </a:spcAft>
              <a:buClr>
                <a:srgbClr val="A4002E"/>
              </a:buClr>
              <a:buSzPct val="80000"/>
              <a:buFont typeface="Wingdings" pitchFamily="2" charset="2"/>
              <a:buChar char="l"/>
              <a:defRPr/>
            </a:pPr>
            <a:endParaRPr lang="pl-PL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96000">
              <a:spcAft>
                <a:spcPts val="600"/>
              </a:spcAft>
              <a:buClr>
                <a:srgbClr val="A4002E"/>
              </a:buClr>
              <a:buSzPct val="80000"/>
              <a:buFont typeface="Wingdings" pitchFamily="2" charset="2"/>
              <a:buChar char="l"/>
              <a:defRPr/>
            </a:pPr>
            <a:endParaRPr lang="pl-PL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96000">
              <a:spcAft>
                <a:spcPts val="600"/>
              </a:spcAft>
              <a:buClr>
                <a:srgbClr val="A4002E"/>
              </a:buClr>
              <a:buSzPct val="80000"/>
              <a:buFont typeface="Wingdings" pitchFamily="2" charset="2"/>
              <a:buChar char="l"/>
              <a:defRPr/>
            </a:pPr>
            <a:endParaRPr lang="pl-PL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96000">
              <a:spcAft>
                <a:spcPts val="600"/>
              </a:spcAft>
              <a:buClr>
                <a:srgbClr val="A4002E"/>
              </a:buClr>
              <a:buSzPct val="80000"/>
              <a:buFont typeface="Wingdings" pitchFamily="2" charset="2"/>
              <a:buChar char="l"/>
              <a:defRPr/>
            </a:pPr>
            <a:endParaRPr lang="pl-PL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96000">
              <a:spcAft>
                <a:spcPts val="600"/>
              </a:spcAft>
              <a:buClr>
                <a:srgbClr val="A4002E"/>
              </a:buClr>
              <a:buSzPct val="80000"/>
              <a:buFont typeface="Wingdings" pitchFamily="2" charset="2"/>
              <a:buChar char="l"/>
              <a:defRPr/>
            </a:pPr>
            <a:endParaRPr lang="pl-PL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96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A4002E"/>
              </a:buClr>
              <a:buSzPct val="80000"/>
              <a:buFont typeface="Wingdings" pitchFamily="2" charset="2"/>
              <a:buChar char="l"/>
              <a:tabLst/>
              <a:defRPr/>
            </a:pPr>
            <a:endParaRPr lang="pl-PL" sz="2000" dirty="0" smtClean="0"/>
          </a:p>
        </p:txBody>
      </p:sp>
      <p:sp>
        <p:nvSpPr>
          <p:cNvPr id="9" name="Tytuł 7"/>
          <p:cNvSpPr txBox="1">
            <a:spLocks/>
          </p:cNvSpPr>
          <p:nvPr/>
        </p:nvSpPr>
        <p:spPr>
          <a:xfrm>
            <a:off x="134800" y="48876"/>
            <a:ext cx="8037600" cy="7431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000" b="1" i="0" u="none" strike="noStrike" kern="1200" cap="none" spc="12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NAZWA SPECJALNOŚCI</a:t>
            </a:r>
            <a:endParaRPr kumimoji="0" lang="pl-PL" sz="3000" b="1" i="0" u="none" strike="noStrike" kern="1200" cap="none" spc="12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ymbol zastępczy zawartości 2"/>
          <p:cNvSpPr>
            <a:spLocks noGrp="1"/>
          </p:cNvSpPr>
          <p:nvPr>
            <p:ph idx="4294967295"/>
          </p:nvPr>
        </p:nvSpPr>
        <p:spPr>
          <a:xfrm>
            <a:off x="539088" y="1268760"/>
            <a:ext cx="8363272" cy="576064"/>
          </a:xfrm>
        </p:spPr>
        <p:txBody>
          <a:bodyPr>
            <a:normAutofit/>
          </a:bodyPr>
          <a:lstStyle/>
          <a:p>
            <a:pPr indent="-396000">
              <a:spcBef>
                <a:spcPts val="0"/>
              </a:spcBef>
              <a:spcAft>
                <a:spcPts val="1800"/>
              </a:spcAft>
              <a:buClr>
                <a:srgbClr val="A4002E"/>
              </a:buClr>
              <a:buSzPct val="80000"/>
              <a:buNone/>
            </a:pPr>
            <a:r>
              <a:rPr lang="pl-PL" sz="2400" b="1" dirty="0" smtClean="0">
                <a:solidFill>
                  <a:srgbClr val="A4002E"/>
                </a:solidFill>
              </a:rPr>
              <a:t>Praca po studiach</a:t>
            </a:r>
          </a:p>
        </p:txBody>
      </p:sp>
      <p:sp>
        <p:nvSpPr>
          <p:cNvPr id="9" name="Symbol zastępczy zawartości 2"/>
          <p:cNvSpPr txBox="1">
            <a:spLocks/>
          </p:cNvSpPr>
          <p:nvPr/>
        </p:nvSpPr>
        <p:spPr>
          <a:xfrm>
            <a:off x="746080" y="2204864"/>
            <a:ext cx="7714352" cy="3744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90500" indent="-190500" eaLnBrk="0" hangingPunct="0"/>
            <a:r>
              <a:rPr lang="pl-PL" sz="2400" b="1" u="sng" dirty="0" smtClean="0">
                <a:latin typeface="+mj-lt"/>
                <a:cs typeface="Times New Roman" pitchFamily="18" charset="0"/>
              </a:rPr>
              <a:t>Specjalność przygotowuje do pracy</a:t>
            </a:r>
            <a:r>
              <a:rPr lang="pl-PL" sz="2400" b="1" dirty="0" smtClean="0">
                <a:latin typeface="+mj-lt"/>
                <a:cs typeface="Times New Roman" pitchFamily="18" charset="0"/>
              </a:rPr>
              <a:t>:</a:t>
            </a:r>
          </a:p>
          <a:p>
            <a:pPr marL="190500" indent="-190500" algn="just" eaLnBrk="0" hangingPunct="0">
              <a:spcBef>
                <a:spcPct val="50000"/>
              </a:spcBef>
            </a:pPr>
            <a:r>
              <a:rPr lang="pl-PL" sz="2400" b="1" dirty="0" smtClean="0">
                <a:latin typeface="+mj-lt"/>
                <a:cs typeface="Times New Roman" pitchFamily="18" charset="0"/>
              </a:rPr>
              <a:t>	w zawodzie menedżera, doradcy i konsultanta wszystkich rodzajów organizacji, zarówno  o charakterze biznesowym, jak i należących do sektora publicznego (w takich sferach jak administracja rządowa i samorządowa, nauka, edukacja, kultura, ochrona zdrowia, bezpieczeństwo publiczne, itd.)</a:t>
            </a:r>
          </a:p>
          <a:p>
            <a:pPr marL="342900" marR="0" lvl="0" indent="-396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A4002E"/>
              </a:buClr>
              <a:buSzPct val="80000"/>
              <a:tabLst/>
              <a:defRPr/>
            </a:pPr>
            <a:endParaRPr lang="pl-PL" sz="2000" dirty="0" smtClean="0"/>
          </a:p>
        </p:txBody>
      </p:sp>
      <p:sp>
        <p:nvSpPr>
          <p:cNvPr id="10" name="Tytuł 7"/>
          <p:cNvSpPr txBox="1">
            <a:spLocks/>
          </p:cNvSpPr>
          <p:nvPr/>
        </p:nvSpPr>
        <p:spPr>
          <a:xfrm>
            <a:off x="134800" y="48876"/>
            <a:ext cx="8037600" cy="7431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000" b="1" i="0" u="none" strike="noStrike" kern="1200" cap="none" spc="12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NAZWA SPECJALNOŚCI</a:t>
            </a:r>
            <a:endParaRPr kumimoji="0" lang="pl-PL" sz="3000" b="1" i="0" u="none" strike="noStrike" kern="1200" cap="none" spc="12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ymbol zastępczy zawartości 2"/>
          <p:cNvSpPr>
            <a:spLocks noGrp="1"/>
          </p:cNvSpPr>
          <p:nvPr>
            <p:ph idx="4294967295"/>
          </p:nvPr>
        </p:nvSpPr>
        <p:spPr>
          <a:xfrm>
            <a:off x="539088" y="1268760"/>
            <a:ext cx="8363272" cy="576064"/>
          </a:xfrm>
        </p:spPr>
        <p:txBody>
          <a:bodyPr>
            <a:normAutofit/>
          </a:bodyPr>
          <a:lstStyle/>
          <a:p>
            <a:pPr indent="-396000">
              <a:spcBef>
                <a:spcPts val="0"/>
              </a:spcBef>
              <a:spcAft>
                <a:spcPts val="1800"/>
              </a:spcAft>
              <a:buClr>
                <a:srgbClr val="A4002E"/>
              </a:buClr>
              <a:buSzPct val="80000"/>
              <a:buNone/>
            </a:pPr>
            <a:r>
              <a:rPr lang="pl-PL" sz="2400" b="1" dirty="0" smtClean="0">
                <a:solidFill>
                  <a:srgbClr val="A4002E"/>
                </a:solidFill>
              </a:rPr>
              <a:t>Opiekun specjalności </a:t>
            </a: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746080" y="2208632"/>
            <a:ext cx="6058168" cy="3524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96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A4002E"/>
              </a:buClr>
              <a:buSzPct val="80000"/>
              <a:buFont typeface="Wingdings" pitchFamily="2" charset="2"/>
              <a:buChar char="l"/>
              <a:tabLst/>
              <a:defRPr/>
            </a:pPr>
            <a:r>
              <a:rPr lang="pl-PL" sz="2000" b="1" dirty="0" smtClean="0"/>
              <a:t>Dr  hab.  Dorota </a:t>
            </a:r>
            <a:r>
              <a:rPr lang="pl-PL" sz="2000" b="1" dirty="0" err="1" smtClean="0"/>
              <a:t>Teneta-Skwiercz</a:t>
            </a:r>
            <a:r>
              <a:rPr lang="pl-PL" sz="2000" b="1" dirty="0" smtClean="0"/>
              <a:t>, prof. </a:t>
            </a:r>
            <a:r>
              <a:rPr lang="pl-PL" sz="2000" b="1" smtClean="0"/>
              <a:t>UE</a:t>
            </a:r>
            <a:endParaRPr lang="pl-PL" sz="2000" b="1" noProof="0" dirty="0" smtClean="0"/>
          </a:p>
          <a:p>
            <a:pPr marL="342900" lvl="0" indent="-396000">
              <a:spcAft>
                <a:spcPts val="1200"/>
              </a:spcAft>
              <a:buClr>
                <a:srgbClr val="A4002E"/>
              </a:buClr>
              <a:buSzPct val="80000"/>
            </a:pPr>
            <a:r>
              <a:rPr lang="pl-PL" sz="2000" dirty="0" smtClean="0"/>
              <a:t>	 e-mail: </a:t>
            </a:r>
            <a:r>
              <a:rPr lang="pl-PL" sz="2000" dirty="0" err="1" smtClean="0"/>
              <a:t>dorota.teneta@ue.wroc.pl</a:t>
            </a:r>
            <a:endParaRPr lang="pl-PL" sz="2000" dirty="0" smtClean="0">
              <a:solidFill>
                <a:srgbClr val="A4002E"/>
              </a:solidFill>
            </a:endParaRPr>
          </a:p>
          <a:p>
            <a:pPr marL="342900" indent="-396000">
              <a:spcAft>
                <a:spcPts val="1200"/>
              </a:spcAft>
              <a:buClr>
                <a:srgbClr val="A4002E"/>
              </a:buClr>
              <a:buSzPct val="80000"/>
            </a:pPr>
            <a:r>
              <a:rPr lang="pl-PL" sz="1000" dirty="0" smtClean="0">
                <a:solidFill>
                  <a:srgbClr val="A4002E"/>
                </a:solidFill>
              </a:rPr>
              <a:t>  </a:t>
            </a:r>
            <a:endParaRPr lang="pl-PL" sz="1000" noProof="0" dirty="0" smtClean="0"/>
          </a:p>
          <a:p>
            <a:pPr marL="342900" marR="0" lvl="0" indent="-396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A4002E"/>
              </a:buClr>
              <a:buSzPct val="80000"/>
              <a:tabLst/>
              <a:defRPr/>
            </a:pPr>
            <a:r>
              <a:rPr lang="pl-PL" sz="1900" noProof="0" dirty="0" smtClean="0"/>
              <a:t>	Katedra Ekonomiki i Organizacji Przedsiębiorstwa</a:t>
            </a:r>
          </a:p>
          <a:p>
            <a:pPr marL="342900" marR="0" lvl="0" indent="-396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A4002E"/>
              </a:buClr>
              <a:buSzPct val="80000"/>
              <a:tabLst/>
              <a:defRPr/>
            </a:pPr>
            <a:r>
              <a:rPr lang="pl-PL" sz="1900" dirty="0" smtClean="0"/>
              <a:t>	ul. Komandorska 118/120, bud. D</a:t>
            </a:r>
          </a:p>
          <a:p>
            <a:pPr marL="342900" marR="0" lvl="0" indent="-396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A4002E"/>
              </a:buClr>
              <a:buSzPct val="80000"/>
              <a:tabLst/>
              <a:defRPr/>
            </a:pPr>
            <a:r>
              <a:rPr lang="pl-PL" sz="1900" dirty="0" smtClean="0"/>
              <a:t>	53-345 Wrocław</a:t>
            </a:r>
          </a:p>
          <a:p>
            <a:pPr marL="342900" marR="0" lvl="0" indent="-396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A4002E"/>
              </a:buClr>
              <a:buSzPct val="80000"/>
              <a:tabLst/>
              <a:defRPr/>
            </a:pPr>
            <a:r>
              <a:rPr lang="pl-PL" sz="1900" dirty="0" smtClean="0"/>
              <a:t>	tel.: 71 36 80 415 (sekretariat)</a:t>
            </a:r>
          </a:p>
          <a:p>
            <a:pPr marL="342900" marR="0" lvl="0" indent="-396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A4002E"/>
              </a:buClr>
              <a:buSzPct val="80000"/>
              <a:tabLst/>
              <a:defRPr/>
            </a:pPr>
            <a:r>
              <a:rPr lang="pl-PL" sz="1900" dirty="0" smtClean="0"/>
              <a:t>	</a:t>
            </a:r>
            <a:r>
              <a:rPr lang="pl-PL" sz="1900" dirty="0" err="1" smtClean="0"/>
              <a:t>fax</a:t>
            </a:r>
            <a:r>
              <a:rPr lang="pl-PL" sz="1900" dirty="0" smtClean="0"/>
              <a:t>: 71 36 80 415</a:t>
            </a:r>
          </a:p>
        </p:txBody>
      </p:sp>
      <p:sp>
        <p:nvSpPr>
          <p:cNvPr id="5" name="Tytuł 7"/>
          <p:cNvSpPr txBox="1">
            <a:spLocks/>
          </p:cNvSpPr>
          <p:nvPr/>
        </p:nvSpPr>
        <p:spPr>
          <a:xfrm>
            <a:off x="134800" y="48876"/>
            <a:ext cx="8037600" cy="7431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000" b="1" i="0" u="none" strike="noStrike" kern="1200" cap="none" spc="12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NAZWA SPECJALNOŚCI</a:t>
            </a:r>
            <a:endParaRPr kumimoji="0" lang="pl-PL" sz="3000" b="1" i="0" u="none" strike="noStrike" kern="1200" cap="none" spc="12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https://scontent-b-vie.xx.fbcdn.net/hphotos-ash3/1173687_455847414529991_1744867044_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4744" y="1916832"/>
            <a:ext cx="2438400" cy="1619251"/>
          </a:xfrm>
          <a:prstGeom prst="rect">
            <a:avLst/>
          </a:prstGeom>
          <a:noFill/>
        </p:spPr>
      </p:pic>
      <p:pic>
        <p:nvPicPr>
          <p:cNvPr id="3" name="Picture 8" descr="Centrum Kształcenia Ustawiczne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24744" y="3717032"/>
            <a:ext cx="1143000" cy="762000"/>
          </a:xfrm>
          <a:prstGeom prst="rect">
            <a:avLst/>
          </a:prstGeom>
          <a:noFill/>
        </p:spPr>
      </p:pic>
      <p:pic>
        <p:nvPicPr>
          <p:cNvPr id="4" name="Picture 10" descr="Sala dydaktyczn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20888" y="3717032"/>
            <a:ext cx="1143000" cy="762000"/>
          </a:xfrm>
          <a:prstGeom prst="rect">
            <a:avLst/>
          </a:prstGeom>
          <a:noFill/>
        </p:spPr>
      </p:pic>
      <p:pic>
        <p:nvPicPr>
          <p:cNvPr id="5" name="Picture 12" descr="Sala konferencyjn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24744" y="4653136"/>
            <a:ext cx="1143000" cy="762000"/>
          </a:xfrm>
          <a:prstGeom prst="rect">
            <a:avLst/>
          </a:prstGeom>
          <a:noFill/>
        </p:spPr>
      </p:pic>
      <p:pic>
        <p:nvPicPr>
          <p:cNvPr id="6" name="Picture 14" descr="Sala audytoryjna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420888" y="4653136"/>
            <a:ext cx="1143000" cy="762000"/>
          </a:xfrm>
          <a:prstGeom prst="rect">
            <a:avLst/>
          </a:prstGeom>
          <a:noFill/>
        </p:spPr>
      </p:pic>
      <p:sp>
        <p:nvSpPr>
          <p:cNvPr id="7" name="Symbol zastępczy zawartości 2"/>
          <p:cNvSpPr txBox="1">
            <a:spLocks/>
          </p:cNvSpPr>
          <p:nvPr/>
        </p:nvSpPr>
        <p:spPr>
          <a:xfrm>
            <a:off x="4499992" y="1844824"/>
            <a:ext cx="3672408" cy="37481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96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l-PL" sz="3600" b="1" i="0" u="none" strike="noStrike" kern="1200" cap="none" spc="140" normalizeH="0" noProof="0" dirty="0" smtClean="0">
                <a:ln>
                  <a:noFill/>
                </a:ln>
                <a:solidFill>
                  <a:srgbClr val="A4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Zapraszamy</a:t>
            </a:r>
          </a:p>
          <a:p>
            <a:pPr>
              <a:spcAft>
                <a:spcPts val="600"/>
              </a:spcAft>
            </a:pPr>
            <a:r>
              <a:rPr lang="pl-PL" sz="2500" b="1" dirty="0" smtClean="0"/>
              <a:t>Uniwersytet Ekonomiczny we Wrocławiu</a:t>
            </a: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1000" dirty="0" smtClean="0"/>
              <a:t/>
            </a:r>
            <a:br>
              <a:rPr lang="pl-PL" sz="1000" dirty="0" smtClean="0"/>
            </a:br>
            <a:r>
              <a:rPr lang="pl-PL" dirty="0" smtClean="0"/>
              <a:t>ul. Komandorska 118/120</a:t>
            </a:r>
            <a:br>
              <a:rPr lang="pl-PL" dirty="0" smtClean="0"/>
            </a:br>
            <a:r>
              <a:rPr lang="pl-PL" dirty="0" smtClean="0"/>
              <a:t>53-345 Wrocław</a:t>
            </a:r>
          </a:p>
          <a:p>
            <a:r>
              <a:rPr lang="pl-PL" dirty="0" smtClean="0"/>
              <a:t>tel.: 71 368 01 00</a:t>
            </a:r>
            <a:br>
              <a:rPr lang="pl-PL" dirty="0" smtClean="0"/>
            </a:br>
            <a:r>
              <a:rPr lang="pl-PL" dirty="0" err="1" smtClean="0"/>
              <a:t>fax</a:t>
            </a:r>
            <a:r>
              <a:rPr lang="pl-PL" dirty="0" smtClean="0"/>
              <a:t>: 71 367 27 78</a:t>
            </a:r>
            <a:br>
              <a:rPr lang="pl-PL" dirty="0" smtClean="0"/>
            </a:br>
            <a:r>
              <a:rPr lang="pl-PL" dirty="0" smtClean="0"/>
              <a:t>e-mail: </a:t>
            </a:r>
            <a:r>
              <a:rPr lang="pl-PL" dirty="0" smtClean="0">
                <a:solidFill>
                  <a:srgbClr val="A4002E"/>
                </a:solidFill>
              </a:rPr>
              <a:t>kontakt@ue.wroc.pl  </a:t>
            </a:r>
          </a:p>
          <a:p>
            <a:r>
              <a:rPr lang="pl-PL" dirty="0" smtClean="0">
                <a:solidFill>
                  <a:srgbClr val="C00000"/>
                </a:solidFill>
                <a:hlinkClick r:id="rId7"/>
              </a:rPr>
              <a:t>www.ue.wroc.pl/wydzial_ne</a:t>
            </a:r>
            <a:r>
              <a:rPr lang="pl-PL" dirty="0" smtClean="0">
                <a:solidFill>
                  <a:srgbClr val="C00000"/>
                </a:solidFill>
              </a:rPr>
              <a:t>  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1022220" y="5877272"/>
            <a:ext cx="64708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 smtClean="0">
                <a:solidFill>
                  <a:srgbClr val="A4002E"/>
                </a:solidFill>
              </a:rPr>
              <a:t>Studia na WNE to szansa na lepszą pracę i wyższe zarobki!</a:t>
            </a:r>
            <a:endParaRPr lang="pl-PL" sz="2000" b="1" dirty="0">
              <a:solidFill>
                <a:srgbClr val="A4002E"/>
              </a:solidFill>
            </a:endParaRPr>
          </a:p>
        </p:txBody>
      </p:sp>
      <p:sp>
        <p:nvSpPr>
          <p:cNvPr id="9" name="Tytuł 7"/>
          <p:cNvSpPr txBox="1">
            <a:spLocks/>
          </p:cNvSpPr>
          <p:nvPr/>
        </p:nvSpPr>
        <p:spPr>
          <a:xfrm>
            <a:off x="1160" y="48876"/>
            <a:ext cx="7941568" cy="7431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400" b="1" i="0" u="none" strike="noStrike" kern="1200" cap="none" spc="12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WYDZIAŁ  NAUK  EKONOMICZNYCH</a:t>
            </a:r>
            <a:endParaRPr kumimoji="0" lang="pl-PL" sz="3400" b="1" i="0" u="none" strike="noStrike" kern="1200" cap="none" spc="12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96336" y="5301208"/>
            <a:ext cx="1274528" cy="1301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1287</TotalTime>
  <Words>324</Words>
  <Application>Microsoft Office PowerPoint</Application>
  <PresentationFormat>Pokaz na ekranie (4:3)</PresentationFormat>
  <Paragraphs>58</Paragraphs>
  <Slides>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5" baseType="lpstr">
      <vt:lpstr>Arial</vt:lpstr>
      <vt:lpstr>Calibri</vt:lpstr>
      <vt:lpstr>Helvetica</vt:lpstr>
      <vt:lpstr>Times New Roman</vt:lpstr>
      <vt:lpstr>Wingdings</vt:lpstr>
      <vt:lpstr>Motyw pakietu Office</vt:lpstr>
      <vt:lpstr>Prezentacja programu PowerPoint</vt:lpstr>
      <vt:lpstr>NAZWA SPECJALNOŚCI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Sylwia</dc:creator>
  <cp:lastModifiedBy>Sala 1A</cp:lastModifiedBy>
  <cp:revision>368</cp:revision>
  <dcterms:created xsi:type="dcterms:W3CDTF">2013-10-17T17:02:12Z</dcterms:created>
  <dcterms:modified xsi:type="dcterms:W3CDTF">2018-04-13T10:46:10Z</dcterms:modified>
</cp:coreProperties>
</file>