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9" r:id="rId5"/>
    <p:sldId id="280" r:id="rId6"/>
    <p:sldId id="276" r:id="rId7"/>
    <p:sldId id="277" r:id="rId8"/>
    <p:sldId id="278" r:id="rId9"/>
    <p:sldId id="27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2E"/>
    <a:srgbClr val="33CC33"/>
    <a:srgbClr val="DDDDDD"/>
    <a:srgbClr val="5C607A"/>
    <a:srgbClr val="008B2B"/>
    <a:srgbClr val="0C4686"/>
    <a:srgbClr val="EDBE12"/>
    <a:srgbClr val="3366CC"/>
    <a:srgbClr val="3366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6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8" descr="logo poziom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44" y="265730"/>
            <a:ext cx="570310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 userDrawn="1"/>
        </p:nvSpPr>
        <p:spPr>
          <a:xfrm>
            <a:off x="0" y="188576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4955025" y="1440072"/>
            <a:ext cx="41845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200" b="1" dirty="0" smtClean="0">
                <a:solidFill>
                  <a:srgbClr val="A4002E"/>
                </a:solidFill>
              </a:rPr>
              <a:t>WYDZIAŁ NAUK EKONOMICZNYCH</a:t>
            </a:r>
            <a:endParaRPr lang="pl-PL" sz="2200" b="1" dirty="0">
              <a:solidFill>
                <a:srgbClr val="A4002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0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36" y="102984"/>
            <a:ext cx="42375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 userDrawn="1"/>
        </p:nvSpPr>
        <p:spPr>
          <a:xfrm>
            <a:off x="5664474" y="6481705"/>
            <a:ext cx="345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b="1" dirty="0" smtClean="0">
                <a:solidFill>
                  <a:srgbClr val="A4002E"/>
                </a:solidFill>
              </a:rPr>
              <a:t>WYDZIAŁ NAUK EKONOMICZNYCH</a:t>
            </a:r>
            <a:endParaRPr lang="pl-PL" b="1" dirty="0">
              <a:solidFill>
                <a:srgbClr val="A4002E"/>
              </a:solidFill>
            </a:endParaRPr>
          </a:p>
        </p:txBody>
      </p:sp>
      <p:sp>
        <p:nvSpPr>
          <p:cNvPr id="11" name="Prostokąt 10"/>
          <p:cNvSpPr/>
          <p:nvPr userDrawn="1"/>
        </p:nvSpPr>
        <p:spPr>
          <a:xfrm>
            <a:off x="0" y="6389836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2" name="Prostokąt 11"/>
          <p:cNvSpPr/>
          <p:nvPr userDrawn="1"/>
        </p:nvSpPr>
        <p:spPr>
          <a:xfrm>
            <a:off x="32254" y="6480632"/>
            <a:ext cx="4004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rgbClr val="A4002E"/>
                </a:solidFill>
              </a:rPr>
              <a:t>Studia </a:t>
            </a:r>
            <a:r>
              <a:rPr lang="pl-PL" sz="1600" b="1" dirty="0" smtClean="0">
                <a:solidFill>
                  <a:srgbClr val="A4002E"/>
                </a:solidFill>
              </a:rPr>
              <a:t>stacjonarne i niestacjonarne </a:t>
            </a:r>
            <a:r>
              <a:rPr lang="pl-PL" sz="1600" b="1" dirty="0" smtClean="0">
                <a:solidFill>
                  <a:srgbClr val="A4002E"/>
                </a:solidFill>
              </a:rPr>
              <a:t>II stopnia</a:t>
            </a:r>
            <a:endParaRPr lang="pl-PL" sz="1600" b="1" dirty="0">
              <a:solidFill>
                <a:srgbClr val="A4002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0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36" y="102984"/>
            <a:ext cx="42375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9CAE-6BF0-491B-A55F-F17C054FD4A8}" type="datetimeFigureOut">
              <a:rPr lang="pl-PL" smtClean="0"/>
              <a:pPr/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51B1-EA11-48FC-80ED-59019F8D43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eg"/><Relationship Id="rId7" Type="http://schemas.openxmlformats.org/officeDocument/2006/relationships/hyperlink" Target="http://www.ue.wroc.pl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55576" y="3140968"/>
            <a:ext cx="777686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 algn="ctr">
              <a:defRPr/>
            </a:pP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lvetica" pitchFamily="34" charset="0"/>
              </a:rPr>
              <a:t>Specjalność: </a:t>
            </a:r>
          </a:p>
          <a:p>
            <a:pPr marL="363538" indent="-363538" algn="ctr">
              <a:defRPr/>
            </a:pPr>
            <a:r>
              <a:rPr lang="pl-PL" sz="3000" b="1" dirty="0" smtClean="0">
                <a:solidFill>
                  <a:schemeClr val="bg1"/>
                </a:solidFill>
                <a:cs typeface="Times New Roman" pitchFamily="18" charset="0"/>
              </a:rPr>
              <a:t>Zarządzanie  w biznesie  i sektorze  publicznym</a:t>
            </a:r>
            <a:r>
              <a:rPr lang="pl-PL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 </a:t>
            </a:r>
          </a:p>
          <a:p>
            <a:pPr algn="ctr">
              <a:lnSpc>
                <a:spcPct val="140000"/>
              </a:lnSpc>
            </a:pPr>
            <a:endParaRPr lang="pl-PL" sz="3000" b="1" spc="120" dirty="0" smtClean="0">
              <a:solidFill>
                <a:srgbClr val="EDBE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idx="4294967295"/>
          </p:nvPr>
        </p:nvSpPr>
        <p:spPr>
          <a:xfrm>
            <a:off x="134800" y="48876"/>
            <a:ext cx="8037600" cy="743124"/>
          </a:xfrm>
        </p:spPr>
        <p:txBody>
          <a:bodyPr>
            <a:normAutofit/>
          </a:bodyPr>
          <a:lstStyle/>
          <a:p>
            <a:pPr algn="l"/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NAZWA SPECJALNOŚCI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Profil Absolwenta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080" y="1844824"/>
            <a:ext cx="81464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9600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tej specjalności posiada kompetencje umożliwiające podejmowanie racjonalnych decyzji, w różnych sferach funkcjonowania organizacji biznesowych (produkcyjnych, handlowych, usługowych) i podmiotów sektora publicznego. </a:t>
            </a:r>
          </a:p>
          <a:p>
            <a:pPr marL="342900" indent="-39600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Cechuje go umiejętność kierowania podmiotami i zespołami ludzkimi, planowania i organizowania pracy zespołowej, stosowania odpowiednich sposobów motywowania. </a:t>
            </a:r>
          </a:p>
          <a:p>
            <a:pPr marL="342900" indent="-39600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Jest przygotowany do zarządzania w warunkach ryzyka i niepewności, w warunkach umiędzynarodowienia działalności oraz w warunkach różnic kulturowych. </a:t>
            </a:r>
          </a:p>
          <a:p>
            <a:pPr marL="342900" indent="-39600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Posiada też rozbudzone zainteresowania poznawcze i badawcze, co przygotowuje go do podjęcia studiów III stopnia (studiów doktoranckich).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080" y="1978960"/>
            <a:ext cx="7786360" cy="381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200" b="1" dirty="0" smtClean="0"/>
              <a:t>WIEDZA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b="1" dirty="0" smtClean="0">
                <a:cs typeface="Times New Roman" pitchFamily="18" charset="0"/>
              </a:rPr>
              <a:t>Absolwent posiada wiedzę na temat </a:t>
            </a:r>
            <a:r>
              <a:rPr lang="pl-PL" sz="2200" b="1" dirty="0" smtClean="0"/>
              <a:t>współczesnych koncepcji i metod organizacji i zarządzania. 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b="1" dirty="0" smtClean="0"/>
              <a:t>Absolwent posiada wiedzę dotyczącą zarządzania zmianami (w tym innowacjami organizacyjnymi), zarządzania zasobami ludzkimi i negocjacji. 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b="1" dirty="0" smtClean="0"/>
              <a:t>Absolwent posiada wiedzę na temat podejścia procesowego i metod ciągłego doskonalenie procesów.</a:t>
            </a:r>
            <a:endParaRPr lang="pl-PL" sz="2200" b="1" dirty="0" smtClean="0">
              <a:cs typeface="Times New Roman" pitchFamily="18" charset="0"/>
            </a:endParaRP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cs typeface="Times New Roman" pitchFamily="18" charset="0"/>
            </a:endParaRPr>
          </a:p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endParaRPr kumimoji="0" lang="pl-PL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90872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51520" y="1484784"/>
            <a:ext cx="8712968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000" b="1" dirty="0" smtClean="0"/>
              <a:t>UMIEJĘTNOŚCI</a:t>
            </a:r>
          </a:p>
          <a:p>
            <a:pPr marL="342900" lvl="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dysponuje umiejętnościami w zakresie zarządzania  przedsiębiorstwem oraz jednostkami sektora publicznego, w szczególności formułuje strategie rozwojowe dla tych organizacji, efektywnie zarządza  ich finansami, podejmuje współpracę międzysektorową, pozyskuje fundusze umożliwiające rozwój lokalny i regionalny; 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 posiada </a:t>
            </a:r>
            <a:r>
              <a:rPr lang="pl-PL" sz="2000" b="1" dirty="0" smtClean="0"/>
              <a:t>umiejętności kierowania zespołami ludzkimi, planowania i organizowania pracy zespołowej, stosowania odpowiednich sposobów motywowania; </a:t>
            </a:r>
          </a:p>
          <a:p>
            <a:pPr marL="342900" lvl="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podejmuje decyzje zgodnie z  etyką biznesu i etyką służby cywilnej.</a:t>
            </a: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dirty="0" smtClean="0"/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080" y="1988840"/>
            <a:ext cx="8002384" cy="402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000" b="1" dirty="0" smtClean="0"/>
              <a:t>KOMPETENCJE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potrafi adaptować metody, techniki i narzędzia zarządzania stosowane w sektorze prywatnym do specyfiki zadań sektora publicznego</a:t>
            </a:r>
          </a:p>
          <a:p>
            <a:pPr marL="342900" indent="-396000" algn="just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cs typeface="Times New Roman" pitchFamily="18" charset="0"/>
              </a:rPr>
              <a:t>Absolwent  p</a:t>
            </a:r>
            <a:r>
              <a:rPr lang="pl-PL" sz="2000" b="1" dirty="0" smtClean="0"/>
              <a:t>osiada rozbudzone zainteresowania poznawcze i badawcze, co przygotowuje go do podjęcia studiów III stopnia (studiów doktoranckich).</a:t>
            </a:r>
            <a:endParaRPr lang="pl-PL" sz="2000" b="1" dirty="0" smtClean="0">
              <a:cs typeface="Times New Roman" pitchFamily="18" charset="0"/>
            </a:endParaRP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dirty="0" smtClean="0"/>
          </a:p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Przedmioty specjalizacyjne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3528" y="1848592"/>
            <a:ext cx="8568952" cy="410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Biznes plan jako narzędzie zarządzania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Zarządzanie publiczne – metody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Wycena i zarządzanie wartością przedsiębiorstwa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 Zarządzanie jakością w sektorze publicznym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Społeczne zaangażowanie przedsiębiorstw – koncepcje, metody, narzędzia,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Zarządzanie projektami w sektorze publicznym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 </a:t>
            </a:r>
          </a:p>
          <a:p>
            <a:pPr marL="342900" indent="-396000"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96000"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96000"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96000"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96000"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endParaRPr lang="pl-PL" sz="2000" dirty="0" smtClean="0"/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Praca po studiach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746080" y="2204864"/>
            <a:ext cx="7714352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90500" indent="-190500" eaLnBrk="0" hangingPunct="0"/>
            <a:r>
              <a:rPr lang="pl-PL" sz="2400" b="1" u="sng" dirty="0" smtClean="0">
                <a:latin typeface="+mj-lt"/>
                <a:cs typeface="Times New Roman" pitchFamily="18" charset="0"/>
              </a:rPr>
              <a:t>Specjalność przygotowuje do pracy</a:t>
            </a:r>
            <a:r>
              <a:rPr lang="pl-PL" sz="2400" b="1" dirty="0" smtClean="0">
                <a:latin typeface="+mj-lt"/>
                <a:cs typeface="Times New Roman" pitchFamily="18" charset="0"/>
              </a:rPr>
              <a:t>:</a:t>
            </a:r>
          </a:p>
          <a:p>
            <a:pPr marL="190500" indent="-190500" algn="just" eaLnBrk="0" hangingPunct="0">
              <a:spcBef>
                <a:spcPct val="50000"/>
              </a:spcBef>
            </a:pPr>
            <a:r>
              <a:rPr lang="pl-PL" sz="2400" b="1" dirty="0" smtClean="0">
                <a:latin typeface="+mj-lt"/>
                <a:cs typeface="Times New Roman" pitchFamily="18" charset="0"/>
              </a:rPr>
              <a:t>	w zawodzie menedżera, doradcy i konsultanta wszystkich rodzajów organizacji, zarówno  o charakterze biznesowym, jak i należących do sektora publicznego (w takich sferach jak administracja rządowa i samorządowa, nauka, edukacja, kultura, ochrona zdrowia, bezpieczeństwo publiczne, itd.)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endParaRPr lang="pl-PL" sz="2000" dirty="0" smtClean="0"/>
          </a:p>
        </p:txBody>
      </p:sp>
      <p:sp>
        <p:nvSpPr>
          <p:cNvPr id="10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088" y="1268760"/>
            <a:ext cx="8363272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Opiekun specjalności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080" y="2208632"/>
            <a:ext cx="6058168" cy="35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000" b="1" dirty="0" smtClean="0"/>
              <a:t>Dr  hab.  Dorota </a:t>
            </a:r>
            <a:r>
              <a:rPr lang="pl-PL" sz="2000" b="1" dirty="0" err="1" smtClean="0"/>
              <a:t>Teneta-Skwiercz</a:t>
            </a:r>
            <a:r>
              <a:rPr lang="pl-PL" sz="2000" b="1" dirty="0" smtClean="0"/>
              <a:t>, prof. </a:t>
            </a:r>
            <a:r>
              <a:rPr lang="pl-PL" sz="2000" b="1" smtClean="0"/>
              <a:t>UE</a:t>
            </a:r>
            <a:endParaRPr lang="pl-PL" sz="2000" b="1" noProof="0" dirty="0" smtClean="0"/>
          </a:p>
          <a:p>
            <a:pPr marL="342900" lvl="0" indent="-396000"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sz="2000" dirty="0" smtClean="0"/>
              <a:t>	 e-mail: </a:t>
            </a:r>
            <a:r>
              <a:rPr lang="pl-PL" sz="2000" dirty="0" err="1" smtClean="0"/>
              <a:t>dorota.teneta@ue.wroc.pl</a:t>
            </a:r>
            <a:endParaRPr lang="pl-PL" sz="2000" dirty="0" smtClean="0">
              <a:solidFill>
                <a:srgbClr val="A4002E"/>
              </a:solidFill>
            </a:endParaRPr>
          </a:p>
          <a:p>
            <a:pPr marL="342900" indent="-396000"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sz="1000" dirty="0" smtClean="0">
                <a:solidFill>
                  <a:srgbClr val="A4002E"/>
                </a:solidFill>
              </a:rPr>
              <a:t>  </a:t>
            </a:r>
            <a:endParaRPr lang="pl-PL" sz="1000" noProof="0" dirty="0" smtClean="0"/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1900" noProof="0" dirty="0" smtClean="0"/>
              <a:t>	Katedra Ekonomiki i Organizacji Przedsiębiorstwa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1900" dirty="0" smtClean="0"/>
              <a:t>	ul. Komandorska 118/120, bud. D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1900" dirty="0" smtClean="0"/>
              <a:t>	53-345 Wrocław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1900" dirty="0" smtClean="0"/>
              <a:t>	tel.: 71 36 80 415 (sekretariat)</a:t>
            </a:r>
          </a:p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1900" dirty="0" smtClean="0"/>
              <a:t>	</a:t>
            </a:r>
            <a:r>
              <a:rPr lang="pl-PL" sz="1900" dirty="0" err="1" smtClean="0"/>
              <a:t>fax</a:t>
            </a:r>
            <a:r>
              <a:rPr lang="pl-PL" sz="1900" dirty="0" smtClean="0"/>
              <a:t>: 71 36 80 415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NAZWA SPECJALNOŚCI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scontent-b-vie.xx.fbcdn.net/hphotos-ash3/1173687_455847414529991_17448670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1916832"/>
            <a:ext cx="2438400" cy="1619251"/>
          </a:xfrm>
          <a:prstGeom prst="rect">
            <a:avLst/>
          </a:prstGeom>
          <a:noFill/>
        </p:spPr>
      </p:pic>
      <p:pic>
        <p:nvPicPr>
          <p:cNvPr id="3" name="Picture 8" descr="Centrum Kształcenia Ustawiczne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4744" y="3717032"/>
            <a:ext cx="1143000" cy="762000"/>
          </a:xfrm>
          <a:prstGeom prst="rect">
            <a:avLst/>
          </a:prstGeom>
          <a:noFill/>
        </p:spPr>
      </p:pic>
      <p:pic>
        <p:nvPicPr>
          <p:cNvPr id="4" name="Picture 10" descr="Sala dydakty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0888" y="3717032"/>
            <a:ext cx="1143000" cy="762000"/>
          </a:xfrm>
          <a:prstGeom prst="rect">
            <a:avLst/>
          </a:prstGeom>
          <a:noFill/>
        </p:spPr>
      </p:pic>
      <p:pic>
        <p:nvPicPr>
          <p:cNvPr id="5" name="Picture 12" descr="Sala konferencyj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4744" y="4653136"/>
            <a:ext cx="1143000" cy="762000"/>
          </a:xfrm>
          <a:prstGeom prst="rect">
            <a:avLst/>
          </a:prstGeom>
          <a:noFill/>
        </p:spPr>
      </p:pic>
      <p:pic>
        <p:nvPicPr>
          <p:cNvPr id="6" name="Picture 14" descr="Sala audytoryj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0888" y="4653136"/>
            <a:ext cx="1143000" cy="762000"/>
          </a:xfrm>
          <a:prstGeom prst="rect">
            <a:avLst/>
          </a:prstGeom>
          <a:noFill/>
        </p:spPr>
      </p:pic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499992" y="1844824"/>
            <a:ext cx="3672408" cy="3748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600" b="1" i="0" u="none" strike="noStrike" kern="1200" cap="none" spc="140" normalizeH="0" noProof="0" dirty="0" smtClean="0">
                <a:ln>
                  <a:noFill/>
                </a:ln>
                <a:solidFill>
                  <a:srgbClr val="A4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Zapraszamy</a:t>
            </a:r>
          </a:p>
          <a:p>
            <a:pPr>
              <a:spcAft>
                <a:spcPts val="600"/>
              </a:spcAft>
            </a:pPr>
            <a:r>
              <a:rPr lang="pl-PL" sz="2500" b="1" dirty="0" smtClean="0"/>
              <a:t>Uniwersytet Ekonomiczny we Wrocławiu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dirty="0" smtClean="0"/>
              <a:t>ul. Komandorska 118/120</a:t>
            </a:r>
            <a:br>
              <a:rPr lang="pl-PL" dirty="0" smtClean="0"/>
            </a:br>
            <a:r>
              <a:rPr lang="pl-PL" dirty="0" smtClean="0"/>
              <a:t>53-345 Wrocław</a:t>
            </a:r>
          </a:p>
          <a:p>
            <a:r>
              <a:rPr lang="pl-PL" dirty="0" smtClean="0"/>
              <a:t>tel.: 71 368 01 00</a:t>
            </a:r>
            <a:br>
              <a:rPr lang="pl-PL" dirty="0" smtClean="0"/>
            </a:br>
            <a:r>
              <a:rPr lang="pl-PL" dirty="0" err="1" smtClean="0"/>
              <a:t>fax</a:t>
            </a:r>
            <a:r>
              <a:rPr lang="pl-PL" dirty="0" smtClean="0"/>
              <a:t>: 71 367 27 78</a:t>
            </a:r>
            <a:br>
              <a:rPr lang="pl-PL" dirty="0" smtClean="0"/>
            </a:br>
            <a:r>
              <a:rPr lang="pl-PL" dirty="0" smtClean="0"/>
              <a:t>e-mail: </a:t>
            </a:r>
            <a:r>
              <a:rPr lang="pl-PL" dirty="0" smtClean="0">
                <a:solidFill>
                  <a:srgbClr val="A4002E"/>
                </a:solidFill>
              </a:rPr>
              <a:t>kontakt@ue.wroc.pl  </a:t>
            </a:r>
          </a:p>
          <a:p>
            <a:r>
              <a:rPr lang="pl-PL" dirty="0" smtClean="0">
                <a:solidFill>
                  <a:srgbClr val="C00000"/>
                </a:solidFill>
                <a:hlinkClick r:id="rId7"/>
              </a:rPr>
              <a:t>www.ue.wroc.pl/wydzial_ne</a:t>
            </a:r>
            <a:r>
              <a:rPr lang="pl-PL" dirty="0" smtClean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22220" y="5877272"/>
            <a:ext cx="6470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A4002E"/>
                </a:solidFill>
              </a:rPr>
              <a:t>Studia na WNE to szansa na lepszą pracę i wyższe zarobki!</a:t>
            </a:r>
            <a:endParaRPr lang="pl-PL" sz="2000" b="1" dirty="0">
              <a:solidFill>
                <a:srgbClr val="A4002E"/>
              </a:solidFill>
            </a:endParaRPr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160" y="48876"/>
            <a:ext cx="7941568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4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WYDZIAŁ  NAUK  EKONOMICZNYCH</a:t>
            </a:r>
            <a:endParaRPr kumimoji="0" lang="pl-PL" sz="34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5301208"/>
            <a:ext cx="1274528" cy="130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324</Words>
  <Application>Microsoft Office PowerPoint</Application>
  <PresentationFormat>Pokaz na ekranie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Wingdings</vt:lpstr>
      <vt:lpstr>Motyw pakietu Office</vt:lpstr>
      <vt:lpstr>Prezentacja programu PowerPoint</vt:lpstr>
      <vt:lpstr>NAZWA SPECJALNOŚCI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Sala 1A</cp:lastModifiedBy>
  <cp:revision>368</cp:revision>
  <dcterms:created xsi:type="dcterms:W3CDTF">2013-10-17T17:02:12Z</dcterms:created>
  <dcterms:modified xsi:type="dcterms:W3CDTF">2018-04-13T10:46:10Z</dcterms:modified>
</cp:coreProperties>
</file>