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9" r:id="rId3"/>
    <p:sldId id="279" r:id="rId4"/>
    <p:sldId id="280" r:id="rId5"/>
    <p:sldId id="281" r:id="rId6"/>
    <p:sldId id="284" r:id="rId7"/>
    <p:sldId id="285" r:id="rId8"/>
    <p:sldId id="286" r:id="rId9"/>
    <p:sldId id="283" r:id="rId10"/>
    <p:sldId id="287" r:id="rId11"/>
  </p:sldIdLst>
  <p:sldSz cx="9144000" cy="6858000" type="screen4x3"/>
  <p:notesSz cx="7099300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2D765A3-79F5-4134-ACF7-715292B8E1D4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2993127-857D-4C87-9D42-FB40853E123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D64F-58A0-405F-A0DE-6DDB204523D0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77F-16CB-4C36-B4FE-9029EEFA297A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10B22-E70A-4032-ACF6-7C62CE9CF977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C177-AC28-446D-B1E9-1A4EDBAD8692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>
          <a:xfrm>
            <a:off x="1357290" y="457200"/>
            <a:ext cx="7634310" cy="838200"/>
          </a:xfrm>
        </p:spPr>
        <p:txBody>
          <a:bodyPr/>
          <a:lstStyle/>
          <a:p>
            <a:r>
              <a:rPr kumimoji="0" lang="pl-PL" dirty="0" smtClean="0"/>
              <a:t>Kliknij, aby edytować styl</a:t>
            </a:r>
            <a:endParaRPr kumimoji="0" lang="en-US" dirty="0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dirty="0" smtClean="0"/>
              <a:t>Kliknij, aby edytować style wzorca tekstu</a:t>
            </a:r>
          </a:p>
          <a:p>
            <a:pPr lvl="1" eaLnBrk="1" latinLnBrk="0" hangingPunct="1"/>
            <a:r>
              <a:rPr lang="pl-PL" dirty="0" smtClean="0"/>
              <a:t>Drugi poziom</a:t>
            </a:r>
          </a:p>
          <a:p>
            <a:pPr lvl="2" eaLnBrk="1" latinLnBrk="0" hangingPunct="1"/>
            <a:r>
              <a:rPr lang="pl-PL" dirty="0" smtClean="0"/>
              <a:t>Trzeci poziom</a:t>
            </a:r>
          </a:p>
          <a:p>
            <a:pPr lvl="3" eaLnBrk="1" latinLnBrk="0" hangingPunct="1"/>
            <a:r>
              <a:rPr lang="pl-PL" dirty="0" smtClean="0"/>
              <a:t>Czwarty poziom</a:t>
            </a:r>
          </a:p>
          <a:p>
            <a:pPr lvl="4" eaLnBrk="1" latinLnBrk="0" hangingPunct="1"/>
            <a:r>
              <a:rPr lang="pl-PL" dirty="0" smtClean="0"/>
              <a:t>Piąty poziom</a:t>
            </a:r>
            <a:endParaRPr kumimoji="0" lang="en-US" dirty="0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93A-7CA8-413B-B729-C5085D71F523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 descr="pion-pol-kolor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714380" cy="106140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5AF-0F34-433D-BF07-FDBF8BD60553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306D-ACA2-4219-9C25-2406FB52377B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8529-7527-4ECB-A69B-0910CBB13104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E043E-AFDE-4BFB-AFC8-9502AC3E5319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4353-2E85-4CB6-846F-249659036A98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67B1-85F3-4E5E-99A2-21D0DEB6958F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6402-6763-4ED7-89FF-54AD29CC919A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8BE75AF-0F34-433D-BF07-FDBF8BD60553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4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dward.nowak@ue.wroc.pl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14282" y="2571744"/>
            <a:ext cx="8763064" cy="1222375"/>
          </a:xfrm>
        </p:spPr>
        <p:txBody>
          <a:bodyPr>
            <a:noAutofit/>
          </a:bodyPr>
          <a:lstStyle/>
          <a:p>
            <a:pPr algn="ctr"/>
            <a:r>
              <a:rPr lang="pl-PL" sz="4800" dirty="0" smtClean="0"/>
              <a:t>Oferta Specjalności</a:t>
            </a:r>
            <a:br>
              <a:rPr lang="pl-PL" sz="4800" dirty="0" smtClean="0"/>
            </a:br>
            <a:r>
              <a:rPr lang="pl-PL" sz="4800" dirty="0" smtClean="0"/>
              <a:t>Rachunkowość i auditing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/>
          </a:p>
        </p:txBody>
      </p:sp>
      <p:pic>
        <p:nvPicPr>
          <p:cNvPr id="4" name="Obraz 3" descr="poziom-pol-kolor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85728"/>
            <a:ext cx="3992270" cy="871423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357422" y="1285860"/>
            <a:ext cx="45005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 smtClean="0"/>
              <a:t>Instytut Rachunkowości</a:t>
            </a:r>
            <a:endParaRPr lang="pl-PL" sz="1400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2428860" y="4429132"/>
            <a:ext cx="4357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dirty="0" smtClean="0"/>
              <a:t>opiekun specjalności:</a:t>
            </a:r>
          </a:p>
          <a:p>
            <a:pPr algn="ctr"/>
            <a:r>
              <a:rPr lang="pl-PL" sz="2400" dirty="0" smtClean="0"/>
              <a:t>Prof. dr hab. </a:t>
            </a:r>
            <a:r>
              <a:rPr lang="pl-PL" sz="2400" smtClean="0"/>
              <a:t>Edward Nowak</a:t>
            </a:r>
            <a:endParaRPr lang="pl-PL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844" y="2786058"/>
            <a:ext cx="8763064" cy="1222375"/>
          </a:xfrm>
        </p:spPr>
        <p:txBody>
          <a:bodyPr>
            <a:noAutofit/>
          </a:bodyPr>
          <a:lstStyle/>
          <a:p>
            <a:pPr algn="ctr"/>
            <a:r>
              <a:rPr lang="pl-PL" sz="4800" dirty="0" smtClean="0"/>
              <a:t>Rachunkowość i auditing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/>
          </a:p>
        </p:txBody>
      </p:sp>
      <p:pic>
        <p:nvPicPr>
          <p:cNvPr id="4" name="Obraz 3" descr="poziom-pol-kolor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85728"/>
            <a:ext cx="3992270" cy="871423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357422" y="1285860"/>
            <a:ext cx="45005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 smtClean="0"/>
              <a:t>Instytut Rachunkowości</a:t>
            </a:r>
            <a:endParaRPr lang="pl-PL" sz="1400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143108" y="3786190"/>
            <a:ext cx="50006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cap="small" dirty="0" smtClean="0"/>
              <a:t>Opiekun specjalności</a:t>
            </a:r>
            <a:r>
              <a:rPr lang="pl-PL" sz="2400" dirty="0" smtClean="0"/>
              <a:t>: </a:t>
            </a:r>
          </a:p>
          <a:p>
            <a:r>
              <a:rPr lang="pl-PL" sz="2400" dirty="0" smtClean="0"/>
              <a:t>prof. dr hab. Edward Nowak</a:t>
            </a:r>
          </a:p>
          <a:p>
            <a:r>
              <a:rPr lang="pl-PL" sz="2400" dirty="0" smtClean="0"/>
              <a:t>e-mail: </a:t>
            </a:r>
            <a:r>
              <a:rPr lang="pl-PL" sz="2400" dirty="0" err="1" smtClean="0">
                <a:hlinkClick r:id="rId3"/>
              </a:rPr>
              <a:t>edward.nowak@ue.wroc.pl</a:t>
            </a:r>
            <a:endParaRPr lang="pl-PL" sz="2400" dirty="0" smtClean="0"/>
          </a:p>
          <a:p>
            <a:r>
              <a:rPr lang="pl-PL" sz="2400" dirty="0" smtClean="0"/>
              <a:t>Tel. </a:t>
            </a:r>
            <a:r>
              <a:rPr lang="pl-PL" sz="2400" smtClean="0"/>
              <a:t>+48 71 36 80 422</a:t>
            </a:r>
          </a:p>
          <a:p>
            <a:pPr algn="ctr"/>
            <a:endParaRPr lang="pl-PL" sz="1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b="1" dirty="0" smtClean="0"/>
              <a:t>Adresaci oferty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2357430"/>
            <a:ext cx="8501122" cy="2286016"/>
          </a:xfrm>
        </p:spPr>
        <p:txBody>
          <a:bodyPr/>
          <a:lstStyle/>
          <a:p>
            <a:pPr algn="ctr">
              <a:buNone/>
            </a:pPr>
            <a:r>
              <a:rPr lang="pl-PL" b="1" dirty="0" smtClean="0"/>
              <a:t>Oferta skierowana jest do studentów UE we Wrocławiu Kierunku Finanse i Rachunkowość studiów I stopnia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b="1" dirty="0" smtClean="0"/>
              <a:t>wprowadzenie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2357430"/>
            <a:ext cx="8643998" cy="27146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dirty="0" smtClean="0"/>
              <a:t>Oferujemy nowoczesną specjalność, zorientowaną na zdobycie specjalistycznej wiedzy i umiejętności z zakresu prowadzenia rachunkowości i auditingu w różnych jednostkach gospodarczych </a:t>
            </a:r>
            <a:br>
              <a:rPr lang="pl-PL" dirty="0" smtClean="0"/>
            </a:br>
            <a:r>
              <a:rPr lang="pl-PL" dirty="0" smtClean="0"/>
              <a:t>i organizacjach zgodnie z krajowymi </a:t>
            </a:r>
            <a:br>
              <a:rPr lang="pl-PL" dirty="0" smtClean="0"/>
            </a:br>
            <a:r>
              <a:rPr lang="pl-PL" dirty="0" smtClean="0"/>
              <a:t>i międzynarodowymi przepisami prawnymi </a:t>
            </a:r>
            <a:br>
              <a:rPr lang="pl-PL" dirty="0" smtClean="0"/>
            </a:br>
            <a:r>
              <a:rPr lang="pl-PL" dirty="0" smtClean="0"/>
              <a:t>i regulacjami wewnętrznymi. 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b="1" dirty="0" smtClean="0"/>
              <a:t>Profil absolwenta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2357430"/>
            <a:ext cx="8643998" cy="271464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dirty="0" smtClean="0"/>
              <a:t>Rachunkowość i auditing jest specjalnością, która została opracowana z myślą o tych studentach, którzy chcą się nauczyć prowadzić rachunkowość, sporządzać </a:t>
            </a:r>
            <a:br>
              <a:rPr lang="pl-PL" dirty="0" smtClean="0"/>
            </a:br>
            <a:r>
              <a:rPr lang="pl-PL" dirty="0" smtClean="0"/>
              <a:t>i analizować obligatoryjne sprawozdania finansowe oraz przeprowadzać kontrolę finansową </a:t>
            </a:r>
            <a:br>
              <a:rPr lang="pl-PL" dirty="0" smtClean="0"/>
            </a:br>
            <a:r>
              <a:rPr lang="pl-PL" dirty="0" smtClean="0"/>
              <a:t>w przedsiębiorstwach, instytucjach finansowych </a:t>
            </a:r>
            <a:br>
              <a:rPr lang="pl-PL" dirty="0" smtClean="0"/>
            </a:br>
            <a:r>
              <a:rPr lang="pl-PL" dirty="0" smtClean="0"/>
              <a:t>i jednostkach sektora publicznego. 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b="1" dirty="0" smtClean="0"/>
              <a:t>Wiedza i umiejętności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643050"/>
            <a:ext cx="8643966" cy="457203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pl-PL" dirty="0" smtClean="0"/>
              <a:t>Absolwenci tej specjalności zdobywają wiedzę dotyczącą organizacji rachunkowości wspomaganej komputerowo, przygotowania informacji z rachunkowości na potrzeby oceny działalności różnych jednostek oraz zasad analizy finansowej, rewizji finansowej i kontroli podatkowej.</a:t>
            </a:r>
          </a:p>
          <a:p>
            <a:pPr>
              <a:buFont typeface="Wingdings" pitchFamily="2" charset="2"/>
              <a:buChar char="q"/>
            </a:pPr>
            <a:endParaRPr lang="pl-PL" dirty="0" smtClean="0"/>
          </a:p>
          <a:p>
            <a:pPr>
              <a:buFont typeface="Wingdings" pitchFamily="2" charset="2"/>
              <a:buChar char="q"/>
            </a:pPr>
            <a:r>
              <a:rPr lang="pl-PL" dirty="0" smtClean="0"/>
              <a:t>Absolwenci uzyskują ponadto praktyczne umiejętności z zakresu prowadzenia ewidencji księgowej i dokonywania rozliczeń podatkowych oraz stosowania różnych instrumentów w procesie auditingu finansowego zarówno zewnętrznego, jak i wewnętrznego. </a:t>
            </a:r>
          </a:p>
          <a:p>
            <a:pPr>
              <a:buFont typeface="Wingdings" pitchFamily="2" charset="2"/>
              <a:buChar char="q"/>
            </a:pPr>
            <a:endParaRPr lang="pl-PL" dirty="0" smtClean="0"/>
          </a:p>
          <a:p>
            <a:pPr>
              <a:buFont typeface="Wingdings" pitchFamily="2" charset="2"/>
              <a:buChar char="q"/>
            </a:pPr>
            <a:r>
              <a:rPr lang="pl-PL" dirty="0" smtClean="0"/>
              <a:t>Absolwenci zdobywają również umiejętności dotyczące prowadzenia rachunkowości w jednostkach gospodarczych i instytucjach oraz w biurach rachunkowych, a także przeprowadzania auditingu przez biegłych rewidentów i kontrolerów z urzędów skarbowych.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b="1" dirty="0" smtClean="0"/>
              <a:t>Rynek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500174"/>
            <a:ext cx="8501122" cy="5143512"/>
          </a:xfrm>
        </p:spPr>
        <p:txBody>
          <a:bodyPr>
            <a:normAutofit fontScale="62500" lnSpcReduction="20000"/>
          </a:bodyPr>
          <a:lstStyle/>
          <a:p>
            <a:pPr marL="1588" indent="12700">
              <a:buNone/>
            </a:pPr>
            <a:r>
              <a:rPr lang="pl-PL" dirty="0" smtClean="0"/>
              <a:t>Absolwenci specjalności mogą być zatrudnieni w przedsiębiorstwach państwowych i spółkach, bankach, zakładach ubezpieczeniowych, jednostkach budżetowych oraz w firmach audytorskich i konsultingowych. Absolwenci tej specjalności dostają dobre przygotowanie praktyczne do pracy na odpowiedzialnych stanowiskach, jako:</a:t>
            </a:r>
          </a:p>
          <a:p>
            <a:pPr>
              <a:buNone/>
            </a:pPr>
            <a:endParaRPr lang="pl-PL" b="1" dirty="0" smtClean="0"/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samodzielni księgowi,</a:t>
            </a:r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pracownicy służb finansowo-księgowych,</a:t>
            </a:r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główni księgowi,</a:t>
            </a:r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analitycy finansowi,</a:t>
            </a:r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doradcy finansowi,</a:t>
            </a:r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audytorzy,</a:t>
            </a:r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kontrolerzy podatkowi.</a:t>
            </a:r>
          </a:p>
          <a:p>
            <a:pPr marL="357188" lvl="0" indent="-1588">
              <a:spcAft>
                <a:spcPts val="600"/>
              </a:spcAft>
              <a:buNone/>
            </a:pPr>
            <a:r>
              <a:rPr lang="pl-PL" b="1" dirty="0" smtClean="0"/>
              <a:t>Dodatkowym atutem jest możliwość wykorzystania zdobytej wiedzy </a:t>
            </a:r>
            <a:br>
              <a:rPr lang="pl-PL" b="1" dirty="0" smtClean="0"/>
            </a:br>
            <a:r>
              <a:rPr lang="pl-PL" b="1" dirty="0" smtClean="0"/>
              <a:t>i umiejętności przy organizowaniu własnej działalności gospodarczej.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Przedmioty specjalnościowe obowiązkowe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472" y="2357430"/>
            <a:ext cx="8072494" cy="27146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Audyt wewnętrzny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Controlling personalny 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Rachunkowość podmiotów powiązanych 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Sprawozdawczość zarządcza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Przedmioty specjalnościowe do wyboru (4 z 8)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2000240"/>
            <a:ext cx="8572528" cy="400052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Audyt projektów unijnych 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Controlling w organizacjach pożytku publicznego 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Polityka podatkowa przedsiębiorstwa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Polityka rachunkowości 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Rachunkowość instytucji finansowych 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Rachunkowość budżetowa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100" b="1" dirty="0" smtClean="0"/>
              <a:t>Rachunkowość podmiotów w transformacji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100" b="1" dirty="0" smtClean="0"/>
              <a:t>Sprawozdawczość elektroniczna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b="1" dirty="0" smtClean="0"/>
              <a:t>Mocne strony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04" cy="4500594"/>
          </a:xfrm>
        </p:spPr>
        <p:txBody>
          <a:bodyPr>
            <a:normAutofit lnSpcReduction="10000"/>
          </a:bodyPr>
          <a:lstStyle/>
          <a:p>
            <a:pPr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sz="2500" b="1" dirty="0" smtClean="0"/>
              <a:t>Rachunkowość jest światowym językiem BIZNESU 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sz="2500" b="1" dirty="0" smtClean="0"/>
              <a:t>Przekazywana wiedza jest zgodna ze standardami międzynarodowymi oraz regulacjami Unii Europejskiej 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sz="2500" b="1" dirty="0" smtClean="0"/>
              <a:t>Absolwenci mają możliwości zatrudnienia w służbach finansowo-księgowych na różnych stanowiskach zarówno w sektorze prywatnym, jak i publicznym 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sz="2500" b="1" dirty="0" smtClean="0"/>
              <a:t>Zdobyta wiedza ułatwia przygotowanie się o egzaminów na biegłego rewidenta, a także specjalisty ds. Międzynarodowych Standardów Sprawozdawczości Finansowej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pl-PL" sz="2500" b="1" dirty="0" smtClean="0"/>
              <a:t>Wysoki prestiż zawodu specjalisty ds. rachunkowości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168</TotalTime>
  <Words>386</Words>
  <Application>Microsoft Office PowerPoint</Application>
  <PresentationFormat>Pokaz na ekranie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Wędrówka</vt:lpstr>
      <vt:lpstr>Oferta Specjalności Rachunkowość i auditing  </vt:lpstr>
      <vt:lpstr>Adresaci oferty</vt:lpstr>
      <vt:lpstr>wprowadzenie</vt:lpstr>
      <vt:lpstr>Profil absolwenta</vt:lpstr>
      <vt:lpstr>Wiedza i umiejętności</vt:lpstr>
      <vt:lpstr>Rynek pracy</vt:lpstr>
      <vt:lpstr>Przedmioty specjalnościowe obowiązkowe</vt:lpstr>
      <vt:lpstr>Przedmioty specjalnościowe do wyboru (4 z 8)</vt:lpstr>
      <vt:lpstr>Mocne strony</vt:lpstr>
      <vt:lpstr>Rachunkowość i auditing 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Marcin</dc:creator>
  <cp:lastModifiedBy>Jurek</cp:lastModifiedBy>
  <cp:revision>25</cp:revision>
  <dcterms:created xsi:type="dcterms:W3CDTF">2008-10-08T20:06:16Z</dcterms:created>
  <dcterms:modified xsi:type="dcterms:W3CDTF">2011-11-20T16:13:39Z</dcterms:modified>
</cp:coreProperties>
</file>