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sldIdLst>
    <p:sldId id="256" r:id="rId2"/>
    <p:sldId id="259" r:id="rId3"/>
    <p:sldId id="279" r:id="rId4"/>
    <p:sldId id="280" r:id="rId5"/>
    <p:sldId id="281" r:id="rId6"/>
    <p:sldId id="284" r:id="rId7"/>
    <p:sldId id="285" r:id="rId8"/>
    <p:sldId id="286" r:id="rId9"/>
    <p:sldId id="283" r:id="rId10"/>
    <p:sldId id="287" r:id="rId11"/>
  </p:sldIdLst>
  <p:sldSz cx="9144000" cy="6858000" type="screen4x3"/>
  <p:notesSz cx="7099300" cy="102346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32D765A3-79F5-4134-ACF7-715292B8E1D4}" type="datetimeFigureOut">
              <a:rPr lang="pl-PL" smtClean="0"/>
              <a:pPr/>
              <a:t>2011-11-20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2993127-857D-4C87-9D42-FB40853E123C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ytu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6" name="Symbol zastępczy daty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D64F-58A0-405F-A0DE-6DDB204523D0}" type="datetime1">
              <a:rPr lang="pl-PL" smtClean="0"/>
              <a:pPr/>
              <a:t>2011-11-20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4B602D6-D463-4351-9EA6-F137207A7DF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A77F-16CB-4C36-B4FE-9029EEFA297A}" type="datetime1">
              <a:rPr lang="pl-PL" smtClean="0"/>
              <a:pPr/>
              <a:t>2011-11-20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10B22-E70A-4032-ACF6-7C62CE9CF977}" type="datetime1">
              <a:rPr lang="pl-PL" smtClean="0"/>
              <a:pPr/>
              <a:t>2011-11-20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AC177-AC28-446D-B1E9-1A4EDBAD8692}" type="datetime1">
              <a:rPr lang="pl-PL" smtClean="0"/>
              <a:pPr/>
              <a:t>2011-11-20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21"/>
          <p:cNvSpPr>
            <a:spLocks noGrp="1"/>
          </p:cNvSpPr>
          <p:nvPr>
            <p:ph type="title"/>
          </p:nvPr>
        </p:nvSpPr>
        <p:spPr>
          <a:xfrm>
            <a:off x="1357290" y="457200"/>
            <a:ext cx="7634310" cy="838200"/>
          </a:xfrm>
        </p:spPr>
        <p:txBody>
          <a:bodyPr/>
          <a:lstStyle/>
          <a:p>
            <a:r>
              <a:rPr kumimoji="0" lang="pl-PL" dirty="0" smtClean="0"/>
              <a:t>Kliknij, aby edytować styl</a:t>
            </a:r>
            <a:endParaRPr kumimoji="0" lang="en-US" dirty="0"/>
          </a:p>
        </p:txBody>
      </p:sp>
      <p:sp>
        <p:nvSpPr>
          <p:cNvPr id="27" name="Symbol zastępczy zawartości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dirty="0" smtClean="0"/>
              <a:t>Kliknij, aby edytować style wzorca tekstu</a:t>
            </a:r>
          </a:p>
          <a:p>
            <a:pPr lvl="1" eaLnBrk="1" latinLnBrk="0" hangingPunct="1"/>
            <a:r>
              <a:rPr lang="pl-PL" dirty="0" smtClean="0"/>
              <a:t>Drugi poziom</a:t>
            </a:r>
          </a:p>
          <a:p>
            <a:pPr lvl="2" eaLnBrk="1" latinLnBrk="0" hangingPunct="1"/>
            <a:r>
              <a:rPr lang="pl-PL" dirty="0" smtClean="0"/>
              <a:t>Trzeci poziom</a:t>
            </a:r>
          </a:p>
          <a:p>
            <a:pPr lvl="3" eaLnBrk="1" latinLnBrk="0" hangingPunct="1"/>
            <a:r>
              <a:rPr lang="pl-PL" dirty="0" smtClean="0"/>
              <a:t>Czwarty poziom</a:t>
            </a:r>
          </a:p>
          <a:p>
            <a:pPr lvl="4" eaLnBrk="1" latinLnBrk="0" hangingPunct="1"/>
            <a:r>
              <a:rPr lang="pl-PL" dirty="0" smtClean="0"/>
              <a:t>Piąty poziom</a:t>
            </a:r>
            <a:endParaRPr kumimoji="0" lang="en-US" dirty="0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93A-7CA8-413B-B729-C5085D71F523}" type="datetime1">
              <a:rPr lang="pl-PL" smtClean="0"/>
              <a:pPr/>
              <a:t>2011-11-20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4B602D6-D463-4351-9EA6-F137207A7DF7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7" name="Obraz 6" descr="pion-pol-kolor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714380" cy="1061406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75AF-0F34-433D-BF07-FDBF8BD60553}" type="datetime1">
              <a:rPr lang="pl-PL" smtClean="0"/>
              <a:pPr/>
              <a:t>2011-11-20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B306D-ACA2-4219-9C25-2406FB52377B}" type="datetime1">
              <a:rPr lang="pl-PL" smtClean="0"/>
              <a:pPr/>
              <a:t>2011-11-20</a:t>
            </a:fld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ytu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28529-7527-4ECB-A69B-0910CBB13104}" type="datetime1">
              <a:rPr lang="pl-PL" smtClean="0"/>
              <a:pPr/>
              <a:t>2011-11-20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ytu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5" name="Symbol zastępczy teks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8" name="Symbol zastępczy zawartości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E043E-AFDE-4BFB-AFC8-9502AC3E5319}" type="datetime1">
              <a:rPr lang="pl-PL" smtClean="0"/>
              <a:pPr/>
              <a:t>2011-11-20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4B602D6-D463-4351-9EA6-F137207A7DF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ytu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4353-2E85-4CB6-846F-249659036A98}" type="datetime1">
              <a:rPr lang="pl-PL" smtClean="0"/>
              <a:pPr/>
              <a:t>2011-11-20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67B1-85F3-4E5E-99A2-21D0DEB6958F}" type="datetime1">
              <a:rPr lang="pl-PL" smtClean="0"/>
              <a:pPr/>
              <a:t>2011-11-20</a:t>
            </a:fld>
            <a:endParaRPr lang="pl-PL"/>
          </a:p>
        </p:txBody>
      </p:sp>
      <p:sp>
        <p:nvSpPr>
          <p:cNvPr id="24" name="Symbol zastępczy stop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46402-6763-4ED7-89FF-54AD29CC919A}" type="datetime1">
              <a:rPr lang="pl-PL" smtClean="0"/>
              <a:pPr/>
              <a:t>2011-11-20</a:t>
            </a:fld>
            <a:endParaRPr lang="pl-PL"/>
          </a:p>
        </p:txBody>
      </p:sp>
      <p:sp>
        <p:nvSpPr>
          <p:cNvPr id="29" name="Symbol zastępczy stopki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ymbol zastępczy teks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1" name="Symbol zastępczy daty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8BE75AF-0F34-433D-BF07-FDBF8BD60553}" type="datetime1">
              <a:rPr lang="pl-PL" smtClean="0"/>
              <a:pPr/>
              <a:t>2011-11-20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4B602D6-D463-4351-9EA6-F137207A7DF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tytuł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4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transition>
    <p:fade thruBlk="1"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edward.nowak@ue.wroc.pl" TargetMode="Externa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14282" y="2571744"/>
            <a:ext cx="8763064" cy="1222375"/>
          </a:xfrm>
        </p:spPr>
        <p:txBody>
          <a:bodyPr>
            <a:noAutofit/>
          </a:bodyPr>
          <a:lstStyle/>
          <a:p>
            <a:pPr algn="ctr"/>
            <a:r>
              <a:rPr lang="pl-PL" sz="4800" dirty="0" smtClean="0"/>
              <a:t>Oferta Specjalności</a:t>
            </a:r>
            <a:br>
              <a:rPr lang="pl-PL" sz="4800" dirty="0" smtClean="0"/>
            </a:br>
            <a:r>
              <a:rPr lang="pl-PL" sz="4800" dirty="0" smtClean="0"/>
              <a:t>Rachunkowość i podatki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/>
            </a:r>
            <a:br>
              <a:rPr lang="pl-PL" sz="2800" dirty="0" smtClean="0"/>
            </a:br>
            <a:endParaRPr lang="pl-PL" sz="2800" dirty="0"/>
          </a:p>
        </p:txBody>
      </p:sp>
      <p:pic>
        <p:nvPicPr>
          <p:cNvPr id="4" name="Obraz 3" descr="poziom-pol-kolor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74" y="285728"/>
            <a:ext cx="3992270" cy="871423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357422" y="1285860"/>
            <a:ext cx="450059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dirty="0" smtClean="0"/>
              <a:t>Instytut Rachunkowości</a:t>
            </a:r>
            <a:endParaRPr lang="pl-PL" sz="1400" dirty="0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1</a:t>
            </a:fld>
            <a:endParaRPr lang="pl-PL"/>
          </a:p>
        </p:txBody>
      </p:sp>
      <p:sp>
        <p:nvSpPr>
          <p:cNvPr id="13" name="Prostokąt 12"/>
          <p:cNvSpPr/>
          <p:nvPr/>
        </p:nvSpPr>
        <p:spPr>
          <a:xfrm>
            <a:off x="2428860" y="4429132"/>
            <a:ext cx="43577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dirty="0" smtClean="0"/>
              <a:t>opiekun specjalności:</a:t>
            </a:r>
          </a:p>
          <a:p>
            <a:pPr algn="ctr"/>
            <a:r>
              <a:rPr lang="pl-PL" sz="2400" err="1" smtClean="0"/>
              <a:t>Prof</a:t>
            </a:r>
            <a:r>
              <a:rPr lang="pl-PL" sz="2400" smtClean="0"/>
              <a:t>. dr </a:t>
            </a:r>
            <a:r>
              <a:rPr lang="pl-PL" sz="2400" dirty="0" smtClean="0"/>
              <a:t>hab. </a:t>
            </a:r>
            <a:r>
              <a:rPr lang="pl-PL" sz="2400" dirty="0" smtClean="0"/>
              <a:t>Edward Nowak</a:t>
            </a:r>
            <a:endParaRPr lang="pl-PL" sz="24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2844" y="2786058"/>
            <a:ext cx="8763064" cy="1222375"/>
          </a:xfrm>
        </p:spPr>
        <p:txBody>
          <a:bodyPr>
            <a:noAutofit/>
          </a:bodyPr>
          <a:lstStyle/>
          <a:p>
            <a:pPr algn="ctr"/>
            <a:r>
              <a:rPr lang="pl-PL" sz="4800" dirty="0" smtClean="0"/>
              <a:t>Rachunkowość i podatki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/>
            </a:r>
            <a:br>
              <a:rPr lang="pl-PL" sz="2800" dirty="0" smtClean="0"/>
            </a:br>
            <a:endParaRPr lang="pl-PL" sz="2800" dirty="0"/>
          </a:p>
        </p:txBody>
      </p:sp>
      <p:pic>
        <p:nvPicPr>
          <p:cNvPr id="4" name="Obraz 3" descr="poziom-pol-kolor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74" y="285728"/>
            <a:ext cx="3992270" cy="871423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357422" y="1285860"/>
            <a:ext cx="450059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dirty="0" smtClean="0"/>
              <a:t>Instytut Rachunkowości</a:t>
            </a:r>
            <a:endParaRPr lang="pl-PL" sz="1400" dirty="0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10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143108" y="3786190"/>
            <a:ext cx="500066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cap="small" dirty="0" smtClean="0"/>
              <a:t>Opiekun specjalności</a:t>
            </a:r>
            <a:r>
              <a:rPr lang="pl-PL" sz="2400" dirty="0" smtClean="0"/>
              <a:t>: </a:t>
            </a:r>
          </a:p>
          <a:p>
            <a:r>
              <a:rPr lang="pl-PL" sz="2400" dirty="0" smtClean="0"/>
              <a:t>prof. dr hab. Edward Nowak</a:t>
            </a:r>
          </a:p>
          <a:p>
            <a:r>
              <a:rPr lang="pl-PL" sz="2400" dirty="0" smtClean="0"/>
              <a:t>e-mail: </a:t>
            </a:r>
            <a:r>
              <a:rPr lang="pl-PL" sz="2400" dirty="0" err="1" smtClean="0">
                <a:hlinkClick r:id="rId3"/>
              </a:rPr>
              <a:t>edward.nowak@ue.wroc.pl</a:t>
            </a:r>
            <a:endParaRPr lang="pl-PL" sz="2400" dirty="0" smtClean="0"/>
          </a:p>
          <a:p>
            <a:r>
              <a:rPr lang="pl-PL" sz="2400" dirty="0" smtClean="0"/>
              <a:t>Tel. </a:t>
            </a:r>
            <a:r>
              <a:rPr lang="pl-PL" sz="2400" smtClean="0"/>
              <a:t>+48 71 36 80 422</a:t>
            </a:r>
          </a:p>
          <a:p>
            <a:pPr algn="ctr"/>
            <a:endParaRPr lang="pl-PL" sz="1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85852" y="357166"/>
            <a:ext cx="7634310" cy="838200"/>
          </a:xfrm>
        </p:spPr>
        <p:txBody>
          <a:bodyPr>
            <a:normAutofit/>
          </a:bodyPr>
          <a:lstStyle/>
          <a:p>
            <a:r>
              <a:rPr lang="pl-PL" b="1" dirty="0" smtClean="0"/>
              <a:t>Adresaci oferty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2357430"/>
            <a:ext cx="8501122" cy="2286016"/>
          </a:xfrm>
        </p:spPr>
        <p:txBody>
          <a:bodyPr/>
          <a:lstStyle/>
          <a:p>
            <a:pPr algn="ctr">
              <a:buNone/>
            </a:pPr>
            <a:r>
              <a:rPr lang="pl-PL" b="1" dirty="0" smtClean="0"/>
              <a:t>Oferta skierowana jest do studentów UE we Wrocławiu Kierunku Finanse i Rachunkowość studiów I stopnia</a:t>
            </a:r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85852" y="357166"/>
            <a:ext cx="7634310" cy="838200"/>
          </a:xfrm>
        </p:spPr>
        <p:txBody>
          <a:bodyPr>
            <a:normAutofit/>
          </a:bodyPr>
          <a:lstStyle/>
          <a:p>
            <a:r>
              <a:rPr lang="pl-PL" b="1" dirty="0" smtClean="0"/>
              <a:t>wprowadzenie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2357430"/>
            <a:ext cx="8643998" cy="2714644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pl-PL" dirty="0" smtClean="0"/>
              <a:t>Proponujemy wyjątkową specjalność, zorientowaną na specjalistyczną wiedzę i umiejętności z zakresu rachunkowości, podatków i innych obciążeń publicznoprawnych wykorzystywaną przy prowadzeniu działalności przez wszystkie przedsiębiorstwa i inne podmioty zgodnie z polskimi i unijnymi regulacjami prawa bilansowego i podatkowego. </a:t>
            </a:r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85852" y="357166"/>
            <a:ext cx="7634310" cy="838200"/>
          </a:xfrm>
        </p:spPr>
        <p:txBody>
          <a:bodyPr>
            <a:normAutofit/>
          </a:bodyPr>
          <a:lstStyle/>
          <a:p>
            <a:r>
              <a:rPr lang="pl-PL" b="1" dirty="0" smtClean="0"/>
              <a:t>Profil absolwenta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928802"/>
            <a:ext cx="8929718" cy="407196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dirty="0" smtClean="0"/>
              <a:t>Specjalność Rachunkowość i podatki jest skierowana do studentów, którzy chcą się nauczyć zakładać </a:t>
            </a:r>
            <a:br>
              <a:rPr lang="pl-PL" dirty="0" smtClean="0"/>
            </a:br>
            <a:r>
              <a:rPr lang="pl-PL" dirty="0" smtClean="0"/>
              <a:t>i prowadzić księgi rachunkowe, obligatoryjne ewidencje podatkowe, ustalać zakres obowiązków oraz dokonywać rozliczeń podatkowych </a:t>
            </a:r>
            <a:br>
              <a:rPr lang="pl-PL" dirty="0" smtClean="0"/>
            </a:br>
            <a:r>
              <a:rPr lang="pl-PL" dirty="0" smtClean="0"/>
              <a:t>i ubezpieczeniowych, sporządzać sprawozdania finansowe, deklaracje podatkowe </a:t>
            </a:r>
            <a:br>
              <a:rPr lang="pl-PL" dirty="0" smtClean="0"/>
            </a:br>
            <a:r>
              <a:rPr lang="pl-PL" dirty="0" smtClean="0"/>
              <a:t>i ubezpieczeniowe, a także dokonywać analizy wpływu obciążeń podatkowych na działalność przedsiębiorstwa. </a:t>
            </a:r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85852" y="357166"/>
            <a:ext cx="7634310" cy="838200"/>
          </a:xfrm>
        </p:spPr>
        <p:txBody>
          <a:bodyPr>
            <a:normAutofit/>
          </a:bodyPr>
          <a:lstStyle/>
          <a:p>
            <a:r>
              <a:rPr lang="pl-PL" b="1" dirty="0" smtClean="0"/>
              <a:t>Wiedza i umiejętności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1714488"/>
            <a:ext cx="8643966" cy="4929222"/>
          </a:xfrm>
        </p:spPr>
        <p:txBody>
          <a:bodyPr>
            <a:normAutofit fontScale="77500" lnSpcReduction="20000"/>
          </a:bodyPr>
          <a:lstStyle/>
          <a:p>
            <a:pPr marL="1588" indent="12700">
              <a:spcAft>
                <a:spcPts val="600"/>
              </a:spcAft>
              <a:buNone/>
            </a:pPr>
            <a:r>
              <a:rPr lang="pl-PL" dirty="0" smtClean="0"/>
              <a:t>Absolwenci specjalności zdobywają wiedzę z zakresu prawa bilansowego i podatkowego, zasad prowadzenia ksiąg rachunkowych i podatkowych, procedur identyfikacji obowiązków podatkowych i ubezpieczeniowych oraz ustalanie wysokości zobowiązań publicznoprawnych.</a:t>
            </a:r>
          </a:p>
          <a:p>
            <a:pPr marL="1588" indent="12700">
              <a:spcAft>
                <a:spcPts val="600"/>
              </a:spcAft>
              <a:buNone/>
            </a:pPr>
            <a:r>
              <a:rPr lang="pl-PL" dirty="0" smtClean="0"/>
              <a:t>Absolwenci nabywają umiejętności prowadzenia ewidencji na potrzeby sporządzania sprawozdań finansowych, ustalania zobowiązań podatkowych oraz dostarczania informacji o ryzykach podatkowych przedsiębiorstwa.</a:t>
            </a:r>
          </a:p>
          <a:p>
            <a:pPr marL="1588" indent="12700">
              <a:spcAft>
                <a:spcPts val="600"/>
              </a:spcAft>
              <a:buNone/>
            </a:pPr>
            <a:r>
              <a:rPr lang="pl-PL" dirty="0" smtClean="0"/>
              <a:t>Absolwenci zdobywają praktyczne umiejętności w zakresie organizacji i prowadzenia rozliczeń podatkowych i ubezpieczeniowych, sporządzania deklaracji i zeznań, w tym również przy wykorzystaniu specjalistycznych programów </a:t>
            </a:r>
            <a:r>
              <a:rPr lang="pl-PL" dirty="0" err="1" smtClean="0"/>
              <a:t>F-K</a:t>
            </a:r>
            <a:r>
              <a:rPr lang="pl-PL" dirty="0" smtClean="0"/>
              <a:t> oraz programu PŁATNIK.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85852" y="357166"/>
            <a:ext cx="7634310" cy="838200"/>
          </a:xfrm>
        </p:spPr>
        <p:txBody>
          <a:bodyPr>
            <a:normAutofit/>
          </a:bodyPr>
          <a:lstStyle/>
          <a:p>
            <a:r>
              <a:rPr lang="pl-PL" b="1" dirty="0" smtClean="0"/>
              <a:t>Rynek pracy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1500174"/>
            <a:ext cx="8929718" cy="5357826"/>
          </a:xfrm>
        </p:spPr>
        <p:txBody>
          <a:bodyPr>
            <a:normAutofit fontScale="70000" lnSpcReduction="20000"/>
          </a:bodyPr>
          <a:lstStyle/>
          <a:p>
            <a:pPr marL="1588" indent="-1588">
              <a:buNone/>
            </a:pPr>
            <a:r>
              <a:rPr lang="pl-PL" b="1" dirty="0" smtClean="0"/>
              <a:t>Absolwenci specjalności mogą być zatrudnieni w różnych przedsiębiorstwach, spółkach osobowych i kapitałowych, kancelariach doradców podatkowych i biegłych rewidentów, biurach rachunkowych, urzędach i izbach skarbowych, jednostkach ZUS oraz w podmiotach  konsultingowych. Absolwenci tej specjalności otrzymują odpowiednie przygotowanie praktyczne do pracy na wielu odpowiedzialnych stanowiskach, jako:</a:t>
            </a:r>
          </a:p>
          <a:p>
            <a:pPr marL="725488" lvl="0">
              <a:spcAft>
                <a:spcPts val="600"/>
              </a:spcAft>
              <a:buFont typeface="Wingdings" pitchFamily="2" charset="2"/>
              <a:buChar char="q"/>
            </a:pPr>
            <a:r>
              <a:rPr lang="pl-PL" b="1" dirty="0" smtClean="0"/>
              <a:t>pracownicy biur rachunkowych i </a:t>
            </a:r>
            <a:r>
              <a:rPr lang="pl-PL" b="1" smtClean="0"/>
              <a:t>kancelarii podatkowych,</a:t>
            </a:r>
            <a:endParaRPr lang="pl-PL" b="1" dirty="0" smtClean="0"/>
          </a:p>
          <a:p>
            <a:pPr marL="725488" lvl="0">
              <a:spcAft>
                <a:spcPts val="600"/>
              </a:spcAft>
              <a:buFont typeface="Wingdings" pitchFamily="2" charset="2"/>
              <a:buChar char="q"/>
            </a:pPr>
            <a:r>
              <a:rPr lang="pl-PL" b="1" dirty="0" smtClean="0"/>
              <a:t>samodzielni księgowi,</a:t>
            </a:r>
          </a:p>
          <a:p>
            <a:pPr marL="725488" lvl="0">
              <a:spcAft>
                <a:spcPts val="600"/>
              </a:spcAft>
              <a:buFont typeface="Wingdings" pitchFamily="2" charset="2"/>
              <a:buChar char="q"/>
            </a:pPr>
            <a:r>
              <a:rPr lang="pl-PL" b="1" dirty="0" smtClean="0"/>
              <a:t>specjaliści ds. rozliczeń podatkowych,</a:t>
            </a:r>
          </a:p>
          <a:p>
            <a:pPr marL="725488" lvl="0">
              <a:spcAft>
                <a:spcPts val="600"/>
              </a:spcAft>
              <a:buFont typeface="Wingdings" pitchFamily="2" charset="2"/>
              <a:buChar char="q"/>
            </a:pPr>
            <a:r>
              <a:rPr lang="pl-PL" b="1" dirty="0" smtClean="0"/>
              <a:t>specjaliści ds. rozliczeń ubezpieczeniowych,</a:t>
            </a:r>
          </a:p>
          <a:p>
            <a:pPr marL="725488" lvl="0">
              <a:spcAft>
                <a:spcPts val="600"/>
              </a:spcAft>
              <a:buFont typeface="Wingdings" pitchFamily="2" charset="2"/>
              <a:buChar char="q"/>
            </a:pPr>
            <a:r>
              <a:rPr lang="pl-PL" b="1" dirty="0" smtClean="0"/>
              <a:t>pracownicy organów podatkowych i kontroli,</a:t>
            </a:r>
          </a:p>
          <a:p>
            <a:pPr marL="725488" lvl="0">
              <a:spcAft>
                <a:spcPts val="600"/>
              </a:spcAft>
              <a:buFont typeface="Wingdings" pitchFamily="2" charset="2"/>
              <a:buChar char="q"/>
            </a:pPr>
            <a:r>
              <a:rPr lang="pl-PL" b="1" dirty="0" smtClean="0"/>
              <a:t>analitycy podatkowi w firmach audytorskich.</a:t>
            </a:r>
          </a:p>
          <a:p>
            <a:pPr marL="1588" indent="12700">
              <a:buNone/>
            </a:pPr>
            <a:r>
              <a:rPr lang="pl-PL" b="1" dirty="0" smtClean="0"/>
              <a:t>Wiedza i umiejętności zdobyte w ramach specjalności stanowią podstawę przy zakładaniu i prowadzeniu własnej działalności gospodarczej.</a:t>
            </a:r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85852" y="357166"/>
            <a:ext cx="7634310" cy="838200"/>
          </a:xfrm>
        </p:spPr>
        <p:txBody>
          <a:bodyPr>
            <a:normAutofit/>
          </a:bodyPr>
          <a:lstStyle/>
          <a:p>
            <a:r>
              <a:rPr lang="pl-PL" sz="2400" b="1" dirty="0" smtClean="0"/>
              <a:t>Przedmioty specjalnościowe obowiązkowe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158" y="2357430"/>
            <a:ext cx="8572528" cy="271464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sz="2800" b="1" dirty="0" smtClean="0"/>
              <a:t>Ewidencja i sprawozdawczość podatkowa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800" b="1" dirty="0" smtClean="0"/>
              <a:t>Rachunkowość małych i średnich przedsiębiorstw 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800" b="1" dirty="0" smtClean="0"/>
              <a:t>Kontrola podatkowa 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800" b="1" dirty="0" smtClean="0"/>
              <a:t>Rozliczenia podatkowe i ubezpieczeniowe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85852" y="357166"/>
            <a:ext cx="7634310" cy="838200"/>
          </a:xfrm>
        </p:spPr>
        <p:txBody>
          <a:bodyPr>
            <a:normAutofit/>
          </a:bodyPr>
          <a:lstStyle/>
          <a:p>
            <a:r>
              <a:rPr lang="pl-PL" sz="2400" b="1" dirty="0" smtClean="0"/>
              <a:t>Przedmioty specjalnościowe do wyboru (4 z 8)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158" y="2000240"/>
            <a:ext cx="8572528" cy="4000528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b="1" dirty="0" smtClean="0"/>
              <a:t>Business plan</a:t>
            </a:r>
          </a:p>
          <a:p>
            <a:pPr marL="514350" indent="-514350">
              <a:buFont typeface="+mj-lt"/>
              <a:buAutoNum type="arabicPeriod"/>
            </a:pPr>
            <a:r>
              <a:rPr lang="pl-PL" b="1" dirty="0" smtClean="0"/>
              <a:t>Controlling w małych i średnich przedsiębiorstwach</a:t>
            </a:r>
          </a:p>
          <a:p>
            <a:pPr marL="514350" indent="-514350">
              <a:buFont typeface="+mj-lt"/>
              <a:buAutoNum type="arabicPeriod"/>
            </a:pPr>
            <a:r>
              <a:rPr lang="pl-PL" b="1" dirty="0" smtClean="0"/>
              <a:t>Elektroniczna sprawozdawczość podatkowa</a:t>
            </a:r>
          </a:p>
          <a:p>
            <a:pPr marL="514350" indent="-514350">
              <a:buFont typeface="+mj-lt"/>
              <a:buAutoNum type="arabicPeriod"/>
            </a:pPr>
            <a:r>
              <a:rPr lang="pl-PL" b="1" dirty="0" smtClean="0"/>
              <a:t>Kontrola wewnętrzna</a:t>
            </a:r>
          </a:p>
          <a:p>
            <a:pPr marL="514350" indent="-514350">
              <a:buFont typeface="+mj-lt"/>
              <a:buAutoNum type="arabicPeriod"/>
            </a:pPr>
            <a:r>
              <a:rPr lang="pl-PL" b="1" dirty="0" smtClean="0"/>
              <a:t>Opodatkowanie w grupach kapitałowych</a:t>
            </a:r>
          </a:p>
          <a:p>
            <a:pPr marL="514350" indent="-514350">
              <a:buFont typeface="+mj-lt"/>
              <a:buAutoNum type="arabicPeriod"/>
            </a:pPr>
            <a:r>
              <a:rPr lang="pl-PL" b="1" dirty="0" smtClean="0"/>
              <a:t>Polityka bilansowa</a:t>
            </a:r>
          </a:p>
          <a:p>
            <a:pPr marL="514350" indent="-514350">
              <a:buFont typeface="+mj-lt"/>
              <a:buAutoNum type="arabicPeriod"/>
            </a:pPr>
            <a:r>
              <a:rPr lang="pl-PL" b="1" dirty="0" smtClean="0"/>
              <a:t>Rachunkowość służby zdrowia</a:t>
            </a:r>
          </a:p>
          <a:p>
            <a:pPr marL="514350" indent="-514350">
              <a:buFont typeface="+mj-lt"/>
              <a:buAutoNum type="arabicPeriod"/>
            </a:pPr>
            <a:r>
              <a:rPr lang="pl-PL" b="1" dirty="0" smtClean="0"/>
              <a:t>Zarządzanie podatkami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85852" y="357166"/>
            <a:ext cx="7634310" cy="838200"/>
          </a:xfrm>
        </p:spPr>
        <p:txBody>
          <a:bodyPr>
            <a:normAutofit/>
          </a:bodyPr>
          <a:lstStyle/>
          <a:p>
            <a:r>
              <a:rPr lang="pl-PL" b="1" dirty="0" smtClean="0"/>
              <a:t>Mocne strony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1714488"/>
            <a:ext cx="8929718" cy="4500594"/>
          </a:xfrm>
        </p:spPr>
        <p:txBody>
          <a:bodyPr>
            <a:normAutofit/>
          </a:bodyPr>
          <a:lstStyle/>
          <a:p>
            <a:pPr lvl="0">
              <a:spcAft>
                <a:spcPts val="600"/>
              </a:spcAft>
              <a:buFont typeface="Wingdings" pitchFamily="2" charset="2"/>
              <a:buChar char="q"/>
            </a:pPr>
            <a:r>
              <a:rPr lang="pl-PL" sz="2800" dirty="0" smtClean="0"/>
              <a:t>Możliwość zatrudnienia w różnych przedsiębiorstwach, instytucjach i urzędach na samodzielnych stanowiskach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q"/>
            </a:pPr>
            <a:r>
              <a:rPr lang="pl-PL" sz="2800" dirty="0" smtClean="0"/>
              <a:t>Uzyskanie praktycznych umiejętności, w tym przydatnych w prowadzeniu własnej działalności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q"/>
            </a:pPr>
            <a:r>
              <a:rPr lang="pl-PL" sz="2800" dirty="0" smtClean="0"/>
              <a:t>Zwiększenie szans zdobycia wolnego zawodu doradcy lub biegłego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q"/>
            </a:pPr>
            <a:r>
              <a:rPr lang="pl-PL" sz="2800" dirty="0" smtClean="0"/>
              <a:t>Zdobycie wiedzy i umiejętności posługiwania się </a:t>
            </a:r>
            <a:br>
              <a:rPr lang="pl-PL" sz="2800" dirty="0" smtClean="0"/>
            </a:br>
            <a:r>
              <a:rPr lang="pl-PL" sz="2800" dirty="0" smtClean="0"/>
              <a:t>i wykorzystywania światowego języka biznesu</a:t>
            </a:r>
            <a:endParaRPr lang="pl-PL" sz="2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602D6-D463-4351-9EA6-F137207A7DF7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ędrówka">
  <a:themeElements>
    <a:clrScheme name="Wędrówk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Wędrówk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Wędrówk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184</TotalTime>
  <Words>405</Words>
  <Application>Microsoft Office PowerPoint</Application>
  <PresentationFormat>Pokaz na ekranie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Wędrówka</vt:lpstr>
      <vt:lpstr>Oferta Specjalności Rachunkowość i podatki  </vt:lpstr>
      <vt:lpstr>Adresaci oferty</vt:lpstr>
      <vt:lpstr>wprowadzenie</vt:lpstr>
      <vt:lpstr>Profil absolwenta</vt:lpstr>
      <vt:lpstr>Wiedza i umiejętności</vt:lpstr>
      <vt:lpstr>Rynek pracy</vt:lpstr>
      <vt:lpstr>Przedmioty specjalnościowe obowiązkowe</vt:lpstr>
      <vt:lpstr>Przedmioty specjalnościowe do wyboru (4 z 8)</vt:lpstr>
      <vt:lpstr>Mocne strony</vt:lpstr>
      <vt:lpstr>Rachunkowość i podatki 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Marcin</dc:creator>
  <cp:lastModifiedBy>Jurek</cp:lastModifiedBy>
  <cp:revision>28</cp:revision>
  <dcterms:created xsi:type="dcterms:W3CDTF">2008-10-08T20:06:16Z</dcterms:created>
  <dcterms:modified xsi:type="dcterms:W3CDTF">2011-11-20T16:13:07Z</dcterms:modified>
</cp:coreProperties>
</file>