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66" r:id="rId3"/>
    <p:sldId id="268" r:id="rId4"/>
    <p:sldId id="271" r:id="rId5"/>
    <p:sldId id="258" r:id="rId6"/>
    <p:sldId id="257" r:id="rId7"/>
    <p:sldId id="259" r:id="rId8"/>
    <p:sldId id="270" r:id="rId9"/>
    <p:sldId id="260" r:id="rId10"/>
    <p:sldId id="261" r:id="rId11"/>
    <p:sldId id="262" r:id="rId12"/>
    <p:sldId id="264" r:id="rId13"/>
    <p:sldId id="265" r:id="rId14"/>
    <p:sldId id="272" r:id="rId15"/>
    <p:sldId id="269" r:id="rId1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F9D0D-3298-4BCD-BD65-5CD270EF3E5A}" type="datetimeFigureOut">
              <a:rPr lang="pl-PL" smtClean="0"/>
              <a:pPr/>
              <a:t>2011-11-24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0FFC8-2974-4EB7-97F5-68C2B0BD51C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5822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FFC8-2974-4EB7-97F5-68C2B0BD51C9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EE7CE-0D38-4476-B52A-B57BB704D4FF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7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A6ADE-5862-4F18-9587-30560C56C9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AE58B-5F56-4689-B342-1C9243017922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BBEE9-71EC-4CC3-BA6B-9E423A6793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B8930-6827-4536-A7AC-DE63DE8C6793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104D-F9A2-402B-8CFD-C782AF744D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8BDC7-8FE8-4154-8BD7-47850ECF43D9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BC0AC-3667-4D75-80FC-3304DF6ED7F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EE54F-0C73-4FDB-BD59-CFDA3E3DB915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9787D-4410-49A9-AC8E-2C464F73C1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28676-E201-4BFC-AF97-1170628D7A2D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CAA3-EF4E-448A-BD54-862B4FA5C3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ACF2-6C5D-48CB-BD45-0AD3AA57E8D1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DED0D-36FA-45E5-8701-B7AA0BDD0FD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A3BD3-CEA5-4619-B70E-019A845F53D2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1D893-2AFF-4259-BAAA-3D61CB8495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5769C-C736-4BDC-B590-D099CA991AE5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FB0C9-6B18-41C2-B208-48923664D9D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316DC-E2D7-42EA-BB48-668C2C3F9A43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B017B-C356-4C26-972E-F04CD8FAFC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DA39-B137-4983-BD30-0DCCFF38EA34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B94BF-AA20-4BF1-9C04-DD8E5FBD76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DD9815-B052-4850-8529-BC7B60DFE6C8}" type="datetimeFigureOut">
              <a:rPr lang="pl-PL"/>
              <a:pPr>
                <a:defRPr/>
              </a:pPr>
              <a:t>2011-11-24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82F6E9-607E-45D5-91F5-E56334DD17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8" r:id="rId5"/>
    <p:sldLayoutId id="2147483693" r:id="rId6"/>
    <p:sldLayoutId id="2147483692" r:id="rId7"/>
    <p:sldLayoutId id="2147483699" r:id="rId8"/>
    <p:sldLayoutId id="2147483700" r:id="rId9"/>
    <p:sldLayoutId id="2147483691" r:id="rId10"/>
    <p:sldLayoutId id="21474836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aciej.laska@ue.wroc.p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ukasz.lysik@ue.wroc.p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3664" y="3328035"/>
            <a:ext cx="6480048" cy="230124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5400" smtClean="0"/>
              <a:t>E-biznes I</a:t>
            </a:r>
            <a:br>
              <a:rPr lang="pl-PL" sz="5400" smtClean="0"/>
            </a:br>
            <a:r>
              <a:rPr lang="pl-PL" sz="5400" smtClean="0"/>
              <a:t>E-biznes Ii</a:t>
            </a:r>
            <a:endParaRPr lang="pl-PL" sz="5400"/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pl-PL" sz="2400" smtClean="0"/>
              <a:t>prezentacja specjalności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E-BIZNES - umiejętności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obsługi klienta (</a:t>
            </a:r>
            <a:r>
              <a:rPr lang="pl-PL" sz="3200" dirty="0" err="1" smtClean="0"/>
              <a:t>e-SCM</a:t>
            </a:r>
            <a:r>
              <a:rPr lang="pl-PL" sz="3200" dirty="0" smtClean="0"/>
              <a:t>, e-CRM),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zarządzania bazami danych e-biznesu (produktowymi, klienckimi, transakcyjnymi, itp.),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doboru oprogramowania dla potrzeb przedsięwzięć </a:t>
            </a:r>
            <a:r>
              <a:rPr lang="pl-PL" sz="3200" dirty="0" err="1" smtClean="0"/>
              <a:t>e‐biznesowych</a:t>
            </a:r>
            <a:r>
              <a:rPr lang="pl-PL" sz="3200" dirty="0" smtClean="0"/>
              <a:t>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eksploracji danych, pozyskiwania wiedzy,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bezpieczeństwa e-biznesu,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kształtowania społeczności internetowych,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poruszania się w środowisku Web 2.0,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wykorzystania technologii mobilnych w e-biznesie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zarządzania </a:t>
            </a:r>
            <a:r>
              <a:rPr lang="pl-PL" sz="3200" dirty="0" err="1" smtClean="0"/>
              <a:t>e‐przedsiębiorstwem</a:t>
            </a:r>
            <a:r>
              <a:rPr lang="pl-PL" sz="3200" dirty="0" smtClean="0"/>
              <a:t>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kształtowania etycznych zachowań w e-biznesie.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E-BIZNES – cele do osiągnięcia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fontScale="77500" lnSpcReduction="20000"/>
          </a:bodyPr>
          <a:lstStyle/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l-PL" sz="3200" dirty="0" smtClean="0"/>
              <a:t>Profesjonalizm w dziedzinie e-biznesu: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b="1" dirty="0" smtClean="0"/>
              <a:t>analityk, projektant</a:t>
            </a:r>
            <a:r>
              <a:rPr lang="pl-PL" sz="3200" dirty="0" smtClean="0"/>
              <a:t>, </a:t>
            </a:r>
            <a:r>
              <a:rPr lang="pl-PL" sz="3200" b="1" dirty="0" smtClean="0"/>
              <a:t>technolog</a:t>
            </a:r>
            <a:r>
              <a:rPr lang="pl-PL" sz="3200" dirty="0" smtClean="0"/>
              <a:t>, </a:t>
            </a:r>
            <a:r>
              <a:rPr lang="pl-PL" sz="3200" b="1" dirty="0" smtClean="0"/>
              <a:t>administrator aplikacji e-biznesowych</a:t>
            </a:r>
            <a:r>
              <a:rPr lang="pl-PL" sz="3200" dirty="0" smtClean="0"/>
              <a:t>,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b="1" dirty="0" smtClean="0"/>
              <a:t>specjalista w zakresie zarządzania treścią</a:t>
            </a:r>
            <a:r>
              <a:rPr lang="pl-PL" sz="3200" dirty="0" smtClean="0"/>
              <a:t> (pozyskiwanie, gromadzenie i przetwarzanie informacji oraz wiedzy z Internetu),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b="1" dirty="0" smtClean="0"/>
              <a:t>konsultant przedsięwzięć e-biznesowych</a:t>
            </a:r>
            <a:r>
              <a:rPr lang="pl-PL" sz="3200" dirty="0" smtClean="0"/>
              <a:t> we wszystkich rodzajach przedsiębiorstw, organizacji i instytucji,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b="1" dirty="0" smtClean="0"/>
              <a:t>koordynator ds. wdrożeń systemów </a:t>
            </a:r>
            <a:r>
              <a:rPr lang="pl-PL" sz="3200" b="1" dirty="0" smtClean="0"/>
              <a:t>e-biznesu,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b="1" dirty="0" smtClean="0"/>
              <a:t>menedżer e-biznesu,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/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l-PL" sz="3200" dirty="0" smtClean="0"/>
              <a:t> </a:t>
            </a:r>
            <a:r>
              <a:rPr lang="pl-PL" sz="3200" dirty="0" smtClean="0">
                <a:solidFill>
                  <a:srgbClr val="C00000"/>
                </a:solidFill>
              </a:rPr>
              <a:t>… a dla wielu – realizacja marzeń: </a:t>
            </a:r>
            <a:r>
              <a:rPr lang="pl-PL" sz="3200" b="1" dirty="0" smtClean="0">
                <a:solidFill>
                  <a:srgbClr val="C00000"/>
                </a:solidFill>
              </a:rPr>
              <a:t>WŁASNE udane przedsięwzięcie e-biznesowe</a:t>
            </a:r>
            <a:r>
              <a:rPr lang="pl-PL" sz="3200" dirty="0" smtClean="0">
                <a:solidFill>
                  <a:srgbClr val="C00000"/>
                </a:solidFill>
              </a:rPr>
              <a:t>.</a:t>
            </a:r>
            <a:r>
              <a:rPr lang="pl-PL" sz="3200" dirty="0" smtClean="0"/>
              <a:t> 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7467600" cy="1143000"/>
          </a:xfrm>
        </p:spPr>
        <p:txBody>
          <a:bodyPr/>
          <a:lstStyle/>
          <a:p>
            <a:pPr eaLnBrk="1" hangingPunct="1"/>
            <a:r>
              <a:rPr lang="pl-PL" smtClean="0"/>
              <a:t>Co ponad przedmioty…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b="1" dirty="0" smtClean="0"/>
              <a:t>Zaangażowanie</a:t>
            </a:r>
            <a:r>
              <a:rPr lang="pl-PL" dirty="0" smtClean="0"/>
              <a:t> w działalność </a:t>
            </a:r>
            <a:r>
              <a:rPr lang="pl-PL" b="1" dirty="0" smtClean="0"/>
              <a:t>studenckiego koła naukowego </a:t>
            </a:r>
            <a:r>
              <a:rPr lang="pl-PL" dirty="0" smtClean="0"/>
              <a:t>dedykowanego e-biznesowi, KN Elektron (aktualnie rekrutującego członków),</a:t>
            </a:r>
          </a:p>
          <a:p>
            <a:pPr eaLnBrk="1" hangingPunct="1"/>
            <a:r>
              <a:rPr lang="pl-PL" b="1" dirty="0" smtClean="0"/>
              <a:t>Realizacja projektów z obszaru e-biznesu</a:t>
            </a:r>
            <a:r>
              <a:rPr lang="pl-PL" dirty="0" smtClean="0"/>
              <a:t> (badania rynkowe, krytyczna analiza artykułów, aktywna współpraca z praktyką gospodarczą – praca na żywym organizmie),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Co ponad przedmioty…c.d.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Możliwość odbycia stażu</a:t>
            </a:r>
            <a:r>
              <a:rPr lang="pl-PL" smtClean="0"/>
              <a:t> u największych dolnośląskiego e-biznesu (neo24.pl, money.pl),</a:t>
            </a:r>
          </a:p>
          <a:p>
            <a:pPr eaLnBrk="1" hangingPunct="1"/>
            <a:r>
              <a:rPr lang="pl-PL" smtClean="0"/>
              <a:t>Analiza i obserwacja </a:t>
            </a:r>
            <a:r>
              <a:rPr lang="pl-PL" b="1" smtClean="0"/>
              <a:t>najnowszych trendów</a:t>
            </a:r>
            <a:r>
              <a:rPr lang="pl-PL" smtClean="0"/>
              <a:t> związanych z rozwojem e-biznesu (social media, technologie mobilne, Web 2.0 itd.),</a:t>
            </a:r>
          </a:p>
          <a:p>
            <a:pPr eaLnBrk="1" hangingPunct="1"/>
            <a:r>
              <a:rPr lang="pl-PL" b="1" smtClean="0"/>
              <a:t>Współpraca z praktykami</a:t>
            </a:r>
            <a:r>
              <a:rPr lang="pl-PL" smtClean="0"/>
              <a:t> e-biznesu</a:t>
            </a:r>
            <a:r>
              <a:rPr lang="pl-PL" smtClean="0">
                <a:latin typeface="Arial" charset="0"/>
              </a:rPr>
              <a:t>,</a:t>
            </a:r>
            <a:r>
              <a:rPr lang="pl-PL" smtClean="0"/>
              <a:t> nie tylko z Polski.</a:t>
            </a:r>
          </a:p>
          <a:p>
            <a:pPr eaLnBrk="1" hangingPunct="1"/>
            <a:endParaRPr lang="pl-PL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Zrzut ekranu 2011-11-24 o 07.55.0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56"/>
            <a:ext cx="4699000" cy="1651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395536" y="1988840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ambria"/>
                <a:cs typeface="Cambria"/>
              </a:rPr>
              <a:t>"Nie ma nic lepszego podczas studiowania, jak zdobywanie wiedzy praktycznej z danej dziedziny, nie ma też nic lepszego w biznesie jak świeże spojrzenie ludzi wchodzących w daną </a:t>
            </a:r>
            <a:r>
              <a:rPr lang="pl-PL" dirty="0" smtClean="0">
                <a:latin typeface="Cambria"/>
                <a:cs typeface="Cambria"/>
              </a:rPr>
              <a:t>branżę. </a:t>
            </a:r>
            <a:r>
              <a:rPr lang="pl-PL" dirty="0">
                <a:latin typeface="Cambria"/>
                <a:cs typeface="Cambria"/>
              </a:rPr>
              <a:t>Dlatego uważam, że działalność, jaką prowadzi KNBE Elektron to świetnie zainwestowany czas dla studentów i cieszę się, że mieliśmy okazję wymienić swoje doświadczenia i spojrzenie na biznes."</a:t>
            </a:r>
          </a:p>
          <a:p>
            <a:r>
              <a:rPr lang="pl-PL" dirty="0">
                <a:latin typeface="Cambria"/>
                <a:cs typeface="Cambria"/>
              </a:rPr>
              <a:t> </a:t>
            </a:r>
          </a:p>
          <a:p>
            <a:r>
              <a:rPr lang="pl-PL" b="1" dirty="0">
                <a:latin typeface="Cambria"/>
                <a:cs typeface="Cambria"/>
              </a:rPr>
              <a:t>Dawid Fabiś, Dyrektor </a:t>
            </a:r>
            <a:r>
              <a:rPr lang="pl-PL" b="1" dirty="0" smtClean="0">
                <a:latin typeface="Cambria"/>
                <a:cs typeface="Cambria"/>
              </a:rPr>
              <a:t>Sprzedaży </a:t>
            </a:r>
            <a:r>
              <a:rPr lang="pl-PL" b="1" dirty="0">
                <a:latin typeface="Cambria"/>
                <a:cs typeface="Cambria"/>
              </a:rPr>
              <a:t>M2M w sieci </a:t>
            </a:r>
            <a:r>
              <a:rPr lang="pl-PL" b="1" dirty="0" smtClean="0">
                <a:latin typeface="Cambria"/>
                <a:cs typeface="Cambria"/>
              </a:rPr>
              <a:t>Orange</a:t>
            </a:r>
          </a:p>
          <a:p>
            <a:endParaRPr lang="pl-PL" dirty="0">
              <a:latin typeface="Cambria"/>
              <a:cs typeface="Cambria"/>
            </a:endParaRPr>
          </a:p>
          <a:p>
            <a:endParaRPr lang="pl-PL" dirty="0" smtClean="0">
              <a:latin typeface="Cambria"/>
              <a:cs typeface="Cambria"/>
            </a:endParaRPr>
          </a:p>
          <a:p>
            <a:endParaRPr lang="pl-PL" dirty="0">
              <a:latin typeface="Cambria"/>
              <a:cs typeface="Cambria"/>
            </a:endParaRPr>
          </a:p>
          <a:p>
            <a:r>
              <a:rPr lang="pl-PL" dirty="0" smtClean="0">
                <a:latin typeface="Cambria"/>
                <a:cs typeface="Cambria"/>
              </a:rPr>
              <a:t>Więcej na </a:t>
            </a:r>
            <a:r>
              <a:rPr lang="pl-PL" dirty="0" err="1" smtClean="0">
                <a:latin typeface="Cambria"/>
                <a:cs typeface="Cambria"/>
              </a:rPr>
              <a:t>www.elektron.ue.wroc.pl</a:t>
            </a:r>
            <a:endParaRPr lang="pl-PL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3442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/>
          </p:cNvSpPr>
          <p:nvPr>
            <p:ph type="body" idx="1"/>
          </p:nvPr>
        </p:nvSpPr>
        <p:spPr>
          <a:xfrm>
            <a:off x="457200" y="404813"/>
            <a:ext cx="7467600" cy="57213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z="6000" smtClean="0"/>
              <a:t>Dziękujemy za uwagę i zapraszamy do zadawania pytań</a:t>
            </a:r>
          </a:p>
          <a:p>
            <a:pPr algn="ctr" eaLnBrk="1" hangingPunct="1">
              <a:buFont typeface="Wingdings 2" pitchFamily="18" charset="2"/>
              <a:buNone/>
            </a:pPr>
            <a:endParaRPr lang="pl-PL" sz="280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pl-PL" sz="2800" smtClean="0"/>
              <a:t>Maciej Laska: </a:t>
            </a:r>
            <a:r>
              <a:rPr lang="pl-PL" sz="2800" smtClean="0">
                <a:hlinkClick r:id="rId3"/>
              </a:rPr>
              <a:t>maciej.laska@ue.wroc.pl</a:t>
            </a:r>
            <a:r>
              <a:rPr lang="pl-PL" sz="2800" smtClean="0"/>
              <a:t>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sz="2800" smtClean="0"/>
              <a:t>Łukasz Łysik: </a:t>
            </a:r>
            <a:r>
              <a:rPr lang="pl-PL" sz="2800" smtClean="0">
                <a:hlinkClick r:id="rId4"/>
              </a:rPr>
              <a:t>lukasz.lysik@ue.wroc.pl</a:t>
            </a:r>
            <a:r>
              <a:rPr lang="pl-PL" sz="280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smtClean="0"/>
              <a:t>e-Biznes, czyli biznes elektroniczny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l-PL" dirty="0" smtClean="0"/>
              <a:t>Pojęcie wprowadzone w 1995 przez IBM, oznaczające </a:t>
            </a:r>
            <a:r>
              <a:rPr lang="pl-PL" b="1" dirty="0" smtClean="0"/>
              <a:t>każdą działalność </a:t>
            </a:r>
            <a:r>
              <a:rPr lang="pl-PL" dirty="0" smtClean="0"/>
              <a:t>(przedsięwzięcie) prowadzone za pomocą i/lub w przestrzeni </a:t>
            </a:r>
            <a:r>
              <a:rPr lang="pl-PL" b="1" dirty="0" smtClean="0"/>
              <a:t>mediów elektronicznych </a:t>
            </a:r>
            <a:r>
              <a:rPr lang="pl-PL" dirty="0" smtClean="0"/>
              <a:t>(telekomunikacyjnych, teleinformatycznych) generujące przychody i mające na celu </a:t>
            </a:r>
            <a:r>
              <a:rPr lang="pl-PL" b="1" dirty="0" smtClean="0"/>
              <a:t>osiągnięcie zysku</a:t>
            </a:r>
            <a:r>
              <a:rPr lang="pl-PL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Dlaczego e-biznes?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47248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2600" dirty="0" smtClean="0"/>
              <a:t>dziedzina o </a:t>
            </a:r>
            <a:r>
              <a:rPr lang="pl-PL" sz="2600" b="1" dirty="0" smtClean="0"/>
              <a:t>ogromnych perspektywach </a:t>
            </a:r>
            <a:r>
              <a:rPr lang="pl-PL" sz="2600" dirty="0" smtClean="0"/>
              <a:t>rozwojowych - jesteśmy wciąż w początkowej fazie jej rozwoju,</a:t>
            </a:r>
          </a:p>
          <a:p>
            <a:pPr eaLnBrk="1" hangingPunct="1">
              <a:lnSpc>
                <a:spcPct val="80000"/>
              </a:lnSpc>
            </a:pPr>
            <a:r>
              <a:rPr lang="pl-PL" sz="2600" b="1" dirty="0" smtClean="0"/>
              <a:t>duży popyt na specjalistów</a:t>
            </a:r>
            <a:r>
              <a:rPr lang="pl-PL" sz="2600" dirty="0" smtClean="0"/>
              <a:t>: regułą są wzrosty w granicach 20-50% rocznie w poszczególnych obszarach e-biznesu,</a:t>
            </a:r>
          </a:p>
          <a:p>
            <a:pPr eaLnBrk="1" hangingPunct="1">
              <a:lnSpc>
                <a:spcPct val="80000"/>
              </a:lnSpc>
            </a:pPr>
            <a:r>
              <a:rPr lang="pl-PL" sz="2600" b="1" dirty="0" smtClean="0"/>
              <a:t>atrakcyjna, </a:t>
            </a:r>
            <a:r>
              <a:rPr lang="pl-PL" sz="2600" dirty="0" smtClean="0"/>
              <a:t>pełna </a:t>
            </a:r>
            <a:r>
              <a:rPr lang="pl-PL" sz="2600" b="1" dirty="0" smtClean="0"/>
              <a:t>wyzwań </a:t>
            </a:r>
            <a:r>
              <a:rPr lang="pl-PL" sz="2600" dirty="0" smtClean="0"/>
              <a:t>i</a:t>
            </a:r>
            <a:r>
              <a:rPr lang="pl-PL" sz="2600" b="1" dirty="0" smtClean="0"/>
              <a:t> dobrze płatna</a:t>
            </a:r>
            <a:r>
              <a:rPr lang="pl-PL" sz="2600" dirty="0" smtClean="0"/>
              <a:t> praca w zawodach związanych z zastosowaniami </a:t>
            </a:r>
            <a:r>
              <a:rPr lang="pl-PL" sz="2600" b="1" dirty="0" smtClean="0"/>
              <a:t>nowoczesnych technologii</a:t>
            </a:r>
            <a:r>
              <a:rPr lang="pl-PL" sz="2600" dirty="0" smtClean="0"/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pl-PL" sz="2600" dirty="0" smtClean="0"/>
              <a:t>duże możliwości w zakresie wyboru i kształtowania </a:t>
            </a:r>
            <a:r>
              <a:rPr lang="pl-PL" sz="2600" b="1" dirty="0" smtClean="0"/>
              <a:t>indywidualnej</a:t>
            </a:r>
            <a:r>
              <a:rPr lang="pl-PL" sz="2600" dirty="0" smtClean="0"/>
              <a:t> </a:t>
            </a:r>
            <a:r>
              <a:rPr lang="pl-PL" sz="2600" b="1" dirty="0" smtClean="0"/>
              <a:t>ścieżki kariery </a:t>
            </a:r>
            <a:r>
              <a:rPr lang="pl-PL" sz="2600" b="1" dirty="0" smtClean="0"/>
              <a:t>zawodowej,</a:t>
            </a:r>
            <a:endParaRPr lang="pl-PL" sz="2600" b="1" dirty="0" smtClean="0"/>
          </a:p>
          <a:p>
            <a:pPr eaLnBrk="1" hangingPunct="1">
              <a:lnSpc>
                <a:spcPct val="80000"/>
              </a:lnSpc>
            </a:pPr>
            <a:r>
              <a:rPr lang="pl-PL" sz="2600" b="1" dirty="0" smtClean="0"/>
              <a:t>niespotykane </a:t>
            </a:r>
            <a:r>
              <a:rPr lang="pl-PL" sz="2600" dirty="0" smtClean="0"/>
              <a:t>w innych dziedzinach </a:t>
            </a:r>
            <a:r>
              <a:rPr lang="pl-PL" sz="2600" b="1" dirty="0" smtClean="0"/>
              <a:t>szanse na </a:t>
            </a:r>
            <a:r>
              <a:rPr lang="pl-PL" sz="2600" dirty="0" smtClean="0"/>
              <a:t>szybki </a:t>
            </a:r>
            <a:r>
              <a:rPr lang="pl-PL" sz="2600" b="1" dirty="0" smtClean="0"/>
              <a:t>sukces WŁASNEGO </a:t>
            </a:r>
            <a:r>
              <a:rPr lang="pl-PL" sz="2600" dirty="0" smtClean="0"/>
              <a:t>przedsięwzięcia (</a:t>
            </a:r>
            <a:r>
              <a:rPr lang="pl-PL" sz="2600" dirty="0" err="1" smtClean="0"/>
              <a:t>nasza-klasa.pl</a:t>
            </a:r>
            <a:r>
              <a:rPr lang="pl-PL" sz="2600" dirty="0" smtClean="0"/>
              <a:t>, neo24.pl</a:t>
            </a:r>
            <a:r>
              <a:rPr lang="pl-PL" sz="26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E-BIZNES - specjalność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715200" cy="499715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2600" dirty="0" smtClean="0"/>
              <a:t>Specjalność E-biznes jest prowadzona na studiach I </a:t>
            </a:r>
            <a:r>
              <a:rPr lang="pl-PL" sz="2600" dirty="0" err="1" smtClean="0"/>
              <a:t>i</a:t>
            </a:r>
            <a:r>
              <a:rPr lang="pl-PL" sz="2600" dirty="0" smtClean="0"/>
              <a:t> II stopnia od </a:t>
            </a:r>
            <a:r>
              <a:rPr lang="pl-PL" sz="2600" dirty="0" smtClean="0"/>
              <a:t>2003</a:t>
            </a:r>
            <a:r>
              <a:rPr lang="pl-PL" sz="2600" dirty="0" smtClean="0"/>
              <a:t> </a:t>
            </a:r>
            <a:r>
              <a:rPr lang="pl-PL" sz="2600" dirty="0" smtClean="0"/>
              <a:t>roku.</a:t>
            </a:r>
          </a:p>
          <a:p>
            <a:pPr eaLnBrk="1" hangingPunct="1">
              <a:lnSpc>
                <a:spcPct val="80000"/>
              </a:lnSpc>
            </a:pPr>
            <a:r>
              <a:rPr lang="pl-PL" sz="2600" dirty="0" smtClean="0"/>
              <a:t>Kadrę dydaktyczną stanowią młodzi specjaliści wielu dziedzin e-biznesu, mający stały kontakt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z </a:t>
            </a:r>
            <a:r>
              <a:rPr lang="pl-PL" sz="2600" dirty="0" smtClean="0"/>
              <a:t>praktyką gospodarczą.</a:t>
            </a:r>
          </a:p>
          <a:p>
            <a:pPr eaLnBrk="1" hangingPunct="1">
              <a:lnSpc>
                <a:spcPct val="80000"/>
              </a:lnSpc>
            </a:pPr>
            <a:r>
              <a:rPr lang="pl-PL" sz="2600" dirty="0" smtClean="0"/>
              <a:t>W 2011 roku specjalność przeszła gruntowną reorganizację w odpowiedzi na potrzeby rynku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i oczekiwania studentów</a:t>
            </a:r>
            <a:r>
              <a:rPr lang="pl-PL" sz="26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sz="2600" dirty="0" smtClean="0"/>
              <a:t>Jako specjalność kładzie ogromny nacisk na </a:t>
            </a:r>
            <a:r>
              <a:rPr lang="pl-PL" sz="2600" dirty="0" smtClean="0"/>
              <a:t>to, </a:t>
            </a:r>
            <a:r>
              <a:rPr lang="pl-PL" sz="2600" dirty="0" smtClean="0"/>
              <a:t>co powinien wiedzieć wchodzący na rynek młody przedsiębiorca.</a:t>
            </a:r>
          </a:p>
          <a:p>
            <a:pPr eaLnBrk="1" hangingPunct="1">
              <a:lnSpc>
                <a:spcPct val="80000"/>
              </a:lnSpc>
            </a:pPr>
            <a:r>
              <a:rPr lang="pl-PL" sz="2800" dirty="0" smtClean="0"/>
              <a:t>Uczy kształtować własny warsztat pracy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i </a:t>
            </a:r>
            <a:r>
              <a:rPr lang="pl-PL" sz="2800" dirty="0" smtClean="0"/>
              <a:t>przygotowuje do samozatrudnienia – jak żadna inna specjalność</a:t>
            </a:r>
            <a:r>
              <a:rPr lang="pl-PL" sz="2800" dirty="0" smtClean="0"/>
              <a:t>.</a:t>
            </a:r>
            <a:endParaRPr lang="pl-PL" sz="2600" dirty="0" smtClean="0"/>
          </a:p>
          <a:p>
            <a:pPr eaLnBrk="1" hangingPunct="1">
              <a:lnSpc>
                <a:spcPct val="80000"/>
              </a:lnSpc>
            </a:pPr>
            <a:endParaRPr lang="pl-PL" sz="2600" dirty="0" smtClean="0"/>
          </a:p>
          <a:p>
            <a:pPr eaLnBrk="1" hangingPunct="1">
              <a:lnSpc>
                <a:spcPct val="80000"/>
              </a:lnSpc>
            </a:pPr>
            <a:endParaRPr lang="pl-PL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E-BIZNES I - przedmioty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 smtClean="0"/>
              <a:t>ROK II</a:t>
            </a:r>
            <a:endParaRPr lang="pl-PL" b="1" dirty="0" smtClean="0"/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Technologie e-biznesu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l-PL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 smtClean="0"/>
              <a:t>ROK III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Bezpieczeństwo e-biznesu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Projektowanie stron internetowych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Ekonomika e-biznesu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Systemy organizacji informacji w Internecie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Outsourcing usług w e-biznesie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Internetowe narzędzia oprogramowania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Infrastruktura e-handlu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Języki oprogramowania wyższego rzędu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Konsulting informatyczny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Środowisko komunikacyjne e-biznesu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Tworzenie aplikacji internetowych</a:t>
            </a:r>
            <a:endParaRPr lang="pl-PL" dirty="0"/>
          </a:p>
        </p:txBody>
      </p:sp>
      <p:sp>
        <p:nvSpPr>
          <p:cNvPr id="4" name="Nawias klamrowy zamykający 3"/>
          <p:cNvSpPr/>
          <p:nvPr/>
        </p:nvSpPr>
        <p:spPr>
          <a:xfrm>
            <a:off x="5867400" y="3644900"/>
            <a:ext cx="73025" cy="21605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7412" name="pole tekstowe 4"/>
          <p:cNvSpPr txBox="1">
            <a:spLocks noChangeArrowheads="1"/>
          </p:cNvSpPr>
          <p:nvPr/>
        </p:nvSpPr>
        <p:spPr bwMode="auto">
          <a:xfrm>
            <a:off x="6084888" y="4437063"/>
            <a:ext cx="201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dirty="0">
                <a:latin typeface="Cambria" pitchFamily="18" charset="0"/>
              </a:rPr>
              <a:t>przedmioty do wyboru</a:t>
            </a:r>
          </a:p>
          <a:p>
            <a:r>
              <a:rPr lang="pl-PL" sz="1400" dirty="0" smtClean="0">
                <a:latin typeface="Cambria" pitchFamily="18" charset="0"/>
              </a:rPr>
              <a:t>(4 z 8)</a:t>
            </a:r>
            <a:endParaRPr lang="pl-PL" sz="1400" dirty="0">
              <a:latin typeface="Cambria" pitchFamily="18" charset="0"/>
            </a:endParaRPr>
          </a:p>
        </p:txBody>
      </p:sp>
      <p:sp>
        <p:nvSpPr>
          <p:cNvPr id="6" name="Nawias klamrowy zamykający 5"/>
          <p:cNvSpPr/>
          <p:nvPr/>
        </p:nvSpPr>
        <p:spPr>
          <a:xfrm>
            <a:off x="5868144" y="1628800"/>
            <a:ext cx="73025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pole tekstowe 4"/>
          <p:cNvSpPr txBox="1">
            <a:spLocks noChangeArrowheads="1"/>
          </p:cNvSpPr>
          <p:nvPr/>
        </p:nvSpPr>
        <p:spPr bwMode="auto">
          <a:xfrm>
            <a:off x="6085632" y="2473151"/>
            <a:ext cx="21587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Cambria" pitchFamily="18" charset="0"/>
              </a:rPr>
              <a:t>przedmioty </a:t>
            </a:r>
            <a:r>
              <a:rPr lang="pl-PL" sz="1400" dirty="0" smtClean="0">
                <a:solidFill>
                  <a:srgbClr val="C00000"/>
                </a:solidFill>
                <a:latin typeface="Cambria" pitchFamily="18" charset="0"/>
              </a:rPr>
              <a:t>obowiązkowe</a:t>
            </a:r>
            <a:endParaRPr lang="pl-PL" sz="1400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E-BIZNES II - przedmioty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 smtClean="0"/>
              <a:t>ROK I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Cywilizacja Web 2.0</a:t>
            </a:r>
          </a:p>
          <a:p>
            <a:pPr marL="722376" lvl="1" indent="-274320" eaLnBrk="1" fontAlgn="auto" hangingPunct="1">
              <a:spcAft>
                <a:spcPts val="0"/>
              </a:spcAft>
              <a:buNone/>
              <a:defRPr/>
            </a:pPr>
            <a:endParaRPr lang="pl-PL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 smtClean="0"/>
              <a:t>ROK II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Optymalizacja stron internetowych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Rynek oprogramowania e-biznesu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b="1" dirty="0" smtClean="0">
                <a:solidFill>
                  <a:srgbClr val="C00000"/>
                </a:solidFill>
              </a:rPr>
              <a:t>Eksploracja danych w e-biznesie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Etyka e-biznesu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Rynek technologii informacyjnych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Środowisko języka XML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Technologie komunikacji multimedialnej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Organizacja i funkcjonowanie e-przedsiębiorstwa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Technologie mobilne w e-biznesie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Technologie pracy grupowej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>
                <a:solidFill>
                  <a:srgbClr val="000000"/>
                </a:solidFill>
              </a:rPr>
              <a:t>Zaawansowane bazy danych</a:t>
            </a:r>
          </a:p>
        </p:txBody>
      </p:sp>
      <p:sp>
        <p:nvSpPr>
          <p:cNvPr id="4" name="Nawias klamrowy zamykający 3"/>
          <p:cNvSpPr/>
          <p:nvPr/>
        </p:nvSpPr>
        <p:spPr>
          <a:xfrm>
            <a:off x="5867400" y="3644900"/>
            <a:ext cx="73025" cy="21605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436" name="pole tekstowe 4"/>
          <p:cNvSpPr txBox="1">
            <a:spLocks noChangeArrowheads="1"/>
          </p:cNvSpPr>
          <p:nvPr/>
        </p:nvSpPr>
        <p:spPr bwMode="auto">
          <a:xfrm>
            <a:off x="6084888" y="4437063"/>
            <a:ext cx="201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dirty="0">
                <a:latin typeface="Cambria" pitchFamily="18" charset="0"/>
              </a:rPr>
              <a:t>przedmioty do wyboru</a:t>
            </a:r>
          </a:p>
          <a:p>
            <a:r>
              <a:rPr lang="pl-PL" sz="1400" dirty="0" smtClean="0">
                <a:latin typeface="Cambria" pitchFamily="18" charset="0"/>
              </a:rPr>
              <a:t>(4 z 8)</a:t>
            </a:r>
            <a:endParaRPr lang="pl-PL" sz="1400" dirty="0">
              <a:latin typeface="Cambria" pitchFamily="18" charset="0"/>
            </a:endParaRPr>
          </a:p>
        </p:txBody>
      </p:sp>
      <p:sp>
        <p:nvSpPr>
          <p:cNvPr id="6" name="Nawias klamrowy zamykający 5"/>
          <p:cNvSpPr/>
          <p:nvPr/>
        </p:nvSpPr>
        <p:spPr>
          <a:xfrm>
            <a:off x="5868144" y="1628800"/>
            <a:ext cx="73025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pole tekstowe 4"/>
          <p:cNvSpPr txBox="1">
            <a:spLocks noChangeArrowheads="1"/>
          </p:cNvSpPr>
          <p:nvPr/>
        </p:nvSpPr>
        <p:spPr bwMode="auto">
          <a:xfrm>
            <a:off x="6085632" y="2473151"/>
            <a:ext cx="21587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Cambria" pitchFamily="18" charset="0"/>
              </a:rPr>
              <a:t>przedmioty </a:t>
            </a:r>
            <a:r>
              <a:rPr lang="pl-PL" sz="1400" dirty="0" smtClean="0">
                <a:solidFill>
                  <a:srgbClr val="C00000"/>
                </a:solidFill>
                <a:latin typeface="Cambria" pitchFamily="18" charset="0"/>
              </a:rPr>
              <a:t>obowiązkowe</a:t>
            </a:r>
            <a:endParaRPr lang="pl-PL" sz="1400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E-BIZNES - wiedza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002588" cy="4525963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l-PL" sz="3200" dirty="0" smtClean="0"/>
              <a:t>Na zajęciach przedstawimy specyfikę organizacji i funkcjonowania następujących segmentów </a:t>
            </a:r>
            <a:r>
              <a:rPr lang="pl-PL" sz="3200" dirty="0" smtClean="0">
                <a:solidFill>
                  <a:schemeClr val="tx2"/>
                </a:solidFill>
              </a:rPr>
              <a:t>e-biznesu:</a:t>
            </a: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e-marketing, e-reklama, e-PR,,</a:t>
            </a: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e-handel (sklepy, aukcje, przetargi),</a:t>
            </a: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e-bankowość, e-finanse, e-ubezpieczenia,</a:t>
            </a: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e-usługi,</a:t>
            </a: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e-turystyka, </a:t>
            </a: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e-społeczności konsumenckie.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E-BIZNES - wiedza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002588" cy="4525963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l-PL" sz="3200" dirty="0" smtClean="0"/>
              <a:t>Po zakończeniu zajęć student powinien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l-PL" sz="3200" dirty="0" smtClean="0"/>
              <a:t>posiadać wiedzę z zakresu:</a:t>
            </a:r>
            <a:endParaRPr lang="pl-PL" sz="3200" dirty="0" smtClean="0">
              <a:solidFill>
                <a:schemeClr val="tx2"/>
              </a:solidFill>
            </a:endParaRP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3200" dirty="0" smtClean="0"/>
              <a:t>zasad prowadzenia działalności biznesowej i marketingowej z wykorzystaniem </a:t>
            </a:r>
            <a:r>
              <a:rPr lang="pl-PL" sz="3200" dirty="0" smtClean="0"/>
              <a:t>nowoczesnych </a:t>
            </a:r>
            <a:r>
              <a:rPr lang="pl-PL" sz="3200" dirty="0" err="1" smtClean="0"/>
              <a:t>technologii</a:t>
            </a:r>
            <a:r>
              <a:rPr lang="pl-PL" sz="3200" dirty="0" smtClean="0"/>
              <a:t> informacyjno-komunikacyjnych,</a:t>
            </a:r>
            <a:endParaRPr lang="pl-PL" sz="3200" dirty="0" smtClean="0"/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 smtClean="0"/>
              <a:t>społecznych, gospodarczych i technologicznych aspektów e-biznesu,</a:t>
            </a:r>
          </a:p>
          <a:p>
            <a:pPr marL="449263" indent="-449263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 smtClean="0"/>
              <a:t>najnowszych modeli zarządzania </a:t>
            </a:r>
            <a:r>
              <a:rPr lang="pl-PL" dirty="0" err="1" smtClean="0"/>
              <a:t>e‐przedsiębiorstwami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E-BIZNES - umiejętności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813" cy="4525963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l-PL" sz="2500" dirty="0" smtClean="0"/>
              <a:t>Na zajęciach wykształcimy praktyczne umiejętności w zakresie: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2500" dirty="0" smtClean="0"/>
              <a:t>zastosowań </a:t>
            </a:r>
            <a:r>
              <a:rPr lang="pl-PL" sz="2500" dirty="0" smtClean="0"/>
              <a:t>nowoczesnych </a:t>
            </a:r>
            <a:r>
              <a:rPr lang="pl-PL" sz="2500" dirty="0" err="1" smtClean="0"/>
              <a:t>technologii</a:t>
            </a:r>
            <a:r>
              <a:rPr lang="pl-PL" sz="2500" dirty="0" smtClean="0"/>
              <a:t> informacyjno-komunikacyjnych,</a:t>
            </a:r>
            <a:endParaRPr lang="pl-PL" sz="2500" dirty="0" smtClean="0"/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2500" dirty="0" smtClean="0"/>
              <a:t>projektowania stron, witryn, aplikacji internetowych, zarządzania serwisem WWW,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2500" dirty="0" smtClean="0"/>
              <a:t>optymalizacji witryn Internetu, prowadzenia skutecznych działań z zakresu e-marketingu,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2500" dirty="0" smtClean="0"/>
              <a:t>zarządzania treścią,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l-PL" sz="2500" dirty="0" smtClean="0"/>
              <a:t>zarządzania transakcjami (sprzedaż, płatności, dostawy itp.),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Odcienie szarośc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223</TotalTime>
  <Words>667</Words>
  <Application>Microsoft Office PowerPoint</Application>
  <PresentationFormat>Pokaz na ekranie (4:3)</PresentationFormat>
  <Paragraphs>126</Paragraphs>
  <Slides>15</Slides>
  <Notes>14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Techniczny</vt:lpstr>
      <vt:lpstr>E-biznes I E-biznes Ii</vt:lpstr>
      <vt:lpstr>e-Biznes, czyli biznes elektroniczny</vt:lpstr>
      <vt:lpstr>Dlaczego e-biznes?</vt:lpstr>
      <vt:lpstr>E-BIZNES - specjalność</vt:lpstr>
      <vt:lpstr>E-BIZNES I - przedmioty</vt:lpstr>
      <vt:lpstr>E-BIZNES II - przedmioty</vt:lpstr>
      <vt:lpstr>E-BIZNES - wiedza</vt:lpstr>
      <vt:lpstr>E-BIZNES - wiedza</vt:lpstr>
      <vt:lpstr>E-BIZNES - umiejętności</vt:lpstr>
      <vt:lpstr>E-BIZNES - umiejętności</vt:lpstr>
      <vt:lpstr>E-BIZNES – cele do osiągnięcia</vt:lpstr>
      <vt:lpstr>Co ponad przedmioty…</vt:lpstr>
      <vt:lpstr>Co ponad przedmioty…c.d.</vt:lpstr>
      <vt:lpstr>Slajd 14</vt:lpstr>
      <vt:lpstr>Slajd 15</vt:lpstr>
    </vt:vector>
  </TitlesOfParts>
  <Company>PROGRA-NET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E-biznes I E-biznes Ii</dc:title>
  <dc:creator>ML</dc:creator>
  <cp:lastModifiedBy>Robert</cp:lastModifiedBy>
  <cp:revision>29</cp:revision>
  <dcterms:created xsi:type="dcterms:W3CDTF">2010-11-30T13:51:44Z</dcterms:created>
  <dcterms:modified xsi:type="dcterms:W3CDTF">2011-11-24T09:46:11Z</dcterms:modified>
</cp:coreProperties>
</file>