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0"/>
  </p:notesMasterIdLst>
  <p:sldIdLst>
    <p:sldId id="466" r:id="rId3"/>
    <p:sldId id="484" r:id="rId4"/>
    <p:sldId id="634" r:id="rId5"/>
    <p:sldId id="489" r:id="rId6"/>
    <p:sldId id="633" r:id="rId7"/>
    <p:sldId id="488" r:id="rId8"/>
    <p:sldId id="486" r:id="rId9"/>
    <p:sldId id="635" r:id="rId10"/>
    <p:sldId id="636" r:id="rId11"/>
    <p:sldId id="627" r:id="rId12"/>
    <p:sldId id="637" r:id="rId13"/>
    <p:sldId id="495" r:id="rId14"/>
    <p:sldId id="502" r:id="rId15"/>
    <p:sldId id="620" r:id="rId16"/>
    <p:sldId id="625" r:id="rId17"/>
    <p:sldId id="626" r:id="rId18"/>
    <p:sldId id="57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sza tytułowa" id="{EA420D68-107B-C34C-940B-9ADB619789A2}">
          <p14:sldIdLst>
            <p14:sldId id="466"/>
          </p14:sldIdLst>
        </p14:section>
        <p14:section name="O Uczelni" id="{AF25C121-923A-E241-84E5-29062C6640BC}">
          <p14:sldIdLst>
            <p14:sldId id="484"/>
            <p14:sldId id="634"/>
            <p14:sldId id="489"/>
            <p14:sldId id="633"/>
            <p14:sldId id="488"/>
            <p14:sldId id="486"/>
            <p14:sldId id="635"/>
            <p14:sldId id="636"/>
            <p14:sldId id="627"/>
            <p14:sldId id="637"/>
            <p14:sldId id="495"/>
            <p14:sldId id="502"/>
            <p14:sldId id="620"/>
            <p14:sldId id="625"/>
            <p14:sldId id="626"/>
          </p14:sldIdLst>
        </p14:section>
        <p14:section name="Rekrutacja" id="{A74C99DF-D5EE-C445-8CB2-2EA8FF3A7324}">
          <p14:sldIdLst/>
        </p14:section>
        <p14:section name="Final" id="{FDD421D6-D368-644B-9038-CED524D9CC53}">
          <p14:sldIdLst>
            <p14:sldId id="57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ata" initials="APP" lastIdx="7" clrIdx="0"/>
  <p:cmAuthor id="1" name="Ola" initials="O" lastIdx="28" clrIdx="1"/>
  <p:cmAuthor id="2" name="Michal Biernacki" initials="MB" lastIdx="3" clrIdx="2"/>
  <p:cmAuthor id="3" name="Michal Biernacki" initials="MB [2]" lastIdx="1" clrIdx="3"/>
  <p:cmAuthor id="4" name="Michal Biernacki" initials="MB [3]" lastIdx="1" clrIdx="4"/>
  <p:cmAuthor id="5" name="Michal Biernacki" initials="MB [4]" lastIdx="1" clrIdx="5"/>
  <p:cmAuthor id="6" name="Michal Biernacki" initials="MB [5]" lastIdx="1" clrIdx="6"/>
  <p:cmAuthor id="7" name="Michal Biernacki" initials="MB [6]" lastIdx="1" clrIdx="7"/>
  <p:cmAuthor id="8" name="Michal Biernacki" initials="MB [7]" lastIdx="1" clrIdx="8"/>
  <p:cmAuthor id="9" name="Michal Biernacki" initials="MB [8]" lastIdx="1" clrIdx="9"/>
  <p:cmAuthor id="10" name="Michal Biernacki" initials="MB [9]" lastIdx="1" clrIdx="10"/>
  <p:cmAuthor id="11" name="Michal Biernacki" initials="MB [10]" lastIdx="1" clrIdx="11"/>
  <p:cmAuthor id="12" name="Michal Biernacki" initials="MB [11]" lastIdx="1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22F"/>
    <a:srgbClr val="404040"/>
    <a:srgbClr val="9D0434"/>
    <a:srgbClr val="F0F0F1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7" autoAdjust="0"/>
    <p:restoredTop sz="94660"/>
  </p:normalViewPr>
  <p:slideViewPr>
    <p:cSldViewPr snapToGrid="0">
      <p:cViewPr>
        <p:scale>
          <a:sx n="86" d="100"/>
          <a:sy n="86" d="100"/>
        </p:scale>
        <p:origin x="-91" y="-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A7AE-1B66-4F49-B5D7-517E9D994D8F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230F-4B90-4BE8-BCD8-5A7CE4012E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67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1" cy="5667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t>Tekst tytułowy</a:t>
            </a:r>
          </a:p>
        </p:txBody>
      </p:sp>
      <p:pic>
        <p:nvPicPr>
          <p:cNvPr id="24" name="Logotyp_pozi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87" y="6014215"/>
            <a:ext cx="2331226" cy="52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1" cy="5667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t>Tekst tytułowy</a:t>
            </a:r>
          </a:p>
        </p:txBody>
      </p:sp>
      <p:pic>
        <p:nvPicPr>
          <p:cNvPr id="24" name="Logotyp_pozi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87" y="6014215"/>
            <a:ext cx="2331226" cy="52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79" y="3509993"/>
            <a:ext cx="10974230" cy="1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863" tIns="108863" rIns="108863" bIns="10886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79" y="4762500"/>
            <a:ext cx="1097423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863" tIns="108863" rIns="108863" bIns="108863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0733737" y="-1363785"/>
            <a:ext cx="2235949" cy="25509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01" y="-679755"/>
            <a:ext cx="1256715" cy="14337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41" y="246083"/>
            <a:ext cx="786845" cy="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push/>
  </p:transition>
  <p:hf sldNum="0" hdr="0" ftr="0"/>
  <p:txStyles>
    <p:titleStyle>
      <a:lvl1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54431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108863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163295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217727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272159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326591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381023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435455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431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8863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3295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7727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2159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6591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1023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5455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79" y="3509993"/>
            <a:ext cx="10974230" cy="1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863" tIns="108863" rIns="108863" bIns="10886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79" y="4762500"/>
            <a:ext cx="1097423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863" tIns="108863" rIns="108863" bIns="108863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0733737" y="-1363785"/>
            <a:ext cx="2235949" cy="25509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01" y="-679755"/>
            <a:ext cx="1256715" cy="143373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41" y="246083"/>
            <a:ext cx="786845" cy="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>
    <p:push/>
  </p:transition>
  <p:hf sldNum="0" hdr="0" ftr="0"/>
  <p:txStyles>
    <p:titleStyle>
      <a:lvl1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54431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108863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163295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217727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272159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326591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381023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435455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431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8863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3295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7727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2159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6591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1023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5455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emf"/><Relationship Id="rId5" Type="http://schemas.openxmlformats.org/officeDocument/2006/relationships/image" Target="../media/image33.png"/><Relationship Id="rId10" Type="http://schemas.openxmlformats.org/officeDocument/2006/relationships/image" Target="../media/image38.emf"/><Relationship Id="rId4" Type="http://schemas.openxmlformats.org/officeDocument/2006/relationships/image" Target="../media/image32.png"/><Relationship Id="rId9" Type="http://schemas.openxmlformats.org/officeDocument/2006/relationships/image" Target="../media/image37.emf"/><Relationship Id="rId1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emf"/><Relationship Id="rId7" Type="http://schemas.openxmlformats.org/officeDocument/2006/relationships/image" Target="../media/image1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emf"/><Relationship Id="rId7" Type="http://schemas.openxmlformats.org/officeDocument/2006/relationships/image" Target="../media/image4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34.png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1" y="-366466"/>
            <a:ext cx="10713493" cy="802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01" y="3636790"/>
            <a:ext cx="2790099" cy="3183110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7" y="4813038"/>
            <a:ext cx="1726575" cy="19473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9" y="1892368"/>
            <a:ext cx="2418980" cy="2759715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88763" y="2795172"/>
            <a:ext cx="2591656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088638" hangingPunct="0"/>
            <a:r>
              <a:rPr lang="pl-PL" sz="28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Practically</a:t>
            </a:r>
            <a:r>
              <a:rPr lang="pl-PL" sz="2400" b="1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- </a:t>
            </a:r>
            <a:r>
              <a:rPr lang="pl-PL" sz="24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the </a:t>
            </a:r>
            <a:r>
              <a:rPr lang="pl-PL" sz="2400" dirty="0" err="1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best</a:t>
            </a:r>
            <a:r>
              <a:rPr lang="pl-PL" sz="24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!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Calligraphy" panose="03010101010101010101" pitchFamily="66" charset="0"/>
              <a:ea typeface="Kaushan Script" charset="0"/>
              <a:cs typeface="Kaushan Script" charset="0"/>
              <a:sym typeface="Arial"/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1014183" y="5559242"/>
            <a:ext cx="17376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ue.wroc.pl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aushan Script" charset="0"/>
              <a:ea typeface="Kaushan Script" charset="0"/>
              <a:cs typeface="Kaushan Script" charset="0"/>
              <a:sym typeface="Arial"/>
            </a:endParaRPr>
          </a:p>
        </p:txBody>
      </p:sp>
      <p:pic>
        <p:nvPicPr>
          <p:cNvPr id="1026" name="Picture 2" descr="http://www.ue.wroc.pl/p/logotyp2/logo_eng-2019/kolor_pion.jpg">
            <a:extLst>
              <a:ext uri="{FF2B5EF4-FFF2-40B4-BE49-F238E27FC236}">
                <a16:creationId xmlns:a16="http://schemas.microsoft.com/office/drawing/2014/main" xmlns="" id="{A2B4F825-52B9-4F91-8329-C183B77F0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8943" r="14060" b="8024"/>
          <a:stretch/>
        </p:blipFill>
        <p:spPr bwMode="auto">
          <a:xfrm>
            <a:off x="3372672" y="4303894"/>
            <a:ext cx="2046955" cy="18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36146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9642D8-D03A-49FC-A91A-01AFD053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</a:t>
            </a:r>
            <a:r>
              <a:rPr lang="en-GB" b="1" dirty="0" err="1"/>
              <a:t>nternational</a:t>
            </a:r>
            <a:r>
              <a:rPr lang="en-GB" b="1" dirty="0"/>
              <a:t> </a:t>
            </a:r>
            <a:r>
              <a:rPr lang="en-GB" dirty="0"/>
              <a:t>cooperation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7E89B28-AE4F-437B-9DE5-D7006A82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45" y="910754"/>
            <a:ext cx="8602130" cy="4877151"/>
          </a:xfrm>
          <a:prstGeom prst="rect">
            <a:avLst/>
          </a:prstGeom>
        </p:spPr>
      </p:pic>
      <p:pic>
        <p:nvPicPr>
          <p:cNvPr id="11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899F817D-3552-4645-99B4-39D855EA4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5795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1">
            <a:extLst>
              <a:ext uri="{FF2B5EF4-FFF2-40B4-BE49-F238E27FC236}">
                <a16:creationId xmlns:a16="http://schemas.microsoft.com/office/drawing/2014/main" xmlns="" id="{5C7144B5-225A-4FEE-96BE-238A540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4163"/>
            <a:ext cx="10364788" cy="566737"/>
          </a:xfrm>
          <a:prstGeom prst="rect">
            <a:avLst/>
          </a:prstGeom>
        </p:spPr>
        <p:txBody>
          <a:bodyPr/>
          <a:lstStyle/>
          <a:p>
            <a:r>
              <a:rPr lang="pl-PL" b="1" dirty="0" err="1"/>
              <a:t>Cooperation</a:t>
            </a:r>
            <a:r>
              <a:rPr lang="pl-PL" b="1" dirty="0"/>
              <a:t> with business</a:t>
            </a:r>
            <a:endParaRPr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EACC2D6-2E71-420A-9CDD-CB29526C1F22}"/>
              </a:ext>
            </a:extLst>
          </p:cNvPr>
          <p:cNvSpPr txBox="1"/>
          <p:nvPr/>
        </p:nvSpPr>
        <p:spPr>
          <a:xfrm>
            <a:off x="391150" y="2142388"/>
            <a:ext cx="4238807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 defTabSz="1088638" hangingPunct="0"/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The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Entrepreneurship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Incubator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inQUBE</a:t>
            </a:r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algn="just" defTabSz="1088638" hangingPunct="0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The mission core of the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inQUBE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is to be 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/>
            </a:r>
            <a:b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a significant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centre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of creative and innovative thought, a place where innovative businesses start, develop and flourish.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algn="just" defTabSz="1088638" hangingPunct="0"/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algn="just" defTabSz="1088638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244 m2 of co-working space,</a:t>
            </a:r>
          </a:p>
          <a:p>
            <a:pPr marL="285750" indent="-285750" algn="just" defTabSz="1088638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approx. 400 m2 of office space on the first and second floor of the building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F431BF7-CDEB-4979-894E-74E354D85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79" y="5967868"/>
            <a:ext cx="3438442" cy="88399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468B92B-4A2A-40C9-8C37-86C31ABF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7" r="12985"/>
          <a:stretch/>
        </p:blipFill>
        <p:spPr>
          <a:xfrm>
            <a:off x="5717293" y="1633491"/>
            <a:ext cx="6374093" cy="40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800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67644" y="-5642"/>
            <a:ext cx="11750549" cy="686364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0" name="Shape 130"/>
          <p:cNvSpPr>
            <a:spLocks noGrp="1"/>
          </p:cNvSpPr>
          <p:nvPr>
            <p:ph type="ctrTitle"/>
          </p:nvPr>
        </p:nvSpPr>
        <p:spPr>
          <a:xfrm>
            <a:off x="512177" y="4245886"/>
            <a:ext cx="10974230" cy="2084823"/>
          </a:xfrm>
          <a:prstGeom prst="rect">
            <a:avLst/>
          </a:prstGeom>
          <a:effectLst>
            <a:outerShdw blurRad="266700" dir="5220000" rotWithShape="0">
              <a:srgbClr val="FFFFFF"/>
            </a:outerShdw>
          </a:effectLst>
        </p:spPr>
        <p:txBody>
          <a:bodyPr/>
          <a:lstStyle/>
          <a:p>
            <a:pPr algn="l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pl-PL" sz="3600" dirty="0" err="1"/>
              <a:t>Recruitment</a:t>
            </a:r>
            <a:r>
              <a:rPr lang="pl-PL" sz="3600" dirty="0"/>
              <a:t> Information</a:t>
            </a:r>
            <a:r>
              <a:rPr sz="3600" dirty="0"/>
              <a:t/>
            </a:r>
            <a:br>
              <a:rPr sz="3600" dirty="0"/>
            </a:br>
            <a:endParaRPr sz="2400" dirty="0">
              <a:solidFill>
                <a:srgbClr val="535353"/>
              </a:solidFill>
            </a:endParaRPr>
          </a:p>
        </p:txBody>
      </p:sp>
      <p:pic>
        <p:nvPicPr>
          <p:cNvPr id="131" name="rekrutacj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5" y="2432553"/>
            <a:ext cx="1524001" cy="1479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210153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13658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pl-PL" b="1" dirty="0" err="1"/>
              <a:t>Bachelor</a:t>
            </a:r>
            <a:r>
              <a:rPr lang="pl-PL" b="1" dirty="0"/>
              <a:t> </a:t>
            </a:r>
            <a:r>
              <a:rPr lang="pl-PL" b="1" dirty="0" err="1"/>
              <a:t>Degree</a:t>
            </a:r>
            <a:r>
              <a:rPr lang="pl-PL" b="1" dirty="0"/>
              <a:t> in </a:t>
            </a:r>
            <a:r>
              <a:rPr lang="pl-PL" b="1" dirty="0" err="1"/>
              <a:t>Polish</a:t>
            </a:r>
            <a:endParaRPr b="1" dirty="0"/>
          </a:p>
        </p:txBody>
      </p:sp>
      <p:sp>
        <p:nvSpPr>
          <p:cNvPr id="96" name="Shape 96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544319" hangingPunct="0">
              <a:defRPr>
                <a:solidFill>
                  <a:srgbClr val="216BA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2150" kern="0">
              <a:solidFill>
                <a:srgbClr val="216BA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99" name="Group 99"/>
          <p:cNvGrpSpPr/>
          <p:nvPr/>
        </p:nvGrpSpPr>
        <p:grpSpPr>
          <a:xfrm>
            <a:off x="1753591" y="1604074"/>
            <a:ext cx="2383977" cy="326475"/>
            <a:chOff x="17049" y="0"/>
            <a:chExt cx="4767953" cy="652948"/>
          </a:xfrm>
        </p:grpSpPr>
        <p:sp>
          <p:nvSpPr>
            <p:cNvPr id="97" name="Shape 97"/>
            <p:cNvSpPr/>
            <p:nvPr/>
          </p:nvSpPr>
          <p:spPr>
            <a:xfrm flipH="1" flipV="1">
              <a:off x="3756677" y="0"/>
              <a:ext cx="1028327" cy="652949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0" name="Shape 100"/>
          <p:cNvSpPr/>
          <p:nvPr/>
        </p:nvSpPr>
        <p:spPr>
          <a:xfrm>
            <a:off x="1732079" y="1196320"/>
            <a:ext cx="41518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Analytics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7954042" y="1768794"/>
            <a:ext cx="2428592" cy="254614"/>
            <a:chOff x="0" y="0"/>
            <a:chExt cx="4857182" cy="509227"/>
          </a:xfrm>
        </p:grpSpPr>
        <p:sp>
          <p:nvSpPr>
            <p:cNvPr id="101" name="Shape 101"/>
            <p:cNvSpPr/>
            <p:nvPr/>
          </p:nvSpPr>
          <p:spPr>
            <a:xfrm flipV="1">
              <a:off x="0" y="0"/>
              <a:ext cx="1174178" cy="509227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1174178" y="0"/>
              <a:ext cx="3683005" cy="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4" name="Shape 104"/>
          <p:cNvSpPr/>
          <p:nvPr/>
        </p:nvSpPr>
        <p:spPr>
          <a:xfrm>
            <a:off x="8041594" y="1169553"/>
            <a:ext cx="23947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International </a:t>
            </a: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Relations</a:t>
            </a:r>
          </a:p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11" name="Group 111"/>
          <p:cNvGrpSpPr/>
          <p:nvPr/>
        </p:nvGrpSpPr>
        <p:grpSpPr>
          <a:xfrm>
            <a:off x="1753589" y="5703274"/>
            <a:ext cx="2370654" cy="368059"/>
            <a:chOff x="-40685" y="-5747"/>
            <a:chExt cx="4741307" cy="736117"/>
          </a:xfrm>
        </p:grpSpPr>
        <p:sp>
          <p:nvSpPr>
            <p:cNvPr id="109" name="Shape 109"/>
            <p:cNvSpPr/>
            <p:nvPr/>
          </p:nvSpPr>
          <p:spPr>
            <a:xfrm flipH="1">
              <a:off x="3648456" y="-5747"/>
              <a:ext cx="1052166" cy="68917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 flipH="1">
              <a:off x="-40685" y="693628"/>
              <a:ext cx="3666881" cy="367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12" name="Shape 112"/>
          <p:cNvSpPr/>
          <p:nvPr/>
        </p:nvSpPr>
        <p:spPr>
          <a:xfrm>
            <a:off x="1822232" y="5686251"/>
            <a:ext cx="213387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Logistics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425603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7954042" y="2681670"/>
            <a:ext cx="2428592" cy="164835"/>
            <a:chOff x="0" y="0"/>
            <a:chExt cx="4857182" cy="329668"/>
          </a:xfrm>
        </p:grpSpPr>
        <p:sp>
          <p:nvSpPr>
            <p:cNvPr id="114" name="Shape 114"/>
            <p:cNvSpPr/>
            <p:nvPr/>
          </p:nvSpPr>
          <p:spPr>
            <a:xfrm flipV="1">
              <a:off x="0" y="0"/>
              <a:ext cx="1174178" cy="329669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0"/>
              <a:ext cx="3683005" cy="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7961077" y="4598490"/>
            <a:ext cx="2421558" cy="111975"/>
            <a:chOff x="14069" y="643880"/>
            <a:chExt cx="4843114" cy="223950"/>
          </a:xfrm>
        </p:grpSpPr>
        <p:sp>
          <p:nvSpPr>
            <p:cNvPr id="117" name="Shape 117"/>
            <p:cNvSpPr/>
            <p:nvPr/>
          </p:nvSpPr>
          <p:spPr>
            <a:xfrm>
              <a:off x="14069" y="643880"/>
              <a:ext cx="1160107" cy="22268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7825292" y="4015850"/>
            <a:ext cx="263683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Production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Management and Engineering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23" name="Group 123"/>
          <p:cNvGrpSpPr/>
          <p:nvPr/>
        </p:nvGrpSpPr>
        <p:grpSpPr>
          <a:xfrm>
            <a:off x="1753591" y="2373831"/>
            <a:ext cx="2370651" cy="133590"/>
            <a:chOff x="17049" y="0"/>
            <a:chExt cx="4741300" cy="267179"/>
          </a:xfrm>
        </p:grpSpPr>
        <p:sp>
          <p:nvSpPr>
            <p:cNvPr id="121" name="Shape 121"/>
            <p:cNvSpPr/>
            <p:nvPr/>
          </p:nvSpPr>
          <p:spPr>
            <a:xfrm flipH="1" flipV="1">
              <a:off x="3756677" y="0"/>
              <a:ext cx="1001673" cy="26718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4" name="Shape 124"/>
          <p:cNvSpPr/>
          <p:nvPr/>
        </p:nvSpPr>
        <p:spPr>
          <a:xfrm>
            <a:off x="1809353" y="1959837"/>
            <a:ext cx="213387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Economics</a:t>
            </a:r>
            <a:endParaRPr lang="pl-PL"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1807021" y="3903177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Finance and Accounting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1753591" y="4237691"/>
            <a:ext cx="2370651" cy="158230"/>
            <a:chOff x="17049" y="-316459"/>
            <a:chExt cx="4741299" cy="316459"/>
          </a:xfrm>
        </p:grpSpPr>
        <p:sp>
          <p:nvSpPr>
            <p:cNvPr id="126" name="Shape 126"/>
            <p:cNvSpPr/>
            <p:nvPr/>
          </p:nvSpPr>
          <p:spPr>
            <a:xfrm flipH="1">
              <a:off x="3756676" y="-316460"/>
              <a:ext cx="1001674" cy="30376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130" name="ekonomi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432" y="1885833"/>
            <a:ext cx="479256" cy="518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 rot="10800000">
            <a:off x="7967102" y="3518800"/>
            <a:ext cx="2385308" cy="1"/>
            <a:chOff x="17049" y="0"/>
            <a:chExt cx="4770613" cy="0"/>
          </a:xfrm>
        </p:grpSpPr>
        <p:sp>
          <p:nvSpPr>
            <p:cNvPr id="132" name="Shape 132"/>
            <p:cNvSpPr/>
            <p:nvPr/>
          </p:nvSpPr>
          <p:spPr>
            <a:xfrm flipH="1" flipV="1">
              <a:off x="3756677" y="0"/>
              <a:ext cx="1030987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5" name="Shape 135"/>
          <p:cNvSpPr/>
          <p:nvPr/>
        </p:nvSpPr>
        <p:spPr>
          <a:xfrm>
            <a:off x="8049394" y="3107474"/>
            <a:ext cx="2379176" cy="659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r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Management</a:t>
            </a:r>
          </a:p>
        </p:txBody>
      </p:sp>
      <p:sp>
        <p:nvSpPr>
          <p:cNvPr id="136" name="Shape 136"/>
          <p:cNvSpPr/>
          <p:nvPr/>
        </p:nvSpPr>
        <p:spPr>
          <a:xfrm>
            <a:off x="7921572" y="2229655"/>
            <a:ext cx="253513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Accounting and Controlling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8" name="logistyk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725" y="5686251"/>
            <a:ext cx="519510" cy="33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miedzynarodowe stosunki gospodarcz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26051" y="1258590"/>
            <a:ext cx="433916" cy="433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roup 119"/>
          <p:cNvGrpSpPr/>
          <p:nvPr/>
        </p:nvGrpSpPr>
        <p:grpSpPr>
          <a:xfrm>
            <a:off x="7926999" y="5716570"/>
            <a:ext cx="2482022" cy="352615"/>
            <a:chOff x="-106859" y="459071"/>
            <a:chExt cx="4964042" cy="408759"/>
          </a:xfrm>
        </p:grpSpPr>
        <p:sp>
          <p:nvSpPr>
            <p:cNvPr id="59" name="Shape 117"/>
            <p:cNvSpPr/>
            <p:nvPr/>
          </p:nvSpPr>
          <p:spPr>
            <a:xfrm>
              <a:off x="-106859" y="459071"/>
              <a:ext cx="1281035" cy="40749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0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61" name="Shape 120"/>
          <p:cNvSpPr/>
          <p:nvPr/>
        </p:nvSpPr>
        <p:spPr>
          <a:xfrm>
            <a:off x="7783947" y="5228540"/>
            <a:ext cx="26727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Management 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in the Modern Economy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2" name="zarzadzan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57558" y="2988442"/>
            <a:ext cx="302409" cy="618408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124"/>
          <p:cNvSpPr/>
          <p:nvPr/>
        </p:nvSpPr>
        <p:spPr>
          <a:xfrm>
            <a:off x="1807991" y="2733302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Business </a:t>
            </a: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Economics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and Finance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6" name="Shape 125"/>
          <p:cNvSpPr/>
          <p:nvPr/>
        </p:nvSpPr>
        <p:spPr>
          <a:xfrm>
            <a:off x="1768568" y="4828949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Information Technology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 Business</a:t>
            </a:r>
          </a:p>
        </p:txBody>
      </p:sp>
      <p:grpSp>
        <p:nvGrpSpPr>
          <p:cNvPr id="67" name="Group 128"/>
          <p:cNvGrpSpPr/>
          <p:nvPr/>
        </p:nvGrpSpPr>
        <p:grpSpPr>
          <a:xfrm>
            <a:off x="1732078" y="5056271"/>
            <a:ext cx="2405489" cy="302377"/>
            <a:chOff x="17049" y="-452293"/>
            <a:chExt cx="4849521" cy="452294"/>
          </a:xfrm>
        </p:grpSpPr>
        <p:sp>
          <p:nvSpPr>
            <p:cNvPr id="68" name="Shape 126"/>
            <p:cNvSpPr/>
            <p:nvPr/>
          </p:nvSpPr>
          <p:spPr>
            <a:xfrm flipH="1">
              <a:off x="3756675" y="-452293"/>
              <a:ext cx="1109895" cy="43959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4" name="Shape 127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7" name="Group 123"/>
          <p:cNvGrpSpPr/>
          <p:nvPr/>
        </p:nvGrpSpPr>
        <p:grpSpPr>
          <a:xfrm>
            <a:off x="1766918" y="3336559"/>
            <a:ext cx="2370651" cy="133590"/>
            <a:chOff x="17049" y="0"/>
            <a:chExt cx="4741300" cy="267179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7" y="0"/>
              <a:ext cx="1001673" cy="26718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6" r="11132"/>
          <a:stretch/>
        </p:blipFill>
        <p:spPr>
          <a:xfrm>
            <a:off x="978978" y="2681670"/>
            <a:ext cx="540980" cy="7216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296" y="3782199"/>
            <a:ext cx="469869" cy="56156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441" y="4710035"/>
            <a:ext cx="464794" cy="556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36"/>
          <a:stretch/>
        </p:blipFill>
        <p:spPr>
          <a:xfrm>
            <a:off x="10635597" y="2110217"/>
            <a:ext cx="519025" cy="6362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18" b="4956"/>
          <a:stretch/>
        </p:blipFill>
        <p:spPr>
          <a:xfrm>
            <a:off x="10684547" y="5265540"/>
            <a:ext cx="634676" cy="7322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r="3503" b="3927"/>
          <a:stretch/>
        </p:blipFill>
        <p:spPr>
          <a:xfrm>
            <a:off x="10701491" y="4003260"/>
            <a:ext cx="735632" cy="8514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2518AF6-2D8B-1542-AE4B-621D825ACD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325" y="1163538"/>
            <a:ext cx="419100" cy="431800"/>
          </a:xfrm>
          <a:prstGeom prst="rect">
            <a:avLst/>
          </a:prstGeom>
        </p:spPr>
      </p:pic>
      <p:pic>
        <p:nvPicPr>
          <p:cNvPr id="63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DD0474A9-030C-4C8E-A939-F6361FB47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9989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Bachelor Studies</a:t>
            </a:r>
            <a:endParaRPr b="1" dirty="0"/>
          </a:p>
        </p:txBody>
      </p:sp>
      <p:sp>
        <p:nvSpPr>
          <p:cNvPr id="113" name="Shape 113"/>
          <p:cNvSpPr/>
          <p:nvPr/>
        </p:nvSpPr>
        <p:spPr>
          <a:xfrm>
            <a:off x="4425603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8173204" y="2647447"/>
            <a:ext cx="2939768" cy="305104"/>
            <a:chOff x="-557638" y="21442"/>
            <a:chExt cx="5879534" cy="610202"/>
          </a:xfrm>
        </p:grpSpPr>
        <p:sp>
          <p:nvSpPr>
            <p:cNvPr id="114" name="Shape 114"/>
            <p:cNvSpPr/>
            <p:nvPr/>
          </p:nvSpPr>
          <p:spPr>
            <a:xfrm flipV="1">
              <a:off x="-557638" y="26498"/>
              <a:ext cx="1731817" cy="605146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8173204" y="4709833"/>
            <a:ext cx="3180211" cy="322820"/>
            <a:chOff x="14069" y="520137"/>
            <a:chExt cx="4843114" cy="347693"/>
          </a:xfrm>
        </p:grpSpPr>
        <p:sp>
          <p:nvSpPr>
            <p:cNvPr id="117" name="Shape 117"/>
            <p:cNvSpPr/>
            <p:nvPr/>
          </p:nvSpPr>
          <p:spPr>
            <a:xfrm>
              <a:off x="14069" y="520137"/>
              <a:ext cx="1160108" cy="34769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8642234" y="4299916"/>
            <a:ext cx="263683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 Studies in International Business</a:t>
            </a:r>
          </a:p>
        </p:txBody>
      </p:sp>
      <p:sp>
        <p:nvSpPr>
          <p:cNvPr id="125" name="Shape 125"/>
          <p:cNvSpPr/>
          <p:nvPr/>
        </p:nvSpPr>
        <p:spPr>
          <a:xfrm>
            <a:off x="970985" y="4370022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 Studies </a:t>
            </a:r>
            <a: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in Business Informatics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936867" y="4709832"/>
            <a:ext cx="2852346" cy="329170"/>
            <a:chOff x="-476873" y="-658336"/>
            <a:chExt cx="5704689" cy="658337"/>
          </a:xfrm>
        </p:grpSpPr>
        <p:sp>
          <p:nvSpPr>
            <p:cNvPr id="126" name="Shape 126"/>
            <p:cNvSpPr/>
            <p:nvPr/>
          </p:nvSpPr>
          <p:spPr>
            <a:xfrm flipH="1">
              <a:off x="3756675" y="-658336"/>
              <a:ext cx="1471141" cy="645638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-476873" y="-12699"/>
              <a:ext cx="4233552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8606158" y="1914710"/>
            <a:ext cx="25351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 Studies </a:t>
            </a:r>
            <a: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in Finance</a:t>
            </a:r>
          </a:p>
        </p:txBody>
      </p:sp>
      <p:sp>
        <p:nvSpPr>
          <p:cNvPr id="72" name="Shape 124"/>
          <p:cNvSpPr/>
          <p:nvPr/>
        </p:nvSpPr>
        <p:spPr>
          <a:xfrm>
            <a:off x="970985" y="1950278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</a:t>
            </a:r>
            <a: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  <a:t> of Business Management</a:t>
            </a:r>
            <a:endParaRPr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7" name="Group 123"/>
          <p:cNvGrpSpPr/>
          <p:nvPr/>
        </p:nvGrpSpPr>
        <p:grpSpPr>
          <a:xfrm>
            <a:off x="970985" y="2647447"/>
            <a:ext cx="2858893" cy="341153"/>
            <a:chOff x="17049" y="-4"/>
            <a:chExt cx="5292097" cy="682303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5" y="-4"/>
              <a:ext cx="1552471" cy="68230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4183" y="2018197"/>
            <a:ext cx="469869" cy="561565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5" y="4431431"/>
            <a:ext cx="464794" cy="556800"/>
          </a:xfrm>
          <a:prstGeom prst="rect">
            <a:avLst/>
          </a:prstGeom>
        </p:spPr>
      </p:pic>
      <p:pic>
        <p:nvPicPr>
          <p:cNvPr id="64" name="zarzadzan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7" y="2029039"/>
            <a:ext cx="302409" cy="6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miedzynarodowe stosunki gospodarcz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2159" y="4431431"/>
            <a:ext cx="433916" cy="43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579A7C67-C50A-4BA0-A59E-C426FF712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ngielski.png">
            <a:extLst>
              <a:ext uri="{FF2B5EF4-FFF2-40B4-BE49-F238E27FC236}">
                <a16:creationId xmlns:a16="http://schemas.microsoft.com/office/drawing/2014/main" xmlns="" id="{D9AD003B-3ABE-48DD-87C2-6165F11D7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20406" y="440074"/>
            <a:ext cx="566760" cy="566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844972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Master Studies</a:t>
            </a:r>
            <a:endParaRPr b="1" dirty="0"/>
          </a:p>
        </p:txBody>
      </p:sp>
      <p:sp>
        <p:nvSpPr>
          <p:cNvPr id="113" name="Shape 113"/>
          <p:cNvSpPr/>
          <p:nvPr/>
        </p:nvSpPr>
        <p:spPr>
          <a:xfrm>
            <a:off x="5851448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 rot="10800000">
            <a:off x="2068629" y="3134469"/>
            <a:ext cx="2989056" cy="10721"/>
            <a:chOff x="-656214" y="21442"/>
            <a:chExt cx="5978110" cy="21442"/>
          </a:xfrm>
        </p:grpSpPr>
        <p:sp>
          <p:nvSpPr>
            <p:cNvPr id="114" name="Shape 114"/>
            <p:cNvSpPr/>
            <p:nvPr/>
          </p:nvSpPr>
          <p:spPr>
            <a:xfrm flipV="1">
              <a:off x="-656214" y="26500"/>
              <a:ext cx="1830395" cy="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5" name="Shape 125"/>
          <p:cNvSpPr/>
          <p:nvPr/>
        </p:nvSpPr>
        <p:spPr>
          <a:xfrm>
            <a:off x="2041253" y="3492812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GB" sz="1600" b="1" kern="0" dirty="0">
                <a:latin typeface="Open Sans" charset="0"/>
                <a:ea typeface="Open Sans" charset="0"/>
                <a:cs typeface="Open Sans" charset="0"/>
              </a:rPr>
              <a:t>Program of Master in International Business</a:t>
            </a:r>
            <a:endParaRPr lang="en-US"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28" name="Group 128"/>
          <p:cNvGrpSpPr/>
          <p:nvPr/>
        </p:nvGrpSpPr>
        <p:grpSpPr>
          <a:xfrm>
            <a:off x="2007135" y="4155442"/>
            <a:ext cx="2907623" cy="6350"/>
            <a:chOff x="-476873" y="-12699"/>
            <a:chExt cx="5815243" cy="12700"/>
          </a:xfrm>
        </p:grpSpPr>
        <p:sp>
          <p:nvSpPr>
            <p:cNvPr id="126" name="Shape 126"/>
            <p:cNvSpPr/>
            <p:nvPr/>
          </p:nvSpPr>
          <p:spPr>
            <a:xfrm flipH="1" flipV="1">
              <a:off x="3756673" y="-12699"/>
              <a:ext cx="1581697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-476873" y="-12699"/>
              <a:ext cx="4233552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2068629" y="2373498"/>
            <a:ext cx="25351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Master of Business Management </a:t>
            </a:r>
          </a:p>
        </p:txBody>
      </p:sp>
      <p:sp>
        <p:nvSpPr>
          <p:cNvPr id="72" name="Shape 124"/>
          <p:cNvSpPr/>
          <p:nvPr/>
        </p:nvSpPr>
        <p:spPr>
          <a:xfrm>
            <a:off x="2055866" y="1093449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GB" sz="1600" b="1" kern="0" dirty="0">
                <a:latin typeface="Open Sans" charset="0"/>
                <a:ea typeface="Open Sans" charset="0"/>
                <a:cs typeface="Open Sans" charset="0"/>
              </a:rPr>
              <a:t>Master Studies in Finance</a:t>
            </a:r>
            <a:endParaRPr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7" name="Group 123"/>
          <p:cNvGrpSpPr/>
          <p:nvPr/>
        </p:nvGrpSpPr>
        <p:grpSpPr>
          <a:xfrm>
            <a:off x="2055866" y="1790618"/>
            <a:ext cx="2858893" cy="341153"/>
            <a:chOff x="17049" y="-4"/>
            <a:chExt cx="5292097" cy="682303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5" y="-4"/>
              <a:ext cx="1552471" cy="68230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360" y="2460100"/>
            <a:ext cx="469869" cy="561565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8493" y="3554221"/>
            <a:ext cx="464794" cy="556800"/>
          </a:xfrm>
          <a:prstGeom prst="rect">
            <a:avLst/>
          </a:prstGeom>
        </p:spPr>
      </p:pic>
      <p:pic>
        <p:nvPicPr>
          <p:cNvPr id="64" name="zarzadzan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664" y="1172210"/>
            <a:ext cx="302409" cy="6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8F706C62-40FA-43A1-8C79-4E37FB571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6">
            <a:extLst>
              <a:ext uri="{FF2B5EF4-FFF2-40B4-BE49-F238E27FC236}">
                <a16:creationId xmlns:a16="http://schemas.microsoft.com/office/drawing/2014/main" xmlns="" id="{A9F0B62C-BF06-4DDB-BAF6-2FB01844DA20}"/>
              </a:ext>
            </a:extLst>
          </p:cNvPr>
          <p:cNvGrpSpPr/>
          <p:nvPr/>
        </p:nvGrpSpPr>
        <p:grpSpPr>
          <a:xfrm rot="10800000">
            <a:off x="2112170" y="5112671"/>
            <a:ext cx="2864707" cy="244974"/>
            <a:chOff x="-407516" y="21442"/>
            <a:chExt cx="5729412" cy="489948"/>
          </a:xfrm>
        </p:grpSpPr>
        <p:sp>
          <p:nvSpPr>
            <p:cNvPr id="25" name="Shape 114">
              <a:extLst>
                <a:ext uri="{FF2B5EF4-FFF2-40B4-BE49-F238E27FC236}">
                  <a16:creationId xmlns:a16="http://schemas.microsoft.com/office/drawing/2014/main" xmlns="" id="{812C31B8-C1DC-43B7-8ED3-AEC430687553}"/>
                </a:ext>
              </a:extLst>
            </p:cNvPr>
            <p:cNvSpPr/>
            <p:nvPr/>
          </p:nvSpPr>
          <p:spPr>
            <a:xfrm flipV="1">
              <a:off x="-407516" y="26498"/>
              <a:ext cx="1581697" cy="48489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6" name="Shape 115">
              <a:extLst>
                <a:ext uri="{FF2B5EF4-FFF2-40B4-BE49-F238E27FC236}">
                  <a16:creationId xmlns:a16="http://schemas.microsoft.com/office/drawing/2014/main" xmlns="" id="{0E61418C-9DEF-4274-8BE5-A7D16EA7849B}"/>
                </a:ext>
              </a:extLst>
            </p:cNvPr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27" name="Shape 136">
            <a:extLst>
              <a:ext uri="{FF2B5EF4-FFF2-40B4-BE49-F238E27FC236}">
                <a16:creationId xmlns:a16="http://schemas.microsoft.com/office/drawing/2014/main" xmlns="" id="{AD7546AB-4F4F-4647-8C34-A96AF57AB82F}"/>
              </a:ext>
            </a:extLst>
          </p:cNvPr>
          <p:cNvSpPr/>
          <p:nvPr/>
        </p:nvSpPr>
        <p:spPr>
          <a:xfrm>
            <a:off x="2124933" y="4846656"/>
            <a:ext cx="253513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/>
              <a:t>Executive MBA Program</a:t>
            </a:r>
            <a:endParaRPr lang="en-US"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9" name="analityka gospodarcza.png">
            <a:extLst>
              <a:ext uri="{FF2B5EF4-FFF2-40B4-BE49-F238E27FC236}">
                <a16:creationId xmlns:a16="http://schemas.microsoft.com/office/drawing/2014/main" xmlns="" id="{D2BB6B2E-C704-4097-87CA-1E08692BE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1014" y="4855952"/>
            <a:ext cx="503190" cy="50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angielski.png">
            <a:extLst>
              <a:ext uri="{FF2B5EF4-FFF2-40B4-BE49-F238E27FC236}">
                <a16:creationId xmlns:a16="http://schemas.microsoft.com/office/drawing/2014/main" xmlns="" id="{E90C8C77-E224-49DC-A557-3C61BC43E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11757" y="431640"/>
            <a:ext cx="566760" cy="566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3292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PhD Studies</a:t>
            </a:r>
            <a:endParaRPr b="1" dirty="0"/>
          </a:p>
        </p:txBody>
      </p:sp>
      <p:sp>
        <p:nvSpPr>
          <p:cNvPr id="113" name="Shape 113"/>
          <p:cNvSpPr/>
          <p:nvPr/>
        </p:nvSpPr>
        <p:spPr>
          <a:xfrm>
            <a:off x="5851448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 rot="10800000">
            <a:off x="2068629" y="3918241"/>
            <a:ext cx="2989056" cy="10721"/>
            <a:chOff x="-656214" y="21442"/>
            <a:chExt cx="5978110" cy="21442"/>
          </a:xfrm>
        </p:grpSpPr>
        <p:sp>
          <p:nvSpPr>
            <p:cNvPr id="114" name="Shape 114"/>
            <p:cNvSpPr/>
            <p:nvPr/>
          </p:nvSpPr>
          <p:spPr>
            <a:xfrm flipV="1">
              <a:off x="-656214" y="26500"/>
              <a:ext cx="1830395" cy="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2068629" y="3157270"/>
            <a:ext cx="366574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GB" sz="1600" b="1" kern="0" dirty="0">
                <a:latin typeface="Open Sans" charset="0"/>
                <a:ea typeface="Open Sans" charset="0"/>
                <a:cs typeface="Open Sans" charset="0"/>
              </a:rPr>
              <a:t>European Doctoral Program in Economics, Management and Finance</a:t>
            </a:r>
            <a:endParaRPr lang="en-US"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360" y="3243872"/>
            <a:ext cx="469869" cy="561565"/>
          </a:xfrm>
          <a:prstGeom prst="rect">
            <a:avLst/>
          </a:prstGeom>
        </p:spPr>
      </p:pic>
      <p:pic>
        <p:nvPicPr>
          <p:cNvPr id="13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C3F77BAE-04FC-4532-B255-32B19EA7E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ngielski.png">
            <a:extLst>
              <a:ext uri="{FF2B5EF4-FFF2-40B4-BE49-F238E27FC236}">
                <a16:creationId xmlns:a16="http://schemas.microsoft.com/office/drawing/2014/main" xmlns="" id="{F13C36CA-E06D-40A2-8B50-1DD8BB358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74735" y="408606"/>
            <a:ext cx="579657" cy="5796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725612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7"/>
          <p:cNvSpPr/>
          <p:nvPr/>
        </p:nvSpPr>
        <p:spPr>
          <a:xfrm>
            <a:off x="1006710" y="1064009"/>
            <a:ext cx="10364549" cy="61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432" tIns="54432" rIns="54432" bIns="54432"/>
          <a:lstStyle/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44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J</a:t>
            </a:r>
            <a:r>
              <a:rPr lang="en-US" sz="4400" b="1" dirty="0" err="1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oin</a:t>
            </a:r>
            <a:r>
              <a:rPr lang="en-US" sz="44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 us on Facebook and Instagram</a:t>
            </a:r>
            <a:r>
              <a:rPr lang="pl-PL" sz="44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!</a:t>
            </a:r>
            <a:endParaRPr sz="44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32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8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20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1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05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2800" b="1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#</a:t>
            </a:r>
            <a:r>
              <a:rPr sz="2800" b="1" dirty="0" err="1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UEwroc</a:t>
            </a:r>
            <a:r>
              <a:rPr sz="2800" b="1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lang="pl-PL" sz="28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5000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 rotWithShape="1">
          <a:blip r:embed="rId2"/>
          <a:srcRect r="33261"/>
          <a:stretch/>
        </p:blipFill>
        <p:spPr>
          <a:xfrm>
            <a:off x="5087673" y="2560516"/>
            <a:ext cx="2016654" cy="86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6F470DE0-5B62-48E7-AE76-B882A6DFA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50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2450237" y="164847"/>
            <a:ext cx="10191017" cy="78501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l-PL" dirty="0" smtClean="0"/>
              <a:t>             </a:t>
            </a:r>
            <a:r>
              <a:rPr lang="en-GB" dirty="0" smtClean="0"/>
              <a:t>Why </a:t>
            </a:r>
            <a:r>
              <a:rPr lang="en-GB" b="1" dirty="0" err="1"/>
              <a:t>Wroc</a:t>
            </a:r>
            <a:r>
              <a:rPr lang="pl-PL" b="1" dirty="0"/>
              <a:t>l</a:t>
            </a:r>
            <a:r>
              <a:rPr lang="en-GB" b="1" dirty="0"/>
              <a:t>aw University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          </a:t>
            </a:r>
            <a:r>
              <a:rPr lang="en-GB" b="1" dirty="0" smtClean="0"/>
              <a:t>of Economics</a:t>
            </a:r>
            <a:r>
              <a:rPr lang="pl-PL" b="1" dirty="0" smtClean="0"/>
              <a:t> and Business</a:t>
            </a:r>
            <a:r>
              <a:rPr lang="en-GB" b="1" dirty="0" smtClean="0"/>
              <a:t>?</a:t>
            </a:r>
            <a:endParaRPr b="1" dirty="0"/>
          </a:p>
        </p:txBody>
      </p:sp>
      <p:sp>
        <p:nvSpPr>
          <p:cNvPr id="52" name="Shape 52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defRPr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900"/>
          </a:p>
        </p:txBody>
      </p:sp>
      <p:sp>
        <p:nvSpPr>
          <p:cNvPr id="53" name="Shape 53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4" name="Shape 54"/>
          <p:cNvSpPr/>
          <p:nvPr/>
        </p:nvSpPr>
        <p:spPr>
          <a:xfrm>
            <a:off x="2699946" y="1215564"/>
            <a:ext cx="7217360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10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4F03EB67-479A-4D52-A3B4-7620BCB8F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3263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640657" y="306998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 err="1"/>
              <a:t>Wrocła</a:t>
            </a:r>
            <a:r>
              <a:rPr lang="pl-PL" b="1" dirty="0"/>
              <a:t>w</a:t>
            </a:r>
            <a:endParaRPr lang="en-GB" b="1" dirty="0"/>
          </a:p>
        </p:txBody>
      </p:sp>
      <p:sp>
        <p:nvSpPr>
          <p:cNvPr id="16" name="Shape 287">
            <a:extLst>
              <a:ext uri="{FF2B5EF4-FFF2-40B4-BE49-F238E27FC236}">
                <a16:creationId xmlns:a16="http://schemas.microsoft.com/office/drawing/2014/main" xmlns="" id="{F037DF61-39BD-44AF-81BE-EF85AF48D7D1}"/>
              </a:ext>
            </a:extLst>
          </p:cNvPr>
          <p:cNvSpPr/>
          <p:nvPr/>
        </p:nvSpPr>
        <p:spPr>
          <a:xfrm>
            <a:off x="485871" y="3821314"/>
            <a:ext cx="4428150" cy="40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" name="Shape 287">
            <a:extLst>
              <a:ext uri="{FF2B5EF4-FFF2-40B4-BE49-F238E27FC236}">
                <a16:creationId xmlns:a16="http://schemas.microsoft.com/office/drawing/2014/main" xmlns="" id="{25ED2ECE-5D57-4F66-8154-F59E8AA2E798}"/>
              </a:ext>
            </a:extLst>
          </p:cNvPr>
          <p:cNvSpPr/>
          <p:nvPr/>
        </p:nvSpPr>
        <p:spPr>
          <a:xfrm>
            <a:off x="567920" y="1777189"/>
            <a:ext cx="4428150" cy="361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Basic </a:t>
            </a:r>
            <a:r>
              <a:rPr lang="pl-PL"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facts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pl-PL"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about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Wrocław: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Population: 634 thousand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Population of agglomeration: approx. 1 million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Within driving distance to Prague, Berlin, Vienna and Warsaw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1000-year-old city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12 verdant islands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112 bridges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Wrocław</a:t>
            </a: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has been selected as a European Capital of Culture in 2016</a:t>
            </a:r>
            <a: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lang="en-US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7652" name="Picture 4" descr="Podobny obraz">
            <a:extLst>
              <a:ext uri="{FF2B5EF4-FFF2-40B4-BE49-F238E27FC236}">
                <a16:creationId xmlns:a16="http://schemas.microsoft.com/office/drawing/2014/main" xmlns="" id="{D78F25C2-255C-45B6-9793-594A6F8FD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25426"/>
          <a:stretch/>
        </p:blipFill>
        <p:spPr bwMode="auto">
          <a:xfrm>
            <a:off x="5195270" y="1402176"/>
            <a:ext cx="6510859" cy="41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FA0505F1-78F7-4FB9-A7C4-CDEAD45DA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6171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6093189" y="1216619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567920" y="1777188"/>
            <a:ext cx="4428150" cy="361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 the green district of the city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close to the </a:t>
            </a:r>
            <a:r>
              <a:rPr lang="en-GB"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center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  <a:endParaRPr lang="pl-PL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promotes the integration of the academic community</a:t>
            </a:r>
            <a: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lang="pl-PL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</a:t>
            </a:r>
            <a:r>
              <a:rPr lang="pl-PL"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Accommodation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Wroclaw University of Economics provides accommodation for all students in the University's dormitories. </a:t>
            </a:r>
            <a:endParaRPr lang="pl-PL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Rooms for exchange students are reserved in two dormitories: "Slezak" and "</a:t>
            </a:r>
            <a:r>
              <a:rPr lang="en-GB"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Przegubowiec</a:t>
            </a: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". </a:t>
            </a: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8" name="domy studenck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880" y="1256163"/>
            <a:ext cx="692180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567920" y="188817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/>
              <a:t>Campus </a:t>
            </a:r>
            <a:r>
              <a:rPr lang="en-GB" dirty="0"/>
              <a:t>of the </a:t>
            </a:r>
            <a:r>
              <a:rPr lang="en-GB" dirty="0" smtClean="0"/>
              <a:t>W</a:t>
            </a:r>
            <a:r>
              <a:rPr lang="pl-PL" dirty="0" smtClean="0"/>
              <a:t>UEB</a:t>
            </a:r>
            <a:endParaRPr lang="en-GB" dirty="0"/>
          </a:p>
        </p:txBody>
      </p:sp>
      <p:pic>
        <p:nvPicPr>
          <p:cNvPr id="12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CD4726D2-0246-4FB9-9F37-624A65A8E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91080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567920" y="188817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/>
              <a:t>Campus </a:t>
            </a:r>
            <a:r>
              <a:rPr lang="en-GB" dirty="0"/>
              <a:t>of the </a:t>
            </a:r>
            <a:r>
              <a:rPr lang="en-GB" dirty="0" smtClean="0"/>
              <a:t>W</a:t>
            </a:r>
            <a:r>
              <a:rPr lang="pl-PL" dirty="0" smtClean="0"/>
              <a:t>UEB</a:t>
            </a:r>
            <a:endParaRPr lang="en-GB" dirty="0"/>
          </a:p>
        </p:txBody>
      </p:sp>
      <p:pic>
        <p:nvPicPr>
          <p:cNvPr id="3" name="Grafika 2" descr="Pociąg">
            <a:extLst>
              <a:ext uri="{FF2B5EF4-FFF2-40B4-BE49-F238E27FC236}">
                <a16:creationId xmlns:a16="http://schemas.microsoft.com/office/drawing/2014/main" xmlns="" id="{F171CFDB-03B5-4E91-9CF0-0405518E2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56431" y="1231876"/>
            <a:ext cx="756898" cy="756898"/>
          </a:xfrm>
          <a:prstGeom prst="rect">
            <a:avLst/>
          </a:prstGeom>
        </p:spPr>
      </p:pic>
      <p:sp>
        <p:nvSpPr>
          <p:cNvPr id="17" name="Shape 287">
            <a:extLst>
              <a:ext uri="{FF2B5EF4-FFF2-40B4-BE49-F238E27FC236}">
                <a16:creationId xmlns:a16="http://schemas.microsoft.com/office/drawing/2014/main" xmlns="" id="{25ED2ECE-5D57-4F66-8154-F59E8AA2E798}"/>
              </a:ext>
            </a:extLst>
          </p:cNvPr>
          <p:cNvSpPr/>
          <p:nvPr/>
        </p:nvSpPr>
        <p:spPr>
          <a:xfrm>
            <a:off x="567920" y="2737452"/>
            <a:ext cx="4428150" cy="1690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Location: Lower Silesia</a:t>
            </a:r>
            <a:endParaRPr lang="pl-PL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Lower Silesia, one of the most attractive, modern, and prosperous regions of Poland, covers the south-western area of the country bordering Germany and the Czech Republic. </a:t>
            </a:r>
            <a:endParaRPr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2" name="00_mapka_pl-01.png">
            <a:extLst>
              <a:ext uri="{FF2B5EF4-FFF2-40B4-BE49-F238E27FC236}">
                <a16:creationId xmlns:a16="http://schemas.microsoft.com/office/drawing/2014/main" xmlns="" id="{71B1C9A3-804D-4E3F-9056-3E9E3F7606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512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45715"/>
            <a:ext cx="5022261" cy="453838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44">
            <a:extLst>
              <a:ext uri="{FF2B5EF4-FFF2-40B4-BE49-F238E27FC236}">
                <a16:creationId xmlns:a16="http://schemas.microsoft.com/office/drawing/2014/main" xmlns="" id="{F6D483E4-CAC8-4128-ACE3-924976DE6A56}"/>
              </a:ext>
            </a:extLst>
          </p:cNvPr>
          <p:cNvSpPr/>
          <p:nvPr/>
        </p:nvSpPr>
        <p:spPr>
          <a:xfrm>
            <a:off x="5337868" y="1988774"/>
            <a:ext cx="2061913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Berlin</a:t>
            </a: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/>
              <a:t>296</a:t>
            </a:r>
            <a:r>
              <a:rPr lang="pl-PL" sz="1600" dirty="0"/>
              <a:t> </a:t>
            </a:r>
            <a:r>
              <a:rPr sz="1600" dirty="0"/>
              <a:t>km</a:t>
            </a:r>
          </a:p>
        </p:txBody>
      </p:sp>
      <p:sp>
        <p:nvSpPr>
          <p:cNvPr id="24" name="Shape 45">
            <a:extLst>
              <a:ext uri="{FF2B5EF4-FFF2-40B4-BE49-F238E27FC236}">
                <a16:creationId xmlns:a16="http://schemas.microsoft.com/office/drawing/2014/main" xmlns="" id="{C9F8B4FD-3258-40DA-BEAC-9F02B6C95BD8}"/>
              </a:ext>
            </a:extLst>
          </p:cNvPr>
          <p:cNvSpPr/>
          <p:nvPr/>
        </p:nvSpPr>
        <p:spPr>
          <a:xfrm>
            <a:off x="6308626" y="4881298"/>
            <a:ext cx="2061912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Prag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ue</a:t>
            </a:r>
            <a:endParaRPr sz="1600"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277km</a:t>
            </a:r>
          </a:p>
        </p:txBody>
      </p:sp>
      <p:sp>
        <p:nvSpPr>
          <p:cNvPr id="25" name="Shape 46">
            <a:extLst>
              <a:ext uri="{FF2B5EF4-FFF2-40B4-BE49-F238E27FC236}">
                <a16:creationId xmlns:a16="http://schemas.microsoft.com/office/drawing/2014/main" xmlns="" id="{98F43D3B-B510-4EA6-8075-F4D0F036B3BF}"/>
              </a:ext>
            </a:extLst>
          </p:cNvPr>
          <p:cNvSpPr/>
          <p:nvPr/>
        </p:nvSpPr>
        <p:spPr>
          <a:xfrm>
            <a:off x="7560468" y="5127416"/>
            <a:ext cx="2329016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Budapest</a:t>
            </a:r>
            <a:r>
              <a:rPr sz="1600" b="0" dirty="0"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sz="1600" b="0" dirty="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pl-PL" sz="1600"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427 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km</a:t>
            </a:r>
          </a:p>
        </p:txBody>
      </p:sp>
      <p:sp>
        <p:nvSpPr>
          <p:cNvPr id="26" name="Shape 47">
            <a:extLst>
              <a:ext uri="{FF2B5EF4-FFF2-40B4-BE49-F238E27FC236}">
                <a16:creationId xmlns:a16="http://schemas.microsoft.com/office/drawing/2014/main" xmlns="" id="{92BFFA70-360A-4CBA-8BE6-8DC0EA39A060}"/>
              </a:ext>
            </a:extLst>
          </p:cNvPr>
          <p:cNvSpPr/>
          <p:nvPr/>
        </p:nvSpPr>
        <p:spPr>
          <a:xfrm>
            <a:off x="10491711" y="1515286"/>
            <a:ext cx="1925869" cy="53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Mos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cow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1</a:t>
            </a:r>
            <a:r>
              <a:rPr lang="pl-PL" sz="1600" b="0" dirty="0"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594km</a:t>
            </a:r>
          </a:p>
        </p:txBody>
      </p:sp>
      <p:sp>
        <p:nvSpPr>
          <p:cNvPr id="27" name="Shape 49">
            <a:extLst>
              <a:ext uri="{FF2B5EF4-FFF2-40B4-BE49-F238E27FC236}">
                <a16:creationId xmlns:a16="http://schemas.microsoft.com/office/drawing/2014/main" xmlns="" id="{B029D53B-DF19-46E2-A8FA-B95B01E1C24A}"/>
              </a:ext>
            </a:extLst>
          </p:cNvPr>
          <p:cNvSpPr/>
          <p:nvPr/>
        </p:nvSpPr>
        <p:spPr>
          <a:xfrm>
            <a:off x="11148700" y="3242635"/>
            <a:ext cx="2061912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Ki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ev</a:t>
            </a:r>
            <a:endParaRPr lang="pl-PL" sz="1600"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1</a:t>
            </a:r>
            <a:r>
              <a:rPr lang="pl-PL" sz="1600" b="0" dirty="0"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134</a:t>
            </a:r>
            <a:r>
              <a:rPr lang="pl-PL" sz="1600" b="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km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xmlns="" id="{EAFE2768-DE40-48D1-86CA-E86618E43E79}"/>
              </a:ext>
            </a:extLst>
          </p:cNvPr>
          <p:cNvSpPr/>
          <p:nvPr/>
        </p:nvSpPr>
        <p:spPr>
          <a:xfrm>
            <a:off x="5451912" y="4520848"/>
            <a:ext cx="2353505" cy="698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lang="pl-PL"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Rome</a:t>
            </a: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1600" dirty="0"/>
              <a:t>1,081 km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xmlns="" id="{7BB6DEC4-A01D-49FD-826E-119E1A257E3E}"/>
              </a:ext>
            </a:extLst>
          </p:cNvPr>
          <p:cNvSpPr/>
          <p:nvPr/>
        </p:nvSpPr>
        <p:spPr>
          <a:xfrm>
            <a:off x="5479623" y="2829502"/>
            <a:ext cx="2314403" cy="698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lang="pl-PL"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Paris</a:t>
            </a: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1600" dirty="0"/>
              <a:t>1,079 km</a:t>
            </a:r>
          </a:p>
        </p:txBody>
      </p:sp>
      <p:sp>
        <p:nvSpPr>
          <p:cNvPr id="31" name="Shape 44">
            <a:extLst>
              <a:ext uri="{FF2B5EF4-FFF2-40B4-BE49-F238E27FC236}">
                <a16:creationId xmlns:a16="http://schemas.microsoft.com/office/drawing/2014/main" xmlns="" id="{916E66A1-0CC5-485D-BFD6-02CFB75637F9}"/>
              </a:ext>
            </a:extLst>
          </p:cNvPr>
          <p:cNvSpPr/>
          <p:nvPr/>
        </p:nvSpPr>
        <p:spPr>
          <a:xfrm>
            <a:off x="5605867" y="1078233"/>
            <a:ext cx="2061913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B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russels</a:t>
            </a:r>
            <a:endParaRPr sz="1600"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1600" dirty="0"/>
              <a:t>888 </a:t>
            </a:r>
            <a:r>
              <a:rPr sz="1600" dirty="0"/>
              <a:t>km</a:t>
            </a:r>
          </a:p>
        </p:txBody>
      </p:sp>
      <p:pic>
        <p:nvPicPr>
          <p:cNvPr id="32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125EEE58-67E3-4BDE-ACCE-E7814DFA4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5057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-476986" y="1197237"/>
            <a:ext cx="6572986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6592086" y="3127475"/>
            <a:ext cx="4430356" cy="1369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modern sports base including: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/>
            </a:r>
            <a:b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rooms for team games and aerobics, climbing wall, gym, rehabilitation room, swimming pool, sauna and many others.</a:t>
            </a: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1" name="studium wychowania fizyczne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086" y="1210262"/>
            <a:ext cx="8001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781204" y="163644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b="1" dirty="0"/>
              <a:t>The Physical Education and Sports Department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1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1F55F90D-FE97-4E03-B139-E36A060A5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0252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-47800" y="1197237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bibliote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36" y="1096783"/>
            <a:ext cx="617469" cy="75689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dirty="0"/>
              <a:t>Main </a:t>
            </a:r>
            <a:r>
              <a:rPr lang="en-GB" b="1" dirty="0"/>
              <a:t>Library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830EA24-1D66-4CFD-B37C-640AEC9E8CA4}"/>
              </a:ext>
            </a:extLst>
          </p:cNvPr>
          <p:cNvSpPr txBox="1"/>
          <p:nvPr/>
        </p:nvSpPr>
        <p:spPr>
          <a:xfrm>
            <a:off x="7558087" y="1475232"/>
            <a:ext cx="4093892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600" b="1" dirty="0">
                <a:solidFill>
                  <a:srgbClr val="404040"/>
                </a:solidFill>
                <a:latin typeface="Open Sans Light"/>
              </a:rPr>
              <a:t>Our Library has:</a:t>
            </a:r>
            <a:r>
              <a:rPr lang="en-US" sz="1600" dirty="0">
                <a:solidFill>
                  <a:srgbClr val="404040"/>
                </a:solidFill>
                <a:latin typeface="Open Sans Light"/>
              </a:rPr>
              <a:t/>
            </a:r>
            <a:br>
              <a:rPr lang="en-US" sz="1600" dirty="0">
                <a:solidFill>
                  <a:srgbClr val="404040"/>
                </a:solidFill>
                <a:latin typeface="Open Sans Light"/>
              </a:rPr>
            </a:b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two conference rooms, two seminar rooms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15 kilometers of shelves in bookcases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300 seats for readers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100 computers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21 cabins for individual work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.</a:t>
            </a:r>
            <a:r>
              <a:rPr lang="en-US" sz="1600" dirty="0">
                <a:solidFill>
                  <a:srgbClr val="404040"/>
                </a:solidFill>
                <a:latin typeface="Open Sans Light"/>
              </a:rPr>
              <a:t/>
            </a:r>
            <a:br>
              <a:rPr lang="en-US" sz="1600" dirty="0">
                <a:solidFill>
                  <a:srgbClr val="404040"/>
                </a:solidFill>
                <a:latin typeface="Open Sans Light"/>
              </a:rPr>
            </a:b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r>
              <a:rPr lang="en-US" sz="1600" b="1" dirty="0">
                <a:solidFill>
                  <a:srgbClr val="404040"/>
                </a:solidFill>
                <a:latin typeface="Open Sans Light"/>
              </a:rPr>
              <a:t>Our Collections:</a:t>
            </a:r>
            <a:r>
              <a:rPr lang="en-US" sz="1600" dirty="0">
                <a:solidFill>
                  <a:srgbClr val="404040"/>
                </a:solidFill>
                <a:latin typeface="Open Sans Light"/>
              </a:rPr>
              <a:t/>
            </a:r>
            <a:br>
              <a:rPr lang="en-US" sz="1600" dirty="0">
                <a:solidFill>
                  <a:srgbClr val="404040"/>
                </a:solidFill>
                <a:latin typeface="Open Sans Light"/>
              </a:rPr>
            </a:b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433,000 volumes of printed books and periodicals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14,300 journals in online access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2,630,000 electronic books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67 databases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.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0" marR="0" indent="0" algn="l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1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69551277-B3E1-41D9-BD74-54E9C91A9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3225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72">
            <a:extLst>
              <a:ext uri="{FF2B5EF4-FFF2-40B4-BE49-F238E27FC236}">
                <a16:creationId xmlns:a16="http://schemas.microsoft.com/office/drawing/2014/main" xmlns="" id="{EF051AF6-8B55-46CB-BE89-11A3F7D809D9}"/>
              </a:ext>
            </a:extLst>
          </p:cNvPr>
          <p:cNvSpPr/>
          <p:nvPr/>
        </p:nvSpPr>
        <p:spPr>
          <a:xfrm>
            <a:off x="119742" y="1240971"/>
            <a:ext cx="6139543" cy="436517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 275">
            <a:extLst>
              <a:ext uri="{FF2B5EF4-FFF2-40B4-BE49-F238E27FC236}">
                <a16:creationId xmlns:a16="http://schemas.microsoft.com/office/drawing/2014/main" xmlns="" id="{468B55C6-9294-4ED9-A7A8-50398538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84235" y="-218394"/>
            <a:ext cx="20729100" cy="151379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dirty="0">
                <a:sym typeface="Open Sans"/>
              </a:rPr>
              <a:t>Department of </a:t>
            </a:r>
            <a:r>
              <a:rPr lang="en-GB" b="1" dirty="0">
                <a:sym typeface="Open Sans"/>
              </a:rPr>
              <a:t>Foreign Languages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" name="studium jezykow obcych.png">
            <a:extLst>
              <a:ext uri="{FF2B5EF4-FFF2-40B4-BE49-F238E27FC236}">
                <a16:creationId xmlns:a16="http://schemas.microsoft.com/office/drawing/2014/main" xmlns="" id="{AA00E84D-3B8A-4353-812A-039C12D89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0286" y="1050293"/>
            <a:ext cx="772886" cy="10116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8A35406-26E2-475B-899E-CE68E0096129}"/>
              </a:ext>
            </a:extLst>
          </p:cNvPr>
          <p:cNvSpPr txBox="1"/>
          <p:nvPr/>
        </p:nvSpPr>
        <p:spPr>
          <a:xfrm>
            <a:off x="7540211" y="1690696"/>
            <a:ext cx="4238807" cy="4001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Overall, the department offers 21 language courses and access to 16 prestigious language certification exams in six languages, with licenses from major international language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centres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, including the chambers of commerce in Britain, France and Germany, Goethe Institute and Cervantes Institute. The department is licensed to conduct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TestDaF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 examinations and is a certified Cambridge ESOL Exam Preparation Centre. </a:t>
            </a:r>
          </a:p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 </a:t>
            </a:r>
          </a:p>
          <a:p>
            <a:pPr marL="285750" indent="-285750" algn="just" defTabSz="457200"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The Department of Foreign Languages also 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  <a:sym typeface="SourceSansPro-ExtraLight"/>
              </a:rPr>
              <a:t>rganizes Chinese and Japanese language courses for students.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Arial" panose="020B0604020202020204" pitchFamily="34" charset="0"/>
              <a:sym typeface="Open Sans Light"/>
            </a:endParaRPr>
          </a:p>
          <a:p>
            <a:pPr marL="0" marR="0" indent="0" algn="l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9" name="Picture 2" descr="http://www.ue.wroc.pl/p/logotyp2/logo_eng-2019/kolor_poz.jpg">
            <a:extLst>
              <a:ext uri="{FF2B5EF4-FFF2-40B4-BE49-F238E27FC236}">
                <a16:creationId xmlns:a16="http://schemas.microsoft.com/office/drawing/2014/main" xmlns="" id="{43737014-A1CB-4667-BC02-145492186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4401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1">
            <a:extLst>
              <a:ext uri="{FF2B5EF4-FFF2-40B4-BE49-F238E27FC236}">
                <a16:creationId xmlns:a16="http://schemas.microsoft.com/office/drawing/2014/main" xmlns="" id="{5C7144B5-225A-4FEE-96BE-238A540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4163"/>
            <a:ext cx="10364788" cy="566737"/>
          </a:xfrm>
          <a:prstGeom prst="rect">
            <a:avLst/>
          </a:prstGeom>
        </p:spPr>
        <p:txBody>
          <a:bodyPr/>
          <a:lstStyle/>
          <a:p>
            <a:r>
              <a:rPr lang="pl-PL" b="1" dirty="0"/>
              <a:t>I</a:t>
            </a:r>
            <a:r>
              <a:rPr lang="en-US" b="1" dirty="0" err="1"/>
              <a:t>nternational</a:t>
            </a:r>
            <a:r>
              <a:rPr lang="en-US" b="1" dirty="0"/>
              <a:t> cooperation</a:t>
            </a:r>
            <a:endParaRPr dirty="0"/>
          </a:p>
        </p:txBody>
      </p:sp>
      <p:sp>
        <p:nvSpPr>
          <p:cNvPr id="4" name="Shape 299">
            <a:extLst>
              <a:ext uri="{FF2B5EF4-FFF2-40B4-BE49-F238E27FC236}">
                <a16:creationId xmlns:a16="http://schemas.microsoft.com/office/drawing/2014/main" xmlns="" id="{87DAEBBA-A472-4697-88AC-5769F3E21E9A}"/>
              </a:ext>
            </a:extLst>
          </p:cNvPr>
          <p:cNvSpPr/>
          <p:nvPr/>
        </p:nvSpPr>
        <p:spPr>
          <a:xfrm>
            <a:off x="5617029" y="1436914"/>
            <a:ext cx="6466116" cy="4222523"/>
          </a:xfrm>
          <a:prstGeom prst="rect">
            <a:avLst/>
          </a:prstGeom>
          <a:blipFill>
            <a:blip r:embed="rId2"/>
            <a:srcRect/>
            <a:stretch>
              <a:fillRect t="-20292" b="-84728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EACC2D6-2E71-420A-9CDD-CB29526C1F22}"/>
              </a:ext>
            </a:extLst>
          </p:cNvPr>
          <p:cNvSpPr txBox="1"/>
          <p:nvPr/>
        </p:nvSpPr>
        <p:spPr>
          <a:xfrm>
            <a:off x="355640" y="1876058"/>
            <a:ext cx="4238807" cy="3539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International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cooperation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more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than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150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bilateral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agreements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within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the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framework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of the Erasmus Program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over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60 General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Cooperation Agreements with foreign partner universities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</a:endParaRP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</a:endParaRPr>
          </a:p>
          <a:p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Member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of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international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institutions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:</a:t>
            </a: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AACSB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algn="just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EUA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CEEMAN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EDAMBA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Santander Universities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PRME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EIT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+</a:t>
            </a:r>
            <a:endParaRPr lang="pl-PL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kumimoji="0" lang="pl-PL" sz="1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Open Sans Light"/>
                <a:ea typeface="Arial"/>
                <a:cs typeface="Arial"/>
                <a:sym typeface="Arial"/>
              </a:rPr>
              <a:t>CFA </a:t>
            </a:r>
            <a:r>
              <a:rPr kumimoji="0" lang="pl-PL" sz="14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Open Sans Light"/>
                <a:ea typeface="Arial"/>
                <a:cs typeface="Arial"/>
                <a:sym typeface="Arial"/>
              </a:rPr>
              <a:t>Institute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Open Sans Light"/>
              <a:ea typeface="Arial"/>
              <a:cs typeface="Arial"/>
              <a:sym typeface="Arial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F431BF7-CDEB-4979-894E-74E354D8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79" y="5967868"/>
            <a:ext cx="3438442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493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</TotalTime>
  <Words>422</Words>
  <Application>Microsoft Office PowerPoint</Application>
  <PresentationFormat>Niestandardowy</PresentationFormat>
  <Paragraphs>110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19" baseType="lpstr">
      <vt:lpstr>Default</vt:lpstr>
      <vt:lpstr>1_Default</vt:lpstr>
      <vt:lpstr>Prezentacja programu PowerPoint</vt:lpstr>
      <vt:lpstr>             Why Wroclaw University             of Economics and Business?</vt:lpstr>
      <vt:lpstr>Wrocław</vt:lpstr>
      <vt:lpstr>Campus of the WUEB</vt:lpstr>
      <vt:lpstr>Campus of the WUEB</vt:lpstr>
      <vt:lpstr>The Physical Education and Sports Department</vt:lpstr>
      <vt:lpstr>Main Library</vt:lpstr>
      <vt:lpstr>Department of Foreign Languages</vt:lpstr>
      <vt:lpstr>International cooperation</vt:lpstr>
      <vt:lpstr>International cooperation</vt:lpstr>
      <vt:lpstr>Cooperation with business</vt:lpstr>
      <vt:lpstr>Recruitment Information </vt:lpstr>
      <vt:lpstr>Bachelor Degree in Polish</vt:lpstr>
      <vt:lpstr>Bachelor Studies</vt:lpstr>
      <vt:lpstr>Master Studies</vt:lpstr>
      <vt:lpstr>PhD Studies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451</cp:revision>
  <dcterms:created xsi:type="dcterms:W3CDTF">2015-03-13T23:16:38Z</dcterms:created>
  <dcterms:modified xsi:type="dcterms:W3CDTF">2020-02-03T13:17:34Z</dcterms:modified>
</cp:coreProperties>
</file>