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80" r:id="rId5"/>
    <p:sldId id="276" r:id="rId6"/>
    <p:sldId id="281" r:id="rId7"/>
    <p:sldId id="278" r:id="rId8"/>
    <p:sldId id="274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4002E"/>
    <a:srgbClr val="EDBE12"/>
    <a:srgbClr val="33CC33"/>
    <a:srgbClr val="DDDDDD"/>
    <a:srgbClr val="5C607A"/>
    <a:srgbClr val="008B2B"/>
    <a:srgbClr val="0C4686"/>
    <a:srgbClr val="3366CC"/>
    <a:srgbClr val="336699"/>
    <a:srgbClr val="00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6" descr="brama 19a copy copy.JPG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rgbClr val="3366CC">
                <a:tint val="45000"/>
                <a:satMod val="400000"/>
              </a:srgbClr>
            </a:duotone>
          </a:blip>
          <a:srcRect l="982" r="448"/>
          <a:stretch>
            <a:fillRect/>
          </a:stretch>
        </p:blipFill>
        <p:spPr bwMode="auto">
          <a:xfrm>
            <a:off x="0" y="1989384"/>
            <a:ext cx="9144000" cy="48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Obraz 8" descr="logo poziom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44" y="265730"/>
            <a:ext cx="5703106" cy="14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Prostokąt 12"/>
          <p:cNvSpPr/>
          <p:nvPr userDrawn="1"/>
        </p:nvSpPr>
        <p:spPr>
          <a:xfrm>
            <a:off x="0" y="1885768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4"/>
          <p:cNvSpPr/>
          <p:nvPr userDrawn="1"/>
        </p:nvSpPr>
        <p:spPr>
          <a:xfrm>
            <a:off x="4955025" y="1440072"/>
            <a:ext cx="418454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200" b="1" dirty="0" smtClean="0">
                <a:solidFill>
                  <a:srgbClr val="A4002E"/>
                </a:solidFill>
              </a:rPr>
              <a:t>WYDZIAŁ NAUK EKONOMICZNYCH</a:t>
            </a:r>
            <a:endParaRPr lang="pl-PL" sz="2200" b="1" dirty="0">
              <a:solidFill>
                <a:srgbClr val="A4002E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2018-04-11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2018-04-11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</a:blip>
          <a:srcRect l="9595" r="3370"/>
          <a:stretch>
            <a:fillRect/>
          </a:stretch>
        </p:blipFill>
        <p:spPr bwMode="auto">
          <a:xfrm>
            <a:off x="0" y="828675"/>
            <a:ext cx="91440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rrowheads="1"/>
          </p:cNvPicPr>
          <p:nvPr userDrawn="1"/>
        </p:nvPicPr>
        <p:blipFill>
          <a:blip r:embed="rId3" cstate="print">
            <a:duotone>
              <a:prstClr val="black"/>
              <a:srgbClr val="0C4686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-27384"/>
            <a:ext cx="914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59736" y="102984"/>
            <a:ext cx="42375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rostokąt 9"/>
          <p:cNvSpPr/>
          <p:nvPr userDrawn="1"/>
        </p:nvSpPr>
        <p:spPr>
          <a:xfrm>
            <a:off x="5664474" y="6481705"/>
            <a:ext cx="3457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l-PL" b="1" dirty="0" smtClean="0">
                <a:solidFill>
                  <a:srgbClr val="A4002E"/>
                </a:solidFill>
              </a:rPr>
              <a:t>WYDZIAŁ NAUK EKONOMICZNYCH</a:t>
            </a:r>
            <a:endParaRPr lang="pl-PL" b="1" dirty="0">
              <a:solidFill>
                <a:srgbClr val="A4002E"/>
              </a:solidFill>
            </a:endParaRPr>
          </a:p>
        </p:txBody>
      </p:sp>
      <p:sp>
        <p:nvSpPr>
          <p:cNvPr id="11" name="Prostokąt 10"/>
          <p:cNvSpPr/>
          <p:nvPr userDrawn="1"/>
        </p:nvSpPr>
        <p:spPr>
          <a:xfrm>
            <a:off x="0" y="6389836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2" name="Prostokąt 11"/>
          <p:cNvSpPr/>
          <p:nvPr userDrawn="1"/>
        </p:nvSpPr>
        <p:spPr>
          <a:xfrm>
            <a:off x="32254" y="6480632"/>
            <a:ext cx="41007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b="1" dirty="0" smtClean="0">
                <a:solidFill>
                  <a:srgbClr val="A4002E"/>
                </a:solidFill>
              </a:rPr>
              <a:t>Studia II stopnia stacjonarne i niestacjonarne</a:t>
            </a:r>
            <a:endParaRPr lang="pl-PL" sz="1600" b="1" dirty="0">
              <a:solidFill>
                <a:srgbClr val="A4002E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2018-04-11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2018-04-11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2018-04-11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2018-04-11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2018-04-11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</a:blip>
          <a:srcRect l="9595" r="3370"/>
          <a:stretch>
            <a:fillRect/>
          </a:stretch>
        </p:blipFill>
        <p:spPr bwMode="auto">
          <a:xfrm>
            <a:off x="0" y="828675"/>
            <a:ext cx="91440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rrowheads="1"/>
          </p:cNvPicPr>
          <p:nvPr userDrawn="1"/>
        </p:nvPicPr>
        <p:blipFill>
          <a:blip r:embed="rId3" cstate="print">
            <a:duotone>
              <a:prstClr val="black"/>
              <a:srgbClr val="0C4686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-27384"/>
            <a:ext cx="914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59736" y="102984"/>
            <a:ext cx="423750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2018-04-11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9CAE-6BF0-491B-A55F-F17C054FD4A8}" type="datetimeFigureOut">
              <a:rPr lang="pl-PL" smtClean="0"/>
              <a:pPr/>
              <a:t>2018-04-11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51B1-EA11-48FC-80ED-59019F8D43B0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99CAE-6BF0-491B-A55F-F17C054FD4A8}" type="datetimeFigureOut">
              <a:rPr lang="pl-PL" smtClean="0"/>
              <a:pPr/>
              <a:t>2018-04-11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51B1-EA11-48FC-80ED-59019F8D43B0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jpeg"/><Relationship Id="rId7" Type="http://schemas.openxmlformats.org/officeDocument/2006/relationships/hyperlink" Target="http://www.ue.wroc.pl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79637" y="2839576"/>
            <a:ext cx="8558882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pl-PL" sz="3000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Helvetica" pitchFamily="34" charset="0"/>
              </a:rPr>
              <a:t>Studia II stopnia</a:t>
            </a:r>
          </a:p>
          <a:p>
            <a:pPr algn="ctr">
              <a:lnSpc>
                <a:spcPct val="140000"/>
              </a:lnSpc>
            </a:pPr>
            <a:r>
              <a:rPr lang="pl-PL" sz="3000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Helvetica" pitchFamily="34" charset="0"/>
              </a:rPr>
              <a:t>stacjonarne i niestacjonarne</a:t>
            </a:r>
          </a:p>
          <a:p>
            <a:pPr algn="ctr">
              <a:lnSpc>
                <a:spcPct val="140000"/>
              </a:lnSpc>
            </a:pPr>
            <a:r>
              <a:rPr lang="pl-PL" sz="3000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Helvetica" pitchFamily="34" charset="0"/>
              </a:rPr>
              <a:t>Kierunek Międzynarodowe Stosunki Gospodarcze</a:t>
            </a:r>
          </a:p>
          <a:p>
            <a:pPr algn="ctr">
              <a:lnSpc>
                <a:spcPct val="140000"/>
              </a:lnSpc>
            </a:pPr>
            <a:r>
              <a:rPr lang="pl-PL" sz="3000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Helvetica" pitchFamily="34" charset="0"/>
              </a:rPr>
              <a:t>Specjalność</a:t>
            </a:r>
          </a:p>
          <a:p>
            <a:pPr algn="ctr">
              <a:lnSpc>
                <a:spcPct val="140000"/>
              </a:lnSpc>
            </a:pPr>
            <a:r>
              <a:rPr lang="pl-PL" sz="3000" b="1" spc="120" dirty="0">
                <a:solidFill>
                  <a:srgbClr val="EDBE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Helvetica" pitchFamily="34" charset="0"/>
              </a:rPr>
              <a:t>Międzynarodowy </a:t>
            </a:r>
            <a:r>
              <a:rPr lang="pl-PL" sz="3000" b="1" spc="120" dirty="0" smtClean="0">
                <a:solidFill>
                  <a:srgbClr val="EDBE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Helvetica" pitchFamily="34" charset="0"/>
              </a:rPr>
              <a:t>Rynek Pracy</a:t>
            </a:r>
            <a:endParaRPr lang="pl-PL" sz="3000" b="1" spc="120" dirty="0">
              <a:solidFill>
                <a:srgbClr val="EDBE1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 idx="4294967295"/>
          </p:nvPr>
        </p:nvSpPr>
        <p:spPr>
          <a:xfrm>
            <a:off x="134800" y="48876"/>
            <a:ext cx="8037600" cy="743124"/>
          </a:xfrm>
        </p:spPr>
        <p:txBody>
          <a:bodyPr>
            <a:normAutofit/>
          </a:bodyPr>
          <a:lstStyle/>
          <a:p>
            <a:pPr algn="l"/>
            <a:r>
              <a:rPr lang="pl-PL" sz="30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Międzynarodowy </a:t>
            </a:r>
            <a:r>
              <a:rPr lang="pl-PL" sz="3000" b="1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Rynek Pracy</a:t>
            </a:r>
            <a:endParaRPr lang="pl-PL" sz="3000" b="1" spc="1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323528" y="692696"/>
            <a:ext cx="8640960" cy="5760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l-PL" sz="2400" b="1" dirty="0">
                <a:solidFill>
                  <a:srgbClr val="A4002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Opis specjalności </a:t>
            </a:r>
            <a:endParaRPr lang="pl-PL" sz="2400" b="1" dirty="0" smtClean="0">
              <a:solidFill>
                <a:srgbClr val="A4002E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pl-PL" sz="10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A4002E"/>
              </a:buClr>
              <a:buSzPct val="120000"/>
              <a:buFont typeface="Arial" panose="020B0604020202020204" pitchFamily="34" charset="0"/>
              <a:buChar char="•"/>
            </a:pPr>
            <a:r>
              <a:rPr lang="pl-PL" sz="1600" dirty="0"/>
              <a:t>Specjalność daje możliwość pogłębienia problematyki funkcjonowania rynków pracy, które z jednej strony są specyficznym barometrem koniunktury, a z drugiej strony odzwierciedlają aktywność ekonomiczną ludności. Poza granicami Polski, w krajach europejskich pracuje ok. 2 milionów obywateli naszego kraju. Zdecydowana większość z nich przebywa stale lub czasowo w krajach UE, a część także w krajach EFTA, w Europie Wschodniej oraz poza Europą. Wielu obcokrajowców pracuje także w Polsce. Dobra znajomość zasad funkcjonowania i specyfiki rynków pracy innych państw jest kluczowa zarówno dla osób indywidualnych, jak i firm chcących rozwijać swoją działalność za granicą. </a:t>
            </a:r>
          </a:p>
          <a:p>
            <a:pPr marL="285750" indent="-285750">
              <a:lnSpc>
                <a:spcPct val="150000"/>
              </a:lnSpc>
              <a:buClr>
                <a:srgbClr val="A4002E"/>
              </a:buClr>
              <a:buSzPct val="120000"/>
              <a:buFont typeface="Arial" panose="020B0604020202020204" pitchFamily="34" charset="0"/>
              <a:buChar char="•"/>
            </a:pPr>
            <a:r>
              <a:rPr lang="pl-PL" sz="1600" dirty="0"/>
              <a:t>Celem specjalności jest przygotowanie studentów do wyzwań współczesnego, nowoczesnego, ciągle przeobrażającego się rynku pracy oraz przekazanie wiedzy o rozwiązaniach specyficznych dla różnych rynków pracy. Jest to ważne z punktu widzenia przedsiębiorcy podejmującego decyzję </a:t>
            </a:r>
            <a:r>
              <a:rPr lang="pl-PL" sz="1600" dirty="0" smtClean="0"/>
              <a:t>       o </a:t>
            </a:r>
            <a:r>
              <a:rPr lang="pl-PL" sz="1600" dirty="0"/>
              <a:t>działalności poza granicami kraju, jak i władz czy instytucji wspierających i promujących taką działalność.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7"/>
          <p:cNvSpPr txBox="1">
            <a:spLocks/>
          </p:cNvSpPr>
          <p:nvPr/>
        </p:nvSpPr>
        <p:spPr>
          <a:xfrm>
            <a:off x="251520" y="3433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0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Międzynarodowy </a:t>
            </a:r>
            <a:r>
              <a:rPr lang="pl-PL" sz="3000" b="1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Rynek Pracy</a:t>
            </a:r>
            <a:endParaRPr lang="pl-PL" sz="3000" b="1" spc="1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467544" y="1340768"/>
            <a:ext cx="828092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l-PL" sz="2400" b="1" dirty="0">
                <a:solidFill>
                  <a:srgbClr val="A4002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Sylwetka absolwenta 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Absolwent </a:t>
            </a:r>
            <a:r>
              <a:rPr lang="pl-PL" dirty="0"/>
              <a:t>specjalności Międzynarodowy Rynek Pracy drugiego </a:t>
            </a:r>
            <a:r>
              <a:rPr lang="pl-PL" dirty="0" smtClean="0"/>
              <a:t>stopnia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 smtClean="0"/>
              <a:t> posiada </a:t>
            </a:r>
            <a:r>
              <a:rPr lang="pl-PL" dirty="0"/>
              <a:t>wiedzę na temat zasad funkcjonowania i regulacji odnoszących się do międzynarodowych rynków </a:t>
            </a:r>
            <a:r>
              <a:rPr lang="pl-PL" dirty="0" smtClean="0"/>
              <a:t>pracy;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 smtClean="0"/>
              <a:t> jest </a:t>
            </a:r>
            <a:r>
              <a:rPr lang="pl-PL" dirty="0"/>
              <a:t>świadom praw i obowiązków pracodawców i pracobiorców w różnych </a:t>
            </a:r>
            <a:r>
              <a:rPr lang="pl-PL" dirty="0" smtClean="0"/>
              <a:t>państwach;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 smtClean="0"/>
              <a:t> zna </a:t>
            </a:r>
            <a:r>
              <a:rPr lang="pl-PL" dirty="0"/>
              <a:t>odrębności rynków pracy o charakterze regionalnym lub krajowym, </a:t>
            </a:r>
            <a:r>
              <a:rPr lang="pl-PL" dirty="0" smtClean="0"/>
              <a:t>czynniki decydujące </a:t>
            </a:r>
            <a:r>
              <a:rPr lang="pl-PL" dirty="0"/>
              <a:t>o ich specyfice, ich </a:t>
            </a:r>
            <a:r>
              <a:rPr lang="pl-PL" dirty="0" smtClean="0"/>
              <a:t>typologię;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smtClean="0"/>
              <a:t>zna </a:t>
            </a:r>
            <a:r>
              <a:rPr lang="pl-PL" dirty="0" smtClean="0"/>
              <a:t>standardy </a:t>
            </a:r>
            <a:r>
              <a:rPr lang="pl-PL" dirty="0"/>
              <a:t>działania firm w różnych </a:t>
            </a:r>
            <a:r>
              <a:rPr lang="pl-PL" dirty="0" smtClean="0"/>
              <a:t>państwach;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 smtClean="0"/>
              <a:t> potrafi </a:t>
            </a:r>
            <a:r>
              <a:rPr lang="pl-PL" dirty="0"/>
              <a:t>korzystać z systemu EURES.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2"/>
          <p:cNvSpPr txBox="1">
            <a:spLocks/>
          </p:cNvSpPr>
          <p:nvPr/>
        </p:nvSpPr>
        <p:spPr>
          <a:xfrm>
            <a:off x="395536" y="980728"/>
            <a:ext cx="8496944" cy="4608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50000"/>
              </a:lnSpc>
            </a:pPr>
            <a:r>
              <a:rPr lang="pl-PL" sz="2400" b="1" dirty="0">
                <a:solidFill>
                  <a:srgbClr val="A4002E"/>
                </a:solidFill>
              </a:rPr>
              <a:t>Zasadnicze treści kształcenia </a:t>
            </a:r>
            <a:endParaRPr lang="pl-PL" sz="2400" dirty="0">
              <a:solidFill>
                <a:srgbClr val="A4002E"/>
              </a:solidFill>
            </a:endParaRPr>
          </a:p>
          <a:p>
            <a:pPr>
              <a:lnSpc>
                <a:spcPct val="150000"/>
              </a:lnSpc>
              <a:buClr>
                <a:srgbClr val="A4002E"/>
              </a:buClr>
              <a:buSzPct val="120000"/>
            </a:pPr>
            <a:r>
              <a:rPr lang="pl-PL" dirty="0" smtClean="0"/>
              <a:t>W </a:t>
            </a:r>
            <a:r>
              <a:rPr lang="pl-PL" dirty="0"/>
              <a:t>trakcie kształcenia na specjalności Międzynarodowy Rynek Pracy szczególną uwagę zwraca się na regulacje prawne i praktyczne funkcjonowanie rynków pracy w Europie i na świecie. W czasie studiów słuchacze uzyskają wiedzę i kompetencje m.in. w obszarach:</a:t>
            </a:r>
          </a:p>
          <a:p>
            <a:pPr marL="285750" indent="-285750">
              <a:lnSpc>
                <a:spcPct val="150000"/>
              </a:lnSpc>
              <a:buClr>
                <a:srgbClr val="A4002E"/>
              </a:buClr>
              <a:buSzPct val="120000"/>
              <a:buFont typeface="Arial" panose="020B0604020202020204" pitchFamily="34" charset="0"/>
              <a:buChar char="•"/>
            </a:pPr>
            <a:r>
              <a:rPr lang="pl-PL" dirty="0" smtClean="0"/>
              <a:t>specyfiki </a:t>
            </a:r>
            <a:r>
              <a:rPr lang="pl-PL" dirty="0"/>
              <a:t>funkcjonowania różnych rynków pracy w krajach Europy i poza nią, </a:t>
            </a:r>
          </a:p>
          <a:p>
            <a:pPr marL="285750" indent="-285750">
              <a:lnSpc>
                <a:spcPct val="150000"/>
              </a:lnSpc>
              <a:buClr>
                <a:srgbClr val="A4002E"/>
              </a:buClr>
              <a:buSzPct val="120000"/>
              <a:buFont typeface="Arial" panose="020B0604020202020204" pitchFamily="34" charset="0"/>
              <a:buChar char="•"/>
            </a:pPr>
            <a:r>
              <a:rPr lang="pl-PL" dirty="0" smtClean="0"/>
              <a:t>prawa </a:t>
            </a:r>
            <a:r>
              <a:rPr lang="pl-PL" dirty="0"/>
              <a:t>polskiego, europejskiego, konwencji międzynarodowych, </a:t>
            </a:r>
          </a:p>
          <a:p>
            <a:pPr marL="285750" indent="-285750">
              <a:lnSpc>
                <a:spcPct val="150000"/>
              </a:lnSpc>
              <a:buClr>
                <a:srgbClr val="A4002E"/>
              </a:buClr>
              <a:buSzPct val="120000"/>
              <a:buFont typeface="Arial" panose="020B0604020202020204" pitchFamily="34" charset="0"/>
              <a:buChar char="•"/>
            </a:pPr>
            <a:r>
              <a:rPr lang="pl-PL" dirty="0" smtClean="0"/>
              <a:t>działania </a:t>
            </a:r>
            <a:r>
              <a:rPr lang="pl-PL" dirty="0"/>
              <a:t>swobody przepływu osób, przepływu usług oraz przedsiębiorczości w praktyce, </a:t>
            </a:r>
          </a:p>
          <a:p>
            <a:pPr marL="285750" indent="-285750">
              <a:lnSpc>
                <a:spcPct val="150000"/>
              </a:lnSpc>
              <a:buClr>
                <a:srgbClr val="A4002E"/>
              </a:buClr>
              <a:buSzPct val="120000"/>
              <a:buFont typeface="Arial" panose="020B0604020202020204" pitchFamily="34" charset="0"/>
              <a:buChar char="•"/>
            </a:pPr>
            <a:r>
              <a:rPr lang="pl-PL" dirty="0" smtClean="0"/>
              <a:t>skutków </a:t>
            </a:r>
            <a:r>
              <a:rPr lang="pl-PL" dirty="0"/>
              <a:t>procesów globalizacji i regionalizacji dla krajowych i lokalnych rynków pracy, </a:t>
            </a:r>
          </a:p>
          <a:p>
            <a:pPr marL="285750" indent="-285750">
              <a:lnSpc>
                <a:spcPct val="150000"/>
              </a:lnSpc>
              <a:buClr>
                <a:srgbClr val="A4002E"/>
              </a:buClr>
              <a:buSzPct val="120000"/>
              <a:buFont typeface="Arial" panose="020B0604020202020204" pitchFamily="34" charset="0"/>
              <a:buChar char="•"/>
            </a:pPr>
            <a:r>
              <a:rPr lang="pl-PL" dirty="0" smtClean="0"/>
              <a:t>wpływu </a:t>
            </a:r>
            <a:r>
              <a:rPr lang="pl-PL" dirty="0"/>
              <a:t>sytuacji panującej w międzynarodowym systemie ekonomicznym na funkcjonowanie rynków pracy,</a:t>
            </a:r>
          </a:p>
          <a:p>
            <a:pPr marL="285750" indent="-285750">
              <a:lnSpc>
                <a:spcPct val="150000"/>
              </a:lnSpc>
              <a:buClr>
                <a:srgbClr val="A4002E"/>
              </a:buClr>
              <a:buSzPct val="120000"/>
              <a:buFont typeface="Arial" panose="020B0604020202020204" pitchFamily="34" charset="0"/>
              <a:buChar char="•"/>
            </a:pPr>
            <a:r>
              <a:rPr lang="pl-PL" dirty="0" smtClean="0"/>
              <a:t>podstawowych </a:t>
            </a:r>
            <a:r>
              <a:rPr lang="pl-PL" dirty="0"/>
              <a:t>uwarunkowań rozwoju przedsiębiorczości w różnych krajach.</a:t>
            </a:r>
          </a:p>
        </p:txBody>
      </p:sp>
      <p:sp>
        <p:nvSpPr>
          <p:cNvPr id="6" name="Tytuł 7"/>
          <p:cNvSpPr txBox="1">
            <a:spLocks/>
          </p:cNvSpPr>
          <p:nvPr/>
        </p:nvSpPr>
        <p:spPr>
          <a:xfrm>
            <a:off x="134800" y="4887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0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Międzynarodowy </a:t>
            </a:r>
            <a:r>
              <a:rPr lang="pl-PL" sz="3000" b="1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Rynek Pracy</a:t>
            </a:r>
            <a:endParaRPr lang="pl-PL" sz="3000" b="1" spc="1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552" y="1000717"/>
            <a:ext cx="8363272" cy="576064"/>
          </a:xfrm>
        </p:spPr>
        <p:txBody>
          <a:bodyPr>
            <a:normAutofit/>
          </a:bodyPr>
          <a:lstStyle/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Przedmioty specjalizacyjne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786976"/>
            <a:ext cx="7714352" cy="4100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lnSpc>
                <a:spcPct val="150000"/>
              </a:lnSpc>
              <a:buClr>
                <a:srgbClr val="A4002E"/>
              </a:buClr>
              <a:buSzPct val="120000"/>
              <a:buFont typeface="Arial" panose="020B0604020202020204" pitchFamily="34" charset="0"/>
              <a:buChar char="•"/>
            </a:pPr>
            <a:r>
              <a:rPr lang="pl-PL" sz="2000" dirty="0" smtClean="0"/>
              <a:t>Warunki </a:t>
            </a:r>
            <a:r>
              <a:rPr lang="pl-PL" sz="2000" dirty="0"/>
              <a:t>zatrudnienia i  pracy w świetle międzynarodowych regulacji prawnych</a:t>
            </a:r>
          </a:p>
          <a:p>
            <a:pPr marL="342900" lvl="0" indent="-342900">
              <a:lnSpc>
                <a:spcPct val="150000"/>
              </a:lnSpc>
              <a:buClr>
                <a:srgbClr val="A4002E"/>
              </a:buClr>
              <a:buSzPct val="120000"/>
              <a:buFont typeface="Arial" panose="020B0604020202020204" pitchFamily="34" charset="0"/>
              <a:buChar char="•"/>
            </a:pPr>
            <a:r>
              <a:rPr lang="pl-PL" sz="2000" dirty="0" smtClean="0"/>
              <a:t>Struktura </a:t>
            </a:r>
            <a:r>
              <a:rPr lang="pl-PL" sz="2000" dirty="0"/>
              <a:t>rynków pracy i migracje międzynarodowe </a:t>
            </a:r>
          </a:p>
          <a:p>
            <a:pPr marL="342900" lvl="0" indent="-342900">
              <a:lnSpc>
                <a:spcPct val="150000"/>
              </a:lnSpc>
              <a:buClr>
                <a:srgbClr val="A4002E"/>
              </a:buClr>
              <a:buSzPct val="120000"/>
              <a:buFont typeface="Arial" panose="020B0604020202020204" pitchFamily="34" charset="0"/>
              <a:buChar char="•"/>
            </a:pPr>
            <a:r>
              <a:rPr lang="pl-PL" sz="2000" dirty="0" smtClean="0"/>
              <a:t>Polityka </a:t>
            </a:r>
            <a:r>
              <a:rPr lang="pl-PL" sz="2000" dirty="0"/>
              <a:t>i organizacja rynków pracy na świecie </a:t>
            </a:r>
          </a:p>
          <a:p>
            <a:pPr marL="342900" lvl="0" indent="-342900">
              <a:lnSpc>
                <a:spcPct val="150000"/>
              </a:lnSpc>
              <a:buClr>
                <a:srgbClr val="A4002E"/>
              </a:buClr>
              <a:buSzPct val="120000"/>
              <a:buFont typeface="Arial" panose="020B0604020202020204" pitchFamily="34" charset="0"/>
              <a:buChar char="•"/>
            </a:pPr>
            <a:r>
              <a:rPr lang="pl-PL" sz="2000" dirty="0" smtClean="0"/>
              <a:t>Metody </a:t>
            </a:r>
            <a:r>
              <a:rPr lang="pl-PL" sz="2000" dirty="0"/>
              <a:t>analizy rynku pracy </a:t>
            </a:r>
          </a:p>
          <a:p>
            <a:pPr marL="342900" lvl="0" indent="-342900">
              <a:lnSpc>
                <a:spcPct val="150000"/>
              </a:lnSpc>
              <a:buClr>
                <a:srgbClr val="A4002E"/>
              </a:buClr>
              <a:buSzPct val="120000"/>
              <a:buFont typeface="Arial" panose="020B0604020202020204" pitchFamily="34" charset="0"/>
              <a:buChar char="•"/>
            </a:pPr>
            <a:r>
              <a:rPr lang="pl-PL" sz="2000" dirty="0" smtClean="0"/>
              <a:t>Międzynarodowy </a:t>
            </a:r>
            <a:r>
              <a:rPr lang="pl-PL" sz="2000" dirty="0"/>
              <a:t>rynek pracy a globalizacja i  postęp technologiczny  </a:t>
            </a:r>
          </a:p>
          <a:p>
            <a:pPr marL="342900" lvl="0" indent="-342900">
              <a:lnSpc>
                <a:spcPct val="150000"/>
              </a:lnSpc>
              <a:buClr>
                <a:srgbClr val="A4002E"/>
              </a:buClr>
              <a:buSzPct val="120000"/>
              <a:buFont typeface="Arial" panose="020B0604020202020204" pitchFamily="34" charset="0"/>
              <a:buChar char="•"/>
            </a:pPr>
            <a:r>
              <a:rPr lang="pl-PL" sz="2000" dirty="0" smtClean="0"/>
              <a:t>Rynek </a:t>
            </a:r>
            <a:r>
              <a:rPr lang="pl-PL" sz="2000" dirty="0"/>
              <a:t>pracy w Polsce</a:t>
            </a:r>
          </a:p>
        </p:txBody>
      </p:sp>
      <p:sp>
        <p:nvSpPr>
          <p:cNvPr id="5" name="Tytuł 7"/>
          <p:cNvSpPr txBox="1">
            <a:spLocks/>
          </p:cNvSpPr>
          <p:nvPr/>
        </p:nvSpPr>
        <p:spPr>
          <a:xfrm>
            <a:off x="134800" y="4887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0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Międzynarodowy </a:t>
            </a:r>
            <a:r>
              <a:rPr lang="pl-PL" sz="3000" b="1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Rynek Pracy</a:t>
            </a:r>
            <a:endParaRPr lang="pl-PL" sz="3000" b="1" spc="1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83568" y="2204864"/>
            <a:ext cx="8064896" cy="2352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/>
              <a:t>Absolwent jest pracownikiem poszukiwanym przez przedsiębiorstwa działające w skali krajowej i międzynarodowej, korporacje transnarodowe, organizacje międzynarodowe, organy administracji unijnej, rządowej. </a:t>
            </a:r>
            <a:endParaRPr lang="pl-PL" sz="2000" dirty="0" smtClean="0"/>
          </a:p>
          <a:p>
            <a:pPr algn="just">
              <a:lnSpc>
                <a:spcPct val="150000"/>
              </a:lnSpc>
            </a:pPr>
            <a:r>
              <a:rPr lang="pl-PL" sz="2000" dirty="0" smtClean="0"/>
              <a:t>Jest </a:t>
            </a:r>
            <a:r>
              <a:rPr lang="pl-PL" sz="2000" dirty="0"/>
              <a:t>przygotowany do pracy oraz rozpoczęcia i prowadzenia działalności na własny rachunek w Polsce i za granicą.</a:t>
            </a:r>
          </a:p>
        </p:txBody>
      </p:sp>
      <p:sp>
        <p:nvSpPr>
          <p:cNvPr id="3" name="Symbol zastępczy zawartości 2"/>
          <p:cNvSpPr txBox="1">
            <a:spLocks/>
          </p:cNvSpPr>
          <p:nvPr/>
        </p:nvSpPr>
        <p:spPr>
          <a:xfrm>
            <a:off x="683568" y="1556792"/>
            <a:ext cx="8363272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itchFamily="34" charset="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Praca po studiach</a:t>
            </a:r>
          </a:p>
        </p:txBody>
      </p:sp>
      <p:sp>
        <p:nvSpPr>
          <p:cNvPr id="4" name="Tytuł 7"/>
          <p:cNvSpPr txBox="1">
            <a:spLocks/>
          </p:cNvSpPr>
          <p:nvPr/>
        </p:nvSpPr>
        <p:spPr>
          <a:xfrm>
            <a:off x="134800" y="4887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0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Międzynarodowy </a:t>
            </a:r>
            <a:r>
              <a:rPr lang="pl-PL" sz="3000" b="1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Rynek Pracy</a:t>
            </a:r>
            <a:endParaRPr lang="pl-PL" sz="3000" b="1" spc="1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2789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088" y="1268760"/>
            <a:ext cx="8363272" cy="576064"/>
          </a:xfrm>
        </p:spPr>
        <p:txBody>
          <a:bodyPr>
            <a:normAutofit/>
          </a:bodyPr>
          <a:lstStyle/>
          <a:p>
            <a:pPr indent="-396000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Opiekun specjalności </a:t>
            </a:r>
          </a:p>
        </p:txBody>
      </p:sp>
      <p:sp>
        <p:nvSpPr>
          <p:cNvPr id="7" name="Tytuł 7"/>
          <p:cNvSpPr txBox="1">
            <a:spLocks/>
          </p:cNvSpPr>
          <p:nvPr/>
        </p:nvSpPr>
        <p:spPr>
          <a:xfrm>
            <a:off x="134800" y="48876"/>
            <a:ext cx="8037600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000" b="1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Międzynarodowy </a:t>
            </a:r>
            <a:r>
              <a:rPr lang="pl-PL" sz="3000" b="1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Rynek Pracy</a:t>
            </a:r>
            <a:endParaRPr lang="pl-PL" sz="3000" b="1" spc="1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746080" y="2208632"/>
            <a:ext cx="7498328" cy="3524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96000"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b="1" dirty="0"/>
              <a:t>dr hab. Ewa </a:t>
            </a:r>
            <a:r>
              <a:rPr lang="pl-PL" sz="2000" b="1" dirty="0" err="1"/>
              <a:t>Pancer</a:t>
            </a:r>
            <a:r>
              <a:rPr lang="pl-PL" sz="2000" b="1" dirty="0"/>
              <a:t>-Cybulska, prof. UE </a:t>
            </a:r>
          </a:p>
          <a:p>
            <a:pPr lvl="0">
              <a:spcAft>
                <a:spcPts val="1200"/>
              </a:spcAft>
              <a:buClr>
                <a:srgbClr val="A4002E"/>
              </a:buClr>
              <a:buSzPct val="80000"/>
              <a:defRPr/>
            </a:pPr>
            <a:r>
              <a:rPr lang="pl-PL" sz="2000" dirty="0"/>
              <a:t>      e-mail:  </a:t>
            </a:r>
            <a:r>
              <a:rPr lang="pl-PL" sz="2000" dirty="0" err="1" smtClean="0"/>
              <a:t>ewa.pancer-cybulska@ue.wroc.pl</a:t>
            </a:r>
            <a:r>
              <a:rPr lang="pl-PL" sz="2000" dirty="0" smtClean="0">
                <a:solidFill>
                  <a:srgbClr val="A4002E"/>
                </a:solidFill>
              </a:rPr>
              <a:t>  </a:t>
            </a:r>
            <a:endParaRPr lang="pl-PL" sz="2000" dirty="0"/>
          </a:p>
          <a:p>
            <a:pPr marL="342900" lvl="0" indent="-396000">
              <a:spcAft>
                <a:spcPts val="600"/>
              </a:spcAft>
              <a:buClr>
                <a:srgbClr val="A4002E"/>
              </a:buClr>
              <a:buSzPct val="80000"/>
              <a:defRPr/>
            </a:pPr>
            <a:r>
              <a:rPr lang="pl-PL" sz="2000" dirty="0"/>
              <a:t>	Katedra Polityki Ekonomicznej i Europejskich Studiów Regionalnych</a:t>
            </a:r>
          </a:p>
          <a:p>
            <a:pPr marL="342900" lvl="0" indent="-396000">
              <a:spcAft>
                <a:spcPts val="600"/>
              </a:spcAft>
              <a:buClr>
                <a:srgbClr val="A4002E"/>
              </a:buClr>
              <a:buSzPct val="80000"/>
              <a:defRPr/>
            </a:pPr>
            <a:r>
              <a:rPr lang="pl-PL" sz="2000" dirty="0"/>
              <a:t>	ul. Komandorska 118/120, bud. B, pok. 105</a:t>
            </a:r>
          </a:p>
          <a:p>
            <a:pPr marL="342900" lvl="0" indent="-396000">
              <a:spcAft>
                <a:spcPts val="600"/>
              </a:spcAft>
              <a:buClr>
                <a:srgbClr val="A4002E"/>
              </a:buClr>
              <a:buSzPct val="80000"/>
              <a:defRPr/>
            </a:pPr>
            <a:r>
              <a:rPr lang="pl-PL" sz="2000" dirty="0"/>
              <a:t>	53-345 Wrocław</a:t>
            </a:r>
          </a:p>
          <a:p>
            <a:pPr marL="342900" lvl="0" indent="-396000">
              <a:spcAft>
                <a:spcPts val="600"/>
              </a:spcAft>
              <a:buClr>
                <a:srgbClr val="A4002E"/>
              </a:buClr>
              <a:buSzPct val="80000"/>
              <a:defRPr/>
            </a:pPr>
            <a:r>
              <a:rPr lang="pl-PL" sz="2000" dirty="0"/>
              <a:t>	tel.: 71 36 80 </a:t>
            </a:r>
            <a:r>
              <a:rPr lang="pl-PL" sz="2000" dirty="0" smtClean="0"/>
              <a:t>209 </a:t>
            </a:r>
            <a:r>
              <a:rPr lang="pl-PL" sz="2000" dirty="0"/>
              <a:t>(sekretariat)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content-b-vie.xx.fbcdn.net/hphotos-ash3/1173687_455847414529991_1744867044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4744" y="1916832"/>
            <a:ext cx="2438400" cy="1619251"/>
          </a:xfrm>
          <a:prstGeom prst="rect">
            <a:avLst/>
          </a:prstGeom>
          <a:noFill/>
        </p:spPr>
      </p:pic>
      <p:pic>
        <p:nvPicPr>
          <p:cNvPr id="3" name="Picture 8" descr="Centrum Kształcenia Ustawiczne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4744" y="3717032"/>
            <a:ext cx="1143000" cy="762000"/>
          </a:xfrm>
          <a:prstGeom prst="rect">
            <a:avLst/>
          </a:prstGeom>
          <a:noFill/>
        </p:spPr>
      </p:pic>
      <p:pic>
        <p:nvPicPr>
          <p:cNvPr id="4" name="Picture 10" descr="Sala dydaktyczn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0888" y="3717032"/>
            <a:ext cx="1143000" cy="762000"/>
          </a:xfrm>
          <a:prstGeom prst="rect">
            <a:avLst/>
          </a:prstGeom>
          <a:noFill/>
        </p:spPr>
      </p:pic>
      <p:pic>
        <p:nvPicPr>
          <p:cNvPr id="5" name="Picture 12" descr="Sala konferencyjn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24744" y="4653136"/>
            <a:ext cx="1143000" cy="762000"/>
          </a:xfrm>
          <a:prstGeom prst="rect">
            <a:avLst/>
          </a:prstGeom>
          <a:noFill/>
        </p:spPr>
      </p:pic>
      <p:pic>
        <p:nvPicPr>
          <p:cNvPr id="6" name="Picture 14" descr="Sala audytoryjn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20888" y="4653136"/>
            <a:ext cx="1143000" cy="762000"/>
          </a:xfrm>
          <a:prstGeom prst="rect">
            <a:avLst/>
          </a:prstGeom>
          <a:noFill/>
        </p:spPr>
      </p:pic>
      <p:sp>
        <p:nvSpPr>
          <p:cNvPr id="7" name="Symbol zastępczy zawartości 2"/>
          <p:cNvSpPr txBox="1">
            <a:spLocks/>
          </p:cNvSpPr>
          <p:nvPr/>
        </p:nvSpPr>
        <p:spPr>
          <a:xfrm>
            <a:off x="4499992" y="1844824"/>
            <a:ext cx="3672408" cy="3748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9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3600" b="1" i="0" u="none" strike="noStrike" kern="1200" cap="none" spc="140" normalizeH="0" noProof="0" dirty="0" smtClean="0">
                <a:ln>
                  <a:noFill/>
                </a:ln>
                <a:solidFill>
                  <a:srgbClr val="A4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Zapraszamy</a:t>
            </a:r>
          </a:p>
          <a:p>
            <a:pPr>
              <a:spcAft>
                <a:spcPts val="600"/>
              </a:spcAft>
            </a:pPr>
            <a:r>
              <a:rPr lang="pl-PL" sz="2500" b="1" dirty="0" smtClean="0"/>
              <a:t>Uniwersytet Ekonomiczny we Wrocławiu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1000" dirty="0" smtClean="0"/>
              <a:t/>
            </a:r>
            <a:br>
              <a:rPr lang="pl-PL" sz="1000" dirty="0" smtClean="0"/>
            </a:br>
            <a:r>
              <a:rPr lang="pl-PL" dirty="0" smtClean="0"/>
              <a:t>ul. Komandorska 118/120</a:t>
            </a:r>
            <a:br>
              <a:rPr lang="pl-PL" dirty="0" smtClean="0"/>
            </a:br>
            <a:r>
              <a:rPr lang="pl-PL" dirty="0" smtClean="0"/>
              <a:t>53-345 Wrocław</a:t>
            </a:r>
          </a:p>
          <a:p>
            <a:r>
              <a:rPr lang="pl-PL" dirty="0" smtClean="0"/>
              <a:t>tel.: 71 368 01 00</a:t>
            </a:r>
            <a:br>
              <a:rPr lang="pl-PL" dirty="0" smtClean="0"/>
            </a:br>
            <a:r>
              <a:rPr lang="pl-PL" dirty="0" smtClean="0"/>
              <a:t>fax: 71 367 27 78</a:t>
            </a:r>
            <a:br>
              <a:rPr lang="pl-PL" dirty="0" smtClean="0"/>
            </a:br>
            <a:r>
              <a:rPr lang="pl-PL" dirty="0" smtClean="0"/>
              <a:t>e-mail: </a:t>
            </a:r>
            <a:r>
              <a:rPr lang="pl-PL" dirty="0" smtClean="0">
                <a:solidFill>
                  <a:srgbClr val="A4002E"/>
                </a:solidFill>
              </a:rPr>
              <a:t>kontakt@ue.wroc.pl  </a:t>
            </a:r>
          </a:p>
          <a:p>
            <a:r>
              <a:rPr lang="pl-PL" dirty="0" smtClean="0">
                <a:solidFill>
                  <a:srgbClr val="C00000"/>
                </a:solidFill>
                <a:hlinkClick r:id="rId7"/>
              </a:rPr>
              <a:t>www.ue.wroc.pl/wydzial_ne</a:t>
            </a:r>
            <a:r>
              <a:rPr lang="pl-PL" dirty="0" smtClean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022220" y="5877272"/>
            <a:ext cx="6470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A4002E"/>
                </a:solidFill>
              </a:rPr>
              <a:t>Studia na WNE to szansa na lepszą pracę i wyższe zarobki!</a:t>
            </a:r>
            <a:endParaRPr lang="pl-PL" sz="2000" b="1" dirty="0">
              <a:solidFill>
                <a:srgbClr val="A4002E"/>
              </a:solidFill>
            </a:endParaRPr>
          </a:p>
        </p:txBody>
      </p:sp>
      <p:sp>
        <p:nvSpPr>
          <p:cNvPr id="9" name="Tytuł 7"/>
          <p:cNvSpPr txBox="1">
            <a:spLocks/>
          </p:cNvSpPr>
          <p:nvPr/>
        </p:nvSpPr>
        <p:spPr>
          <a:xfrm>
            <a:off x="1160" y="48876"/>
            <a:ext cx="7941568" cy="74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400" b="1" i="0" u="none" strike="noStrike" kern="1200" cap="none" spc="12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WYDZIAŁ  NAUK  EKONOMICZNYCH</a:t>
            </a:r>
            <a:endParaRPr kumimoji="0" lang="pl-PL" sz="3400" b="1" i="0" u="none" strike="noStrike" kern="1200" cap="none" spc="12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336" y="5301208"/>
            <a:ext cx="1274528" cy="1301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</TotalTime>
  <Words>491</Words>
  <Application>Microsoft Office PowerPoint</Application>
  <PresentationFormat>Pokaz na ekranie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Slajd 1</vt:lpstr>
      <vt:lpstr>Międzynarodowy Rynek Pracy</vt:lpstr>
      <vt:lpstr>Slajd 3</vt:lpstr>
      <vt:lpstr>Slajd 4</vt:lpstr>
      <vt:lpstr>Slajd 5</vt:lpstr>
      <vt:lpstr>Slajd 6</vt:lpstr>
      <vt:lpstr>Slajd 7</vt:lpstr>
      <vt:lpstr>Slajd 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Sylwia</dc:creator>
  <cp:lastModifiedBy>UE</cp:lastModifiedBy>
  <cp:revision>393</cp:revision>
  <dcterms:created xsi:type="dcterms:W3CDTF">2013-10-17T17:02:12Z</dcterms:created>
  <dcterms:modified xsi:type="dcterms:W3CDTF">2018-04-11T12:37:20Z</dcterms:modified>
</cp:coreProperties>
</file>