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5" r:id="rId2"/>
    <p:sldId id="475" r:id="rId3"/>
    <p:sldId id="476" r:id="rId4"/>
    <p:sldId id="477" r:id="rId5"/>
    <p:sldId id="478" r:id="rId6"/>
    <p:sldId id="479" r:id="rId7"/>
    <p:sldId id="480" r:id="rId8"/>
    <p:sldId id="499" r:id="rId9"/>
    <p:sldId id="481" r:id="rId10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2E"/>
    <a:srgbClr val="33CC33"/>
    <a:srgbClr val="DDDDDD"/>
    <a:srgbClr val="5C607A"/>
    <a:srgbClr val="008B2B"/>
    <a:srgbClr val="0C4686"/>
    <a:srgbClr val="EDBE12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F2A97C-7B04-4AE7-BF1E-8C0F5875B32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1C5E47-B87D-48B0-AF1A-F176970BBB5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8387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/>
          </a:p>
        </p:txBody>
      </p:sp>
      <p:sp>
        <p:nvSpPr>
          <p:cNvPr id="112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DEDBCD-3FE3-41CB-A56B-79461C6F319D}" type="slidenum">
              <a:rPr lang="pl-PL" altLang="pl-PL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l-PL" altLang="pl-PL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467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8" descr="logo poziom.wmf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65113"/>
            <a:ext cx="5703887" cy="143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/>
          <p:cNvSpPr/>
          <p:nvPr userDrawn="1"/>
        </p:nvSpPr>
        <p:spPr>
          <a:xfrm>
            <a:off x="0" y="1885950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9"/>
          <p:cNvSpPr>
            <a:spLocks noChangeArrowheads="1"/>
          </p:cNvSpPr>
          <p:nvPr userDrawn="1"/>
        </p:nvSpPr>
        <p:spPr bwMode="auto">
          <a:xfrm>
            <a:off x="4954588" y="1439863"/>
            <a:ext cx="4184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2200" b="1">
                <a:solidFill>
                  <a:srgbClr val="A4002E"/>
                </a:solidFill>
                <a:latin typeface="Calibri" panose="020F0502020204030204" pitchFamily="34" charset="0"/>
              </a:rPr>
              <a:t>WYDZIAŁ NAUK EKONOMICZNYCH</a:t>
            </a:r>
          </a:p>
        </p:txBody>
      </p:sp>
    </p:spTree>
    <p:extLst>
      <p:ext uri="{BB962C8B-B14F-4D97-AF65-F5344CB8AC3E}">
        <p14:creationId xmlns:p14="http://schemas.microsoft.com/office/powerpoint/2010/main" val="3866595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E6CC-BFDB-4226-9568-195B74D34B0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63755-FEE9-49BF-BAD6-AD73B6AA471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77384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7A96B-EEB6-4E51-AC79-B7BC533701B9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52734-B626-4FA4-A101-38936FAB539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689225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ostokąt 9"/>
          <p:cNvSpPr>
            <a:spLocks noChangeArrowheads="1"/>
          </p:cNvSpPr>
          <p:nvPr userDrawn="1"/>
        </p:nvSpPr>
        <p:spPr bwMode="auto">
          <a:xfrm>
            <a:off x="5664200" y="6481763"/>
            <a:ext cx="34575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pl-PL" altLang="pl-PL" b="1">
                <a:solidFill>
                  <a:srgbClr val="A4002E"/>
                </a:solidFill>
                <a:latin typeface="Calibri" panose="020F0502020204030204" pitchFamily="34" charset="0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11"/>
          <p:cNvSpPr>
            <a:spLocks noChangeArrowheads="1"/>
          </p:cNvSpPr>
          <p:nvPr userDrawn="1"/>
        </p:nvSpPr>
        <p:spPr bwMode="auto">
          <a:xfrm>
            <a:off x="31750" y="6480175"/>
            <a:ext cx="400455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1600" b="1" dirty="0">
                <a:solidFill>
                  <a:srgbClr val="A4002E"/>
                </a:solidFill>
                <a:latin typeface="Calibri" panose="020F0502020204030204" pitchFamily="34" charset="0"/>
              </a:rPr>
              <a:t>Studia stacjonarne </a:t>
            </a:r>
            <a:r>
              <a:rPr lang="pl-PL" altLang="pl-PL" sz="1600" b="1" dirty="0" smtClean="0">
                <a:solidFill>
                  <a:srgbClr val="A4002E"/>
                </a:solidFill>
                <a:latin typeface="Calibri" panose="020F0502020204030204" pitchFamily="34" charset="0"/>
              </a:rPr>
              <a:t>i niestacjonarne II </a:t>
            </a:r>
            <a:r>
              <a:rPr lang="pl-PL" altLang="pl-PL" sz="1600" b="1" dirty="0">
                <a:solidFill>
                  <a:srgbClr val="A4002E"/>
                </a:solidFill>
                <a:latin typeface="Calibri" panose="020F0502020204030204" pitchFamily="34" charset="0"/>
              </a:rPr>
              <a:t>stopnia</a:t>
            </a:r>
          </a:p>
        </p:txBody>
      </p:sp>
    </p:spTree>
    <p:extLst>
      <p:ext uri="{BB962C8B-B14F-4D97-AF65-F5344CB8AC3E}">
        <p14:creationId xmlns:p14="http://schemas.microsoft.com/office/powerpoint/2010/main" val="3153650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A2F1-0633-4FA3-8109-5FCB69E1099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CF228-08F6-4786-97F6-16F4A4BEE3C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05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98ED6-5A2A-46AE-85AB-608D83F6017C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49DB7-C66C-44D7-9789-26B4E716049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066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8712F-CEE6-4D63-A7FD-2FA19ECF7FC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C5F04-CE57-493B-B4DA-72D9DE0D5AA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0640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B7FF-0340-4018-B3B0-A2233BDDD37A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B23FA-7335-4B6E-B4CF-F87D6568EDF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7777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78D24-ACBE-416E-9D94-31D2A96DDDA9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B611F6-AF5F-42ED-9799-10EE779C522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5113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9EB99-7BDD-4DE8-9E43-1BBB7A268FD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B4C3-D75F-48EC-AFD5-A87ECB3C0FF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8160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B46DF-5422-4155-812F-49E243F09870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53C1-B19A-45A9-9E3C-45ACBF1AAF3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83984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223D9E5-FD1F-48E3-ABE0-46B7A3880DF6}" type="datetimeFigureOut">
              <a:rPr lang="pl-PL"/>
              <a:pPr>
                <a:defRPr/>
              </a:pPr>
              <a:t>13.04.2018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2AED93D-1624-4A40-8CA8-AB045052AD5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797" r:id="rId3"/>
    <p:sldLayoutId id="2147483798" r:id="rId4"/>
    <p:sldLayoutId id="2147483799" r:id="rId5"/>
    <p:sldLayoutId id="2147483800" r:id="rId6"/>
    <p:sldLayoutId id="2147483807" r:id="rId7"/>
    <p:sldLayoutId id="2147483801" r:id="rId8"/>
    <p:sldLayoutId id="2147483802" r:id="rId9"/>
    <p:sldLayoutId id="2147483803" r:id="rId10"/>
    <p:sldLayoutId id="214748380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magdalena.sobocinska@ue.wroc.p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241425" y="3617913"/>
            <a:ext cx="6643688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lnSpc>
                <a:spcPct val="140000"/>
              </a:lnSpc>
              <a:defRPr/>
            </a:pPr>
            <a:r>
              <a:rPr lang="pl-PL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Specjalność</a:t>
            </a: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 </a:t>
            </a:r>
          </a:p>
          <a:p>
            <a:pPr algn="ctr" eaLnBrk="1" hangingPunct="1">
              <a:lnSpc>
                <a:spcPct val="140000"/>
              </a:lnSpc>
              <a:defRPr/>
            </a:pP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MARKETING INTERNETOWY </a:t>
            </a:r>
          </a:p>
          <a:p>
            <a:pPr algn="ctr" eaLnBrk="1" hangingPunct="1">
              <a:lnSpc>
                <a:spcPct val="140000"/>
              </a:lnSpc>
              <a:defRPr/>
            </a:pP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I E-COMMERCE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idx="4294967295"/>
          </p:nvPr>
        </p:nvSpPr>
        <p:spPr>
          <a:xfrm>
            <a:off x="134938" y="49213"/>
            <a:ext cx="8037512" cy="74295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INTERNETOWY I E-COMMERCE</a:t>
            </a:r>
          </a:p>
        </p:txBody>
      </p:sp>
      <p:sp>
        <p:nvSpPr>
          <p:cNvPr id="8195" name="Symbol zastępczy zawartości 2"/>
          <p:cNvSpPr>
            <a:spLocks noGrp="1"/>
          </p:cNvSpPr>
          <p:nvPr>
            <p:ph idx="4294967295"/>
          </p:nvPr>
        </p:nvSpPr>
        <p:spPr>
          <a:xfrm>
            <a:off x="1043608" y="1124744"/>
            <a:ext cx="2952130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Profil Absolwenta</a:t>
            </a:r>
          </a:p>
        </p:txBody>
      </p:sp>
      <p:sp>
        <p:nvSpPr>
          <p:cNvPr id="8196" name="Symbol zastępczy zawartości 2"/>
          <p:cNvSpPr txBox="1">
            <a:spLocks/>
          </p:cNvSpPr>
          <p:nvPr/>
        </p:nvSpPr>
        <p:spPr bwMode="auto">
          <a:xfrm>
            <a:off x="1039111" y="1628800"/>
            <a:ext cx="7858125" cy="4313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556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None/>
            </a:pPr>
            <a:r>
              <a:rPr lang="pl-PL" altLang="pl-PL" sz="2000" dirty="0"/>
              <a:t>Studenci są przygotowani do: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pełnienia funkcji menedżerskich i budowania przewagi konkurencyjnej firmy w oparciu o zastosowanie modeli e-commerce, rozwijanie </a:t>
            </a:r>
            <a:br>
              <a:rPr lang="pl-PL" altLang="pl-PL" sz="2000" dirty="0"/>
            </a:br>
            <a:r>
              <a:rPr lang="pl-PL" altLang="pl-PL" sz="2000" dirty="0"/>
              <a:t>e-usług i prowadzenie nowoczesnych działań marketingowych w środowisku wirtualnym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formułowania strategii  marketingowej firmy w Internecie 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innowacyjnego wykorzystywania Internetu w procesach kreowania marek oraz dystrybucji  produktów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planowania  i realizacji kampanii promocyjnych w Internecie 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wykorzystywania mediów społecznościowych w tworzeniu oraz pogłębianiu relacji z klientami i innymi podmiotami otoczenia </a:t>
            </a:r>
          </a:p>
        </p:txBody>
      </p:sp>
    </p:spTree>
    <p:extLst>
      <p:ext uri="{BB962C8B-B14F-4D97-AF65-F5344CB8AC3E}">
        <p14:creationId xmlns:p14="http://schemas.microsoft.com/office/powerpoint/2010/main" val="2522690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zawartości 2"/>
          <p:cNvSpPr>
            <a:spLocks noGrp="1"/>
          </p:cNvSpPr>
          <p:nvPr>
            <p:ph idx="4294967295"/>
          </p:nvPr>
        </p:nvSpPr>
        <p:spPr>
          <a:xfrm>
            <a:off x="1259632" y="1196976"/>
            <a:ext cx="4680520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171" name="Symbol zastępczy zawartości 2"/>
          <p:cNvSpPr txBox="1">
            <a:spLocks/>
          </p:cNvSpPr>
          <p:nvPr/>
        </p:nvSpPr>
        <p:spPr bwMode="auto">
          <a:xfrm>
            <a:off x="1259632" y="1844824"/>
            <a:ext cx="7488832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 eaLnBrk="1" hangingPunct="1">
              <a:spcAft>
                <a:spcPts val="0"/>
              </a:spcAft>
              <a:buClr>
                <a:srgbClr val="A4002E"/>
              </a:buClr>
              <a:buSzPct val="80000"/>
              <a:defRPr/>
            </a:pPr>
            <a:r>
              <a:rPr lang="pl-PL" sz="2400" b="1" dirty="0">
                <a:latin typeface="Calibri" pitchFamily="34" charset="0"/>
                <a:cs typeface="Arial" charset="0"/>
              </a:rPr>
              <a:t>WIEDZA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dotycząca specyfiki i uwarunkowań prowadzenia działań marketingowych w Internecie i modeli e-commerce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pozwalająca na rozwiązywanie problemów decyzyjnych o charakterze strategicznym i operacyjnym występujących w obszarze marketingu internetowego i handlu elektronicznego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w zakresie możliwości zastosowań Internetu na poszczególnych etapach procesu zarządzania wartością dla klienta, tj. na etapie kreowania, komunikowania i dostarczania wartości nabywcom   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2710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4294967295"/>
          </p:nvPr>
        </p:nvSpPr>
        <p:spPr>
          <a:xfrm>
            <a:off x="442960" y="985870"/>
            <a:ext cx="4608314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8195" name="Symbol zastępczy zawartości 2"/>
          <p:cNvSpPr txBox="1">
            <a:spLocks/>
          </p:cNvSpPr>
          <p:nvPr/>
        </p:nvSpPr>
        <p:spPr bwMode="auto">
          <a:xfrm>
            <a:off x="442960" y="1534714"/>
            <a:ext cx="8712200" cy="4702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 eaLnBrk="1" hangingPunct="1">
              <a:lnSpc>
                <a:spcPct val="130000"/>
              </a:lnSpc>
              <a:spcAft>
                <a:spcPts val="600"/>
              </a:spcAft>
              <a:buClr>
                <a:srgbClr val="A4002E"/>
              </a:buClr>
              <a:buSzPct val="80000"/>
              <a:defRPr/>
            </a:pPr>
            <a:r>
              <a:rPr lang="pl-PL" sz="2400" b="1" dirty="0">
                <a:latin typeface="Calibri" pitchFamily="34" charset="0"/>
                <a:cs typeface="Arial" charset="0"/>
              </a:rPr>
              <a:t>UMIEJĘTNOŚCI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spc="-90" dirty="0">
                <a:latin typeface="Calibri" pitchFamily="34" charset="0"/>
                <a:cs typeface="Arial" charset="0"/>
              </a:rPr>
              <a:t>planowania, organizowania i realizowania działań z zakresu marketingu internetowego oraz handlu elektronicznego, a także dokonywania oceny ich skuteczności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zarządzania produkcją multimedialną, a w tym serwisem internetowym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spc="-90" dirty="0">
                <a:latin typeface="Calibri" pitchFamily="34" charset="0"/>
                <a:cs typeface="Arial" charset="0"/>
              </a:rPr>
              <a:t>kształtowania relacji z różnymi podmiotami z wykorzystaniem nowych mediów i instrumentów, a w tym reklamy oraz działań z zakresu public </a:t>
            </a:r>
            <a:r>
              <a:rPr lang="en-US" sz="2000" spc="-90" dirty="0">
                <a:latin typeface="Calibri" pitchFamily="34" charset="0"/>
                <a:cs typeface="Arial" charset="0"/>
              </a:rPr>
              <a:t>relations</a:t>
            </a:r>
            <a:r>
              <a:rPr lang="pl-PL" sz="2000" spc="-90" dirty="0">
                <a:latin typeface="Calibri" pitchFamily="34" charset="0"/>
                <a:cs typeface="Arial" charset="0"/>
              </a:rPr>
              <a:t> w Internecie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komunikowania dokonań i zamierzeń firmy oraz innych organizacji z zastosowaniem Internetu, mediów </a:t>
            </a:r>
            <a:r>
              <a:rPr lang="pl-PL" sz="2000" dirty="0" err="1">
                <a:latin typeface="Calibri" pitchFamily="34" charset="0"/>
                <a:cs typeface="Arial" charset="0"/>
              </a:rPr>
              <a:t>społecznościowych</a:t>
            </a:r>
            <a:r>
              <a:rPr lang="pl-PL" sz="2000" dirty="0">
                <a:latin typeface="Calibri" pitchFamily="34" charset="0"/>
                <a:cs typeface="Arial" charset="0"/>
              </a:rPr>
              <a:t>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projektowania siatek stron internetowych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spc="-90" dirty="0">
                <a:latin typeface="Calibri" pitchFamily="34" charset="0"/>
                <a:cs typeface="Arial" charset="0"/>
              </a:rPr>
              <a:t>określania zestawu wartości oferowanych przez firmy społecznościom internetowym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spc="-90" dirty="0">
                <a:latin typeface="Calibri" pitchFamily="34" charset="0"/>
                <a:cs typeface="Arial" charset="0"/>
              </a:rPr>
              <a:t>wykorzystywania potencjału </a:t>
            </a:r>
            <a:r>
              <a:rPr lang="pl-PL" sz="2000" spc="-90" dirty="0" err="1">
                <a:latin typeface="Calibri" pitchFamily="34" charset="0"/>
                <a:cs typeface="Arial" charset="0"/>
              </a:rPr>
              <a:t>crowdsourcingu</a:t>
            </a:r>
            <a:r>
              <a:rPr lang="pl-PL" sz="2000" spc="-90" dirty="0">
                <a:latin typeface="Calibri" pitchFamily="34" charset="0"/>
                <a:cs typeface="Arial" charset="0"/>
              </a:rPr>
              <a:t> i </a:t>
            </a:r>
            <a:r>
              <a:rPr lang="pl-PL" sz="2000" spc="-90" dirty="0" err="1">
                <a:latin typeface="Calibri" pitchFamily="34" charset="0"/>
                <a:cs typeface="Arial" charset="0"/>
              </a:rPr>
              <a:t>crowdfundingu</a:t>
            </a:r>
            <a:r>
              <a:rPr lang="pl-PL" sz="2000" spc="-90" dirty="0">
                <a:latin typeface="Calibri" pitchFamily="34" charset="0"/>
                <a:cs typeface="Arial" charset="0"/>
              </a:rPr>
              <a:t> w kreowaniu innowacji </a:t>
            </a:r>
          </a:p>
          <a:p>
            <a:pPr marL="342900" indent="-342900" eaLnBrk="1" hangingPunct="1">
              <a:lnSpc>
                <a:spcPct val="120000"/>
              </a:lnSpc>
              <a:spcAft>
                <a:spcPts val="300"/>
              </a:spcAft>
              <a:buClr>
                <a:srgbClr val="A4002E"/>
              </a:buClr>
              <a:buSzPct val="80000"/>
              <a:defRPr/>
            </a:pPr>
            <a:endParaRPr lang="pl-PL" sz="2000" dirty="0">
              <a:latin typeface="Calibri" pitchFamily="34" charset="0"/>
              <a:cs typeface="Arial" charset="0"/>
            </a:endParaRP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26193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zawartości 2"/>
          <p:cNvSpPr>
            <a:spLocks noGrp="1"/>
          </p:cNvSpPr>
          <p:nvPr>
            <p:ph idx="4294967295"/>
          </p:nvPr>
        </p:nvSpPr>
        <p:spPr>
          <a:xfrm>
            <a:off x="1043608" y="1086071"/>
            <a:ext cx="4608314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9219" name="Symbol zastępczy zawartości 2"/>
          <p:cNvSpPr txBox="1">
            <a:spLocks/>
          </p:cNvSpPr>
          <p:nvPr/>
        </p:nvSpPr>
        <p:spPr bwMode="auto">
          <a:xfrm>
            <a:off x="1043608" y="1711953"/>
            <a:ext cx="7416824" cy="44533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 eaLnBrk="1" hangingPunct="1">
              <a:lnSpc>
                <a:spcPts val="2700"/>
              </a:lnSpc>
              <a:spcAft>
                <a:spcPts val="0"/>
              </a:spcAft>
              <a:buClr>
                <a:srgbClr val="A4002E"/>
              </a:buClr>
              <a:buSzPct val="80000"/>
              <a:defRPr/>
            </a:pPr>
            <a:r>
              <a:rPr lang="pl-PL" sz="2400" b="1" dirty="0">
                <a:latin typeface="Calibri" pitchFamily="34" charset="0"/>
                <a:cs typeface="Arial" charset="0"/>
              </a:rPr>
              <a:t>KOMPETENCJE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kompetencje w zakresie pełnienia funkcji menedżerskich oraz roli przedsiębiorcy wdrażającego innowacje w zakresie marketingu  internetowego  oraz handlu elektronicznego 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kompetencje w zakresie kierowania zespołem i wykorzystywania indywidualnej kreatywności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zdolność podwyższania umiejętności zawodowych w warunkach rozwoju społeczeństwa informacyjnego</a:t>
            </a:r>
          </a:p>
          <a:p>
            <a:pPr marL="342900" indent="-342900" eaLnBrk="1" hangingPunct="1">
              <a:lnSpc>
                <a:spcPts val="2700"/>
              </a:lnSpc>
              <a:spcBef>
                <a:spcPts val="12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sz="2000" dirty="0">
                <a:latin typeface="Calibri" pitchFamily="34" charset="0"/>
                <a:cs typeface="Arial" charset="0"/>
              </a:rPr>
              <a:t>otwartość  na potrzeby i oczekiwania klientów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226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zawartości 2"/>
          <p:cNvSpPr>
            <a:spLocks noGrp="1"/>
          </p:cNvSpPr>
          <p:nvPr>
            <p:ph idx="4294967295"/>
          </p:nvPr>
        </p:nvSpPr>
        <p:spPr>
          <a:xfrm>
            <a:off x="1296061" y="1196752"/>
            <a:ext cx="3888234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Przedmioty specjalizacyjne</a:t>
            </a:r>
          </a:p>
        </p:txBody>
      </p:sp>
      <p:sp>
        <p:nvSpPr>
          <p:cNvPr id="13315" name="Symbol zastępczy zawartości 2"/>
          <p:cNvSpPr txBox="1">
            <a:spLocks/>
          </p:cNvSpPr>
          <p:nvPr/>
        </p:nvSpPr>
        <p:spPr bwMode="auto">
          <a:xfrm>
            <a:off x="1296061" y="1844824"/>
            <a:ext cx="7740435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/>
              <a:t>Strony internetowe jako narzędzie marketingu i e-commerce</a:t>
            </a:r>
          </a:p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/>
              <a:t>Instrumenty konkurowania w przestrzeni wirtualnej</a:t>
            </a:r>
          </a:p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/>
              <a:t>E-usługi</a:t>
            </a:r>
          </a:p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 err="1"/>
              <a:t>Blogosfera</a:t>
            </a:r>
            <a:r>
              <a:rPr lang="pl-PL" altLang="pl-PL" sz="2200" dirty="0"/>
              <a:t> i społeczności internetowe</a:t>
            </a:r>
          </a:p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/>
              <a:t>Planowanie i realizacja kampanii reklamowych w Internecie</a:t>
            </a:r>
          </a:p>
          <a:p>
            <a:pPr eaLnBrk="1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200" dirty="0"/>
              <a:t>Public relations w Internecie </a:t>
            </a:r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280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zawartości 2"/>
          <p:cNvSpPr>
            <a:spLocks noGrp="1"/>
          </p:cNvSpPr>
          <p:nvPr>
            <p:ph idx="4294967295"/>
          </p:nvPr>
        </p:nvSpPr>
        <p:spPr>
          <a:xfrm>
            <a:off x="1043608" y="1174750"/>
            <a:ext cx="2664098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Praca po studiach</a:t>
            </a:r>
          </a:p>
        </p:txBody>
      </p:sp>
      <p:sp>
        <p:nvSpPr>
          <p:cNvPr id="14339" name="Symbol zastępczy zawartości 2"/>
          <p:cNvSpPr txBox="1">
            <a:spLocks/>
          </p:cNvSpPr>
          <p:nvPr/>
        </p:nvSpPr>
        <p:spPr bwMode="auto">
          <a:xfrm>
            <a:off x="1043609" y="1844824"/>
            <a:ext cx="7632848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0"/>
              </a:spcAft>
              <a:buClr>
                <a:srgbClr val="A4002E"/>
              </a:buClr>
              <a:buSzPct val="80000"/>
              <a:buNone/>
            </a:pPr>
            <a:r>
              <a:rPr lang="pl-PL" altLang="pl-PL" sz="2000" dirty="0"/>
              <a:t>Specjalność przygotowuje do pracy: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na stanowiskach menedżerskich w różnego typu przedsiębiorstwach </a:t>
            </a:r>
            <a:br>
              <a:rPr lang="pl-PL" altLang="pl-PL" sz="2000" dirty="0"/>
            </a:br>
            <a:r>
              <a:rPr lang="pl-PL" altLang="pl-PL" sz="2000" dirty="0"/>
              <a:t>i innych podmiotach rynku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 działach marketingu przedsiębiorstw  różnych branż 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na stanowiskach specjalistów ds. marketingu internetowego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na stanowiskach ds. handlu elektronicznego  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 agencjach interaktywnych 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 agencjach reklamowych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 przedsiębiorstwach internetowych, portalach i wortalach</a:t>
            </a:r>
          </a:p>
          <a:p>
            <a:pPr marL="273050" indent="-273050" eaLnBrk="1" hangingPunct="1">
              <a:lnSpc>
                <a:spcPts val="2500"/>
              </a:lnSpc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 typeface="Wingdings" panose="05000000000000000000" pitchFamily="2" charset="2"/>
              <a:buChar char="l"/>
            </a:pPr>
            <a:r>
              <a:rPr lang="pl-PL" altLang="pl-PL" sz="2000" dirty="0"/>
              <a:t>w ramach prowadzonej własnej działalności gospodarczej </a:t>
            </a:r>
          </a:p>
        </p:txBody>
      </p:sp>
      <p:sp>
        <p:nvSpPr>
          <p:cNvPr id="10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46913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zawartości 2"/>
          <p:cNvSpPr>
            <a:spLocks noGrp="1"/>
          </p:cNvSpPr>
          <p:nvPr>
            <p:ph idx="4294967295"/>
          </p:nvPr>
        </p:nvSpPr>
        <p:spPr>
          <a:xfrm>
            <a:off x="971550" y="1989138"/>
            <a:ext cx="7127875" cy="576262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/>
              <a:t>Koncepcja specjalności „</a:t>
            </a:r>
            <a:r>
              <a:rPr lang="pl-PL" altLang="pl-PL" sz="2400" b="1" i="1" dirty="0"/>
              <a:t>Marketing internetowy </a:t>
            </a:r>
            <a:br>
              <a:rPr lang="pl-PL" altLang="pl-PL" sz="2400" b="1" i="1" dirty="0"/>
            </a:br>
            <a:r>
              <a:rPr lang="pl-PL" altLang="pl-PL" sz="2400" b="1" i="1" dirty="0"/>
              <a:t>i e-commerce</a:t>
            </a:r>
            <a:r>
              <a:rPr lang="pl-PL" altLang="pl-PL" sz="2400" b="1" dirty="0"/>
              <a:t>” konsultowana była z praktyką gospodarczą – firmą </a:t>
            </a:r>
            <a:r>
              <a:rPr lang="pl-PL" altLang="pl-PL" sz="2400" b="1" dirty="0">
                <a:solidFill>
                  <a:srgbClr val="A4002E"/>
                </a:solidFill>
              </a:rPr>
              <a:t>HP Global Business Services </a:t>
            </a:r>
            <a:r>
              <a:rPr lang="pl-PL" altLang="pl-PL" sz="2400" b="1" dirty="0"/>
              <a:t>(obecnie </a:t>
            </a:r>
            <a:r>
              <a:rPr lang="pl-PL" altLang="pl-PL" sz="2400" b="1" dirty="0">
                <a:solidFill>
                  <a:srgbClr val="A4002E"/>
                </a:solidFill>
              </a:rPr>
              <a:t>HP </a:t>
            </a:r>
            <a:r>
              <a:rPr lang="pl-PL" altLang="pl-PL" sz="2400" b="1" dirty="0" err="1">
                <a:solidFill>
                  <a:srgbClr val="A4002E"/>
                </a:solidFill>
              </a:rPr>
              <a:t>Inc</a:t>
            </a:r>
            <a:r>
              <a:rPr lang="pl-PL" altLang="pl-PL" sz="2400" b="1" dirty="0">
                <a:solidFill>
                  <a:srgbClr val="A4002E"/>
                </a:solidFill>
              </a:rPr>
              <a:t> Polska</a:t>
            </a:r>
            <a:r>
              <a:rPr lang="pl-PL" altLang="pl-PL" sz="2400" b="1" dirty="0"/>
              <a:t>). 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/>
              <a:t>Przedstawiciele</a:t>
            </a:r>
            <a:r>
              <a:rPr lang="pl-PL" altLang="pl-PL" sz="2400" b="1" dirty="0">
                <a:solidFill>
                  <a:srgbClr val="A4002E"/>
                </a:solidFill>
              </a:rPr>
              <a:t> praktyki gospodarczej </a:t>
            </a:r>
            <a:r>
              <a:rPr lang="pl-PL" altLang="pl-PL" sz="2400" b="1" dirty="0"/>
              <a:t>zapraszani są na gościnne wykłady specjalizacyjne oraz warsztaty. 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 </a:t>
            </a:r>
          </a:p>
          <a:p>
            <a:pPr marL="0" indent="0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endParaRPr lang="pl-PL" altLang="pl-PL" sz="2400" b="1" dirty="0">
              <a:solidFill>
                <a:srgbClr val="A4002E"/>
              </a:solidFill>
            </a:endParaRPr>
          </a:p>
        </p:txBody>
      </p:sp>
      <p:sp>
        <p:nvSpPr>
          <p:cNvPr id="10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60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zawartości 2"/>
          <p:cNvSpPr>
            <a:spLocks noGrp="1"/>
          </p:cNvSpPr>
          <p:nvPr>
            <p:ph idx="4294967295"/>
          </p:nvPr>
        </p:nvSpPr>
        <p:spPr>
          <a:xfrm>
            <a:off x="2370894" y="1484784"/>
            <a:ext cx="3240162" cy="576262"/>
          </a:xfrm>
        </p:spPr>
        <p:txBody>
          <a:bodyPr/>
          <a:lstStyle/>
          <a:p>
            <a:pPr indent="-395288" eaLnBrk="1" hangingPunct="1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anose="020B0604020202020204" pitchFamily="34" charset="0"/>
              <a:buNone/>
            </a:pPr>
            <a:r>
              <a:rPr lang="pl-PL" altLang="pl-PL" sz="2400" b="1" dirty="0">
                <a:solidFill>
                  <a:srgbClr val="A4002E"/>
                </a:solidFill>
              </a:rPr>
              <a:t>Opiekun specjalności </a:t>
            </a:r>
          </a:p>
        </p:txBody>
      </p:sp>
      <p:sp>
        <p:nvSpPr>
          <p:cNvPr id="15363" name="Symbol zastępczy zawartości 2"/>
          <p:cNvSpPr txBox="1">
            <a:spLocks/>
          </p:cNvSpPr>
          <p:nvPr/>
        </p:nvSpPr>
        <p:spPr bwMode="auto">
          <a:xfrm>
            <a:off x="2370894" y="2276872"/>
            <a:ext cx="5297450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Clr>
                <a:srgbClr val="A4002E"/>
              </a:buClr>
              <a:buSzPct val="80000"/>
              <a:buNone/>
            </a:pPr>
            <a:r>
              <a:rPr lang="pl-PL" altLang="pl-PL" sz="2400" b="1" dirty="0"/>
              <a:t>dr hab. Magdalena Sobocińska, prof. UE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e-mail:  </a:t>
            </a:r>
            <a:r>
              <a:rPr lang="pl-PL" altLang="pl-PL" sz="2000" dirty="0">
                <a:hlinkClick r:id="rId2"/>
              </a:rPr>
              <a:t>magdalena.sobocinska@ue.wroc.pl</a:t>
            </a:r>
            <a:r>
              <a:rPr lang="pl-PL" altLang="pl-PL" sz="2000" dirty="0"/>
              <a:t> </a:t>
            </a:r>
            <a:endParaRPr lang="pl-PL" altLang="pl-PL" sz="2000" dirty="0">
              <a:solidFill>
                <a:srgbClr val="A4002E"/>
              </a:solidFill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Instytut Marketingu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Katedra Badań Marketingowych  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ul. Komandorska 118/120, bud. </a:t>
            </a:r>
            <a:r>
              <a:rPr lang="pl-PL" altLang="pl-PL" sz="2000"/>
              <a:t>„B”</a:t>
            </a:r>
            <a:endParaRPr lang="pl-PL" altLang="pl-PL" sz="2000" dirty="0"/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53-345 Wrocław</a:t>
            </a: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Clr>
                <a:srgbClr val="A4002E"/>
              </a:buClr>
              <a:buSzPct val="80000"/>
              <a:buFontTx/>
              <a:buNone/>
            </a:pPr>
            <a:r>
              <a:rPr lang="pl-PL" altLang="pl-PL" sz="2000" dirty="0"/>
              <a:t>tel. 71 36 80 226 (sekretariat)</a:t>
            </a:r>
          </a:p>
        </p:txBody>
      </p:sp>
      <p:sp>
        <p:nvSpPr>
          <p:cNvPr id="5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sz="3000" b="1" spc="12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MARKETING INTERNETOWY I E-COMMERCE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38814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1782</TotalTime>
  <Words>320</Words>
  <Application>Microsoft Office PowerPoint</Application>
  <PresentationFormat>Pokaz na ekranie (4:3)</PresentationFormat>
  <Paragraphs>67</Paragraphs>
  <Slides>9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Helvetica</vt:lpstr>
      <vt:lpstr>Wingdings</vt:lpstr>
      <vt:lpstr>Motyw pakietu Office</vt:lpstr>
      <vt:lpstr>Prezentacja programu PowerPoint</vt:lpstr>
      <vt:lpstr>MARKETING INTERNETOWY I E-COMMERCE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Sylwia</dc:creator>
  <cp:lastModifiedBy>Sala 1A</cp:lastModifiedBy>
  <cp:revision>442</cp:revision>
  <dcterms:created xsi:type="dcterms:W3CDTF">2013-10-17T17:02:12Z</dcterms:created>
  <dcterms:modified xsi:type="dcterms:W3CDTF">2018-04-13T10:44:47Z</dcterms:modified>
</cp:coreProperties>
</file>